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73"/>
  </p:notesMasterIdLst>
  <p:handoutMasterIdLst>
    <p:handoutMasterId r:id="rId74"/>
  </p:handoutMasterIdLst>
  <p:sldIdLst>
    <p:sldId id="281" r:id="rId5"/>
    <p:sldId id="293" r:id="rId6"/>
    <p:sldId id="403" r:id="rId7"/>
    <p:sldId id="302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44" r:id="rId29"/>
    <p:sldId id="380" r:id="rId30"/>
    <p:sldId id="404" r:id="rId31"/>
    <p:sldId id="405" r:id="rId32"/>
    <p:sldId id="406" r:id="rId33"/>
    <p:sldId id="407" r:id="rId34"/>
    <p:sldId id="408" r:id="rId35"/>
    <p:sldId id="409" r:id="rId36"/>
    <p:sldId id="382" r:id="rId37"/>
    <p:sldId id="383" r:id="rId38"/>
    <p:sldId id="328" r:id="rId39"/>
    <p:sldId id="381" r:id="rId40"/>
    <p:sldId id="386" r:id="rId41"/>
    <p:sldId id="390" r:id="rId42"/>
    <p:sldId id="391" r:id="rId43"/>
    <p:sldId id="392" r:id="rId44"/>
    <p:sldId id="387" r:id="rId45"/>
    <p:sldId id="393" r:id="rId46"/>
    <p:sldId id="394" r:id="rId47"/>
    <p:sldId id="395" r:id="rId48"/>
    <p:sldId id="388" r:id="rId49"/>
    <p:sldId id="396" r:id="rId50"/>
    <p:sldId id="397" r:id="rId51"/>
    <p:sldId id="389" r:id="rId52"/>
    <p:sldId id="384" r:id="rId53"/>
    <p:sldId id="399" r:id="rId54"/>
    <p:sldId id="400" r:id="rId55"/>
    <p:sldId id="401" r:id="rId56"/>
    <p:sldId id="402" r:id="rId57"/>
    <p:sldId id="398" r:id="rId58"/>
    <p:sldId id="385" r:id="rId59"/>
    <p:sldId id="410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13" r:id="rId68"/>
    <p:sldId id="412" r:id="rId69"/>
    <p:sldId id="411" r:id="rId70"/>
    <p:sldId id="414" r:id="rId71"/>
    <p:sldId id="329" r:id="rId72"/>
  </p:sldIdLst>
  <p:sldSz cx="9144000" cy="5143500" type="screen16x9"/>
  <p:notesSz cx="7010400" cy="92964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3154">
          <p15:clr>
            <a:srgbClr val="A4A3A4"/>
          </p15:clr>
        </p15:guide>
        <p15:guide id="5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5B3FF"/>
    <a:srgbClr val="C4D79B"/>
    <a:srgbClr val="E6B8B7"/>
    <a:srgbClr val="FE828C"/>
    <a:srgbClr val="000000"/>
    <a:srgbClr val="444444"/>
    <a:srgbClr val="808080"/>
    <a:srgbClr val="FFAF00"/>
    <a:srgbClr val="3DC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6296" autoAdjust="0"/>
  </p:normalViewPr>
  <p:slideViewPr>
    <p:cSldViewPr snapToGrid="0">
      <p:cViewPr varScale="1">
        <p:scale>
          <a:sx n="112" d="100"/>
          <a:sy n="112" d="100"/>
        </p:scale>
        <p:origin x="946" y="82"/>
      </p:cViewPr>
      <p:guideLst>
        <p:guide orient="horz" pos="3072"/>
        <p:guide pos="5577"/>
        <p:guide pos="180"/>
        <p:guide orient="horz" pos="3154"/>
        <p:guide pos="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7" d="100"/>
          <a:sy n="137" d="100"/>
        </p:scale>
        <p:origin x="-6224" y="-104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" descr="                              Dell - Internal Use - Confidential&#10;"/>
          <p:cNvSpPr txBox="1"/>
          <p:nvPr/>
        </p:nvSpPr>
        <p:spPr>
          <a:xfrm>
            <a:off x="781241" y="8758238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013" y="8758238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762000" y="8991600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444444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772" y="8991600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444444"/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rgbClr val="44444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384175"/>
            <a:ext cx="6096000" cy="34305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32759" y="9086840"/>
            <a:ext cx="669675" cy="21345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716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488955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334347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69632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272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377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42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3455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04522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5/31/2017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576263" y="5006975"/>
            <a:ext cx="899247" cy="8463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 dirty="0" smtClean="0">
                <a:solidFill>
                  <a:srgbClr val="7F7F7F"/>
                </a:solidFill>
                <a:latin typeface="+mn-lt"/>
              </a:rPr>
              <a:t>© Copyright 2016 Dell Inc.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6035" y="5006975"/>
            <a:ext cx="94039" cy="84639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commands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Utilização do Redis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Hands On de Redis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20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tipo de dado mais simples no Redis</a:t>
            </a:r>
          </a:p>
          <a:p>
            <a:r>
              <a:rPr lang="pt-BR" dirty="0" smtClean="0"/>
              <a:t>Atribuindo valores: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&lt;key&gt; &lt;value&gt;</a:t>
            </a:r>
          </a:p>
          <a:p>
            <a:r>
              <a:rPr lang="pt-BR" dirty="0" smtClean="0"/>
              <a:t>Variações:</a:t>
            </a:r>
          </a:p>
          <a:p>
            <a:pPr marL="341312" lvl="1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1237"/>
              </p:ext>
            </p:extLst>
          </p:nvPr>
        </p:nvGraphicFramePr>
        <p:xfrm>
          <a:off x="1128215" y="2397362"/>
          <a:ext cx="7408460" cy="163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getset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retorna</a:t>
                      </a:r>
                      <a:r>
                        <a:rPr lang="pt-BR" sz="1400" baseline="0" dirty="0" smtClean="0"/>
                        <a:t> o valor anterior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</a:t>
                      </a:r>
                      <a:r>
                        <a:rPr lang="pt-BR" sz="1400" baseline="0" dirty="0" smtClean="0"/>
                        <a:t> somente se a chave não existe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mset, msetnx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valores</a:t>
                      </a:r>
                      <a:r>
                        <a:rPr lang="pt-BR" sz="1400" baseline="0" dirty="0" smtClean="0"/>
                        <a:t> de múltiplas chaves 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setex, psetex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valor e expiração</a:t>
                      </a:r>
                      <a:r>
                        <a:rPr lang="pt-BR" sz="1400" baseline="0" dirty="0" smtClean="0"/>
                        <a:t> de uma chave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013943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Strings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Recuperando valores: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&lt;key&gt;</a:t>
            </a:r>
          </a:p>
          <a:p>
            <a:pPr lvl="1"/>
            <a:r>
              <a:rPr lang="pt-BR" dirty="0" smtClean="0"/>
              <a:t>Leitura não destrutiva</a:t>
            </a:r>
          </a:p>
          <a:p>
            <a:pPr lvl="1"/>
            <a:r>
              <a:rPr lang="pt-BR" dirty="0" smtClean="0"/>
              <a:t>Variações: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getset, mget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9084" y="2273992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“valor“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“valor”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“item”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02116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strings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68691"/>
              </p:ext>
            </p:extLst>
          </p:nvPr>
        </p:nvGraphicFramePr>
        <p:xfrm>
          <a:off x="821139" y="1332837"/>
          <a:ext cx="7408460" cy="215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881"/>
                <a:gridCol w="4394579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tamanho da string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Adiciona ao final da string existente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setrange, getrange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 com</a:t>
                      </a:r>
                      <a:r>
                        <a:rPr lang="pt-BR" sz="1400" baseline="0" dirty="0" smtClean="0"/>
                        <a:t> substrings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incr, incrby,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decr, decrby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Incrementos</a:t>
                      </a:r>
                      <a:r>
                        <a:rPr lang="pt-BR" sz="1400" baseline="0" dirty="0" smtClean="0"/>
                        <a:t> e decrementos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bitcount, bitop, bitpos, getbit,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setbit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Operações</a:t>
                      </a:r>
                      <a:r>
                        <a:rPr lang="pt-BR" sz="1400" baseline="0" dirty="0" smtClean="0"/>
                        <a:t> com representação binária da string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99800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hash é identificada por uma única chave</a:t>
            </a:r>
          </a:p>
          <a:p>
            <a:r>
              <a:rPr lang="pt-BR" dirty="0" smtClean="0"/>
              <a:t>Podem existir múltiplos pares chave-valor em cada hash</a:t>
            </a:r>
          </a:p>
          <a:p>
            <a:r>
              <a:rPr lang="pt-BR" dirty="0" smtClean="0"/>
              <a:t>Os valores devem ser Strings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2913797" y="2490717"/>
            <a:ext cx="2538483" cy="1876567"/>
          </a:xfrm>
          <a:prstGeom prst="round2Diag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campo1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=&lt;valor1&gt;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campo2</a:t>
            </a: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=&lt;valor2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campon=&lt;valorn&gt;</a:t>
            </a:r>
            <a:endParaRPr lang="en-US" sz="1200" b="1" dirty="0" err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340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Análogos aos comandos de string, mas com prefixo “h”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44185"/>
              </p:ext>
            </p:extLst>
          </p:nvPr>
        </p:nvGraphicFramePr>
        <p:xfrm>
          <a:off x="821139" y="1795673"/>
          <a:ext cx="7408460" cy="276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hset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 &lt;valor&gt;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Define um valor de</a:t>
                      </a:r>
                      <a:r>
                        <a:rPr lang="pt-BR" sz="1400" baseline="0" dirty="0" smtClean="0"/>
                        <a:t> um campo em uma hash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valor de um campo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hdel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Remove um campo (não</a:t>
                      </a:r>
                      <a:r>
                        <a:rPr lang="pt-BR" sz="1400" baseline="0" dirty="0" smtClean="0"/>
                        <a:t> a hash inteira, por quê?)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hkeys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</a:t>
                      </a:r>
                      <a:r>
                        <a:rPr lang="pt-BR" sz="1400" baseline="0" dirty="0" smtClean="0"/>
                        <a:t>os nomes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hvals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os valores de</a:t>
                      </a:r>
                      <a:r>
                        <a:rPr lang="pt-BR" sz="1400" baseline="0" dirty="0" smtClean="0"/>
                        <a:t>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hgetall</a:t>
                      </a:r>
                      <a:r>
                        <a:rPr lang="pt-BR" sz="1400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&lt;chave&gt;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nomes e valores de todos os campos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hexists &lt;chave&gt; &lt;campo&gt;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Checa</a:t>
                      </a:r>
                      <a:r>
                        <a:rPr lang="pt-BR" sz="1400" baseline="0" dirty="0" smtClean="0"/>
                        <a:t> a existência de um campo na hash especificada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98636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lista é identificada por uma única chave</a:t>
            </a:r>
          </a:p>
          <a:p>
            <a:r>
              <a:rPr lang="pt-BR" dirty="0" smtClean="0"/>
              <a:t>Valores são colocados “à esquerda” ou “à direita”, ou seja, no início ou fim da lista</a:t>
            </a:r>
          </a:p>
          <a:p>
            <a:r>
              <a:rPr lang="pt-BR" dirty="0" smtClean="0"/>
              <a:t>Também é possível colocar valores em posições específicas da lista</a:t>
            </a:r>
            <a:endParaRPr lang="en-US" dirty="0"/>
          </a:p>
        </p:txBody>
      </p:sp>
      <p:sp>
        <p:nvSpPr>
          <p:cNvPr id="5" name="Flowchart: Predefined Process 4"/>
          <p:cNvSpPr/>
          <p:nvPr/>
        </p:nvSpPr>
        <p:spPr>
          <a:xfrm>
            <a:off x="1323833" y="2900149"/>
            <a:ext cx="5561463" cy="852985"/>
          </a:xfrm>
          <a:prstGeom prst="flowChartPredefinedProcess">
            <a:avLst/>
          </a:prstGeom>
          <a:solidFill>
            <a:schemeClr val="bg1"/>
          </a:solidFill>
          <a:ln w="12700" cmpd="sng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...valorx, valorx1, valorx2, ...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00752" y="2729552"/>
            <a:ext cx="272955" cy="170597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3063" y="2709081"/>
            <a:ext cx="245659" cy="143301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9230" y="2483331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“esquerda”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5892" y="2475946"/>
            <a:ext cx="902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bg2"/>
                </a:solidFill>
                <a:latin typeface="+mn-lt"/>
              </a:rPr>
              <a:t>“direita”</a:t>
            </a:r>
            <a:endParaRPr lang="en-US" sz="1000" dirty="0" err="1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68912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Adicionar valores:</a:t>
            </a:r>
          </a:p>
          <a:p>
            <a:pPr lvl="1"/>
            <a:r>
              <a:rPr lang="pt-BR" dirty="0" smtClean="0"/>
              <a:t>À direita: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rpush &lt;chave&gt; &lt;valor&gt;</a:t>
            </a:r>
          </a:p>
          <a:p>
            <a:pPr lvl="1"/>
            <a:r>
              <a:rPr lang="pt-BR" dirty="0" smtClean="0"/>
              <a:t>À esquerda: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lpush &lt;chave&gt; &lt;valor&gt;</a:t>
            </a:r>
          </a:p>
          <a:p>
            <a:r>
              <a:rPr lang="pt-BR" dirty="0" smtClean="0"/>
              <a:t>Atualizar valores: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lset &lt;chave&gt; &lt;índice&gt; &lt;valor&gt;</a:t>
            </a:r>
          </a:p>
          <a:p>
            <a:r>
              <a:rPr lang="pt-BR" dirty="0" smtClean="0"/>
              <a:t>Leitura não destrutiva: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</a:t>
            </a:r>
            <a:r>
              <a:rPr lang="pt-BR" sz="1000" dirty="0" smtClean="0">
                <a:latin typeface="+mj-lt"/>
                <a:cs typeface="Courier New" panose="02070309020205020404" pitchFamily="49" charset="0"/>
              </a:rPr>
              <a:t>(obs.: início em 0, -1 coringa para final)</a:t>
            </a:r>
          </a:p>
          <a:p>
            <a:pPr lvl="1"/>
            <a:r>
              <a:rPr lang="pt-B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&lt;chave&gt; &lt;índice&gt;</a:t>
            </a:r>
          </a:p>
          <a:p>
            <a:pPr marL="341312" lvl="1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1317" y="3454736"/>
            <a:ext cx="716289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lrange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“Segundo”</a:t>
            </a: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lista 0 “Novo Primeiro”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1591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listas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 tamanho da lista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 &lt;key&gt;</a:t>
            </a:r>
          </a:p>
          <a:p>
            <a:r>
              <a:rPr lang="pt-BR" dirty="0"/>
              <a:t>Leitura </a:t>
            </a:r>
            <a:r>
              <a:rPr lang="pt-BR" dirty="0" smtClean="0"/>
              <a:t>destrutiva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lpop&lt; &lt;key&gt;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rpop &lt;key&gt;</a:t>
            </a:r>
          </a:p>
          <a:p>
            <a:pPr lvl="1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Outros comandos: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lpushx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lrem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ltrim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rpoplpush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rpushx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8007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Coleção sem ordenação de strings </a:t>
            </a:r>
            <a:r>
              <a:rPr lang="pt-BR" u="sng" dirty="0" smtClean="0"/>
              <a:t>únicas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8483" y="2149520"/>
            <a:ext cx="2477069" cy="1897039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2000" dirty="0" smtClean="0">
                <a:solidFill>
                  <a:schemeClr val="tx2"/>
                </a:solidFill>
                <a:latin typeface="+mn-lt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pt-BR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540" y="3350525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valor1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0531" y="2851818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alor2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5143" y="3156382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alor3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5189" y="3554116"/>
            <a:ext cx="655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alorn</a:t>
            </a:r>
            <a:endParaRPr lang="en-US" sz="10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4955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1277938"/>
            <a:ext cx="7162894" cy="304698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Fiat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BMW Chevrolet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2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“Chevrolet”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scard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3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srem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Chevrolet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smembers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carros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“Fiat”</a:t>
            </a:r>
          </a:p>
          <a:p>
            <a:pPr marL="228600" indent="-228600">
              <a:buAutoNum type="arabicParenR"/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“BMW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99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Conhecer os tipos de dados do Redis e realizar experimentos com eles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Utilizar </a:t>
            </a:r>
            <a:r>
              <a:rPr lang="pt-BR" dirty="0" smtClean="0"/>
              <a:t>diferentes clientes para interagir com o Redis</a:t>
            </a:r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do Redis: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Como serviço de mensageria Pub/Sub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Utilizando transações e pipelines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Através de scripts </a:t>
            </a:r>
            <a:r>
              <a:rPr lang="pt-BR" dirty="0" smtClean="0"/>
              <a:t>Lua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oportunidades para otimização </a:t>
            </a:r>
            <a:r>
              <a:rPr lang="pt-BR" dirty="0" smtClean="0"/>
              <a:t>do uso do Redis</a:t>
            </a:r>
            <a:endParaRPr lang="pt-BR" dirty="0" smtClean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Apresentar comandos básicos de administração</a:t>
            </a:r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sets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51549"/>
              </p:ext>
            </p:extLst>
          </p:nvPr>
        </p:nvGraphicFramePr>
        <p:xfrm>
          <a:off x="773372" y="1201995"/>
          <a:ext cx="7408460" cy="255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sdiff, sdiffstore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Diferença entre conjuntos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sinter, sinterstore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Intersecçao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sunion, sunionstore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União de conjuntos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sismember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se um valor faz parte do set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smove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Move um membro de um set para outro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spop, srandmember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</a:t>
                      </a:r>
                      <a:r>
                        <a:rPr lang="pt-BR" sz="1400" baseline="0" dirty="0" smtClean="0"/>
                        <a:t> uma amostra randômica de membros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Itera e retorna</a:t>
                      </a:r>
                      <a:r>
                        <a:rPr lang="pt-BR" sz="1400" baseline="0" dirty="0" smtClean="0"/>
                        <a:t> valores do set (non-blocking)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73959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Uma coleção ordenada de strings únicas</a:t>
            </a:r>
          </a:p>
          <a:p>
            <a:r>
              <a:rPr lang="pt-BR" dirty="0" smtClean="0"/>
              <a:t>O usuário define a ordem utilizando um </a:t>
            </a:r>
            <a:r>
              <a:rPr lang="pt-BR" i="1" dirty="0" smtClean="0"/>
              <a:t>score</a:t>
            </a:r>
            <a:endParaRPr lang="en-US" dirty="0"/>
          </a:p>
        </p:txBody>
      </p:sp>
      <p:sp>
        <p:nvSpPr>
          <p:cNvPr id="4" name="Trapezoid 3"/>
          <p:cNvSpPr/>
          <p:nvPr/>
        </p:nvSpPr>
        <p:spPr>
          <a:xfrm>
            <a:off x="2429301" y="2497540"/>
            <a:ext cx="4210334" cy="1644556"/>
          </a:xfrm>
          <a:prstGeom prst="trapezoid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&lt;chave&gt;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core=&lt;score1&gt; &lt;valor1&gt;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score=&lt;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score2&gt; </a:t>
            </a: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valor2&gt;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core=&lt;scoren&gt; &lt;valorn&gt;</a:t>
            </a:r>
            <a:endParaRPr lang="en-US" sz="12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4532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Praticamente os mesmos que os comandos de sets, </a:t>
            </a:r>
          </a:p>
          <a:p>
            <a:r>
              <a:rPr lang="pt-BR" dirty="0" smtClean="0"/>
              <a:t>Começam com “z” ao invés de “s”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&lt;chave&gt; &lt;score&gt; &lt;membro&gt; [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&lt;chave&gt; &lt;score&gt; &lt;valor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&gt;...]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 &lt;chave&gt; &lt;inicio&gt; &lt;fim&gt; [WITHSCORES]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 &lt;chave&gt; &lt;membro&gt;</a:t>
            </a:r>
          </a:p>
          <a:p>
            <a:pPr lvl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card &lt;chave&gt;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zcount &lt;chave&gt; &lt;min&gt; &lt;max&gt;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zrem &lt;chave&gt; &lt;membro&gt;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691494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adicionais com 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zincrby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zlexcount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zinterstore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zunionstore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zrangebylex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zrevrange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zrevrangebylex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zrevrank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zremrangebyrank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zremrangebyscore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zscan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320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HyperLogLogs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Estrutura de dados probabilística utilizada para estimar a cardinalidade de um conjunto</a:t>
            </a:r>
          </a:p>
          <a:p>
            <a:r>
              <a:rPr lang="pt-BR" dirty="0" smtClean="0"/>
              <a:t>Tecnicamente um tipo de dado, porém representado internamente como string</a:t>
            </a:r>
          </a:p>
          <a:p>
            <a:r>
              <a:rPr lang="pt-BR" dirty="0" smtClean="0"/>
              <a:t>Conceitualmente, é como um set, porém serve somente para registrar inserções de itens e retornar a cardinalidade</a:t>
            </a:r>
          </a:p>
          <a:p>
            <a:r>
              <a:rPr lang="pt-BR" dirty="0" smtClean="0"/>
              <a:t>Exemplo de caso de uso: número de consultas únicas de um usuário em um determinado dia</a:t>
            </a:r>
          </a:p>
          <a:p>
            <a:endParaRPr lang="pt-B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84" y="2897379"/>
            <a:ext cx="7162894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1 2 3 4 5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pfadd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hl2 7 8 9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pfmerge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hl1 hl2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pt-BR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pfcount hl1</a:t>
            </a: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8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2291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todos os tipos de dados suportados pelo Redis</a:t>
            </a:r>
          </a:p>
          <a:p>
            <a:r>
              <a:rPr lang="pt-BR" dirty="0" smtClean="0"/>
              <a:t>Comandos para a manipulação de cada um deles foram listados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461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Otimizações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5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assintótica – O()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Cada comando do Redis operando em um tipo de dado possui a indicação em notação O() descrevendo seu comportamento conforme o tamanho da entrada</a:t>
            </a:r>
          </a:p>
          <a:p>
            <a:r>
              <a:rPr lang="pt-BR" dirty="0" smtClean="0"/>
              <a:t>A ideia central é utilizar o melhor tipo de dado e, consequentemente, as operações mais eficientes, para cada tarefa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5730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 o comando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é recomendado para produção</a:t>
            </a:r>
          </a:p>
          <a:p>
            <a:r>
              <a:rPr lang="pt-BR" dirty="0" smtClean="0"/>
              <a:t>O desempenho é O(n): um </a:t>
            </a:r>
            <a:r>
              <a:rPr lang="pt-BR" dirty="0" err="1" smtClean="0"/>
              <a:t>scan</a:t>
            </a:r>
            <a:r>
              <a:rPr lang="pt-BR" dirty="0" smtClean="0"/>
              <a:t> linear de todas as chaves</a:t>
            </a:r>
          </a:p>
          <a:p>
            <a:r>
              <a:rPr lang="pt-BR" dirty="0" smtClean="0"/>
              <a:t>Melhor opção: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tilizar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é um </a:t>
            </a:r>
            <a:r>
              <a:rPr lang="pt-BR" dirty="0" err="1" smtClean="0"/>
              <a:t>iterador</a:t>
            </a:r>
            <a:r>
              <a:rPr lang="pt-BR" dirty="0" smtClean="0"/>
              <a:t> baseado em cursor</a:t>
            </a:r>
          </a:p>
          <a:p>
            <a:pPr lvl="1"/>
            <a:r>
              <a:rPr lang="pt-BR" dirty="0"/>
              <a:t>Pode retornar duplicatas, o cliente deve tratar </a:t>
            </a:r>
            <a:r>
              <a:rPr lang="pt-BR" dirty="0" smtClean="0"/>
              <a:t>disso</a:t>
            </a:r>
          </a:p>
          <a:p>
            <a:pPr lvl="1"/>
            <a:r>
              <a:rPr lang="pt-BR" dirty="0" smtClean="0"/>
              <a:t>O número de elementos retornados pode variar</a:t>
            </a:r>
          </a:p>
          <a:p>
            <a:pPr lvl="1"/>
            <a:r>
              <a:rPr lang="pt-BR" dirty="0" smtClean="0"/>
              <a:t>Existem comandos </a:t>
            </a:r>
            <a:r>
              <a:rPr lang="pt-BR" dirty="0" err="1" smtClean="0"/>
              <a:t>scan</a:t>
            </a:r>
            <a:r>
              <a:rPr lang="pt-BR" dirty="0" smtClean="0"/>
              <a:t> para os diversos tipos de dados: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hscan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1174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</a:t>
            </a:r>
            <a:r>
              <a:rPr lang="pt-BR" dirty="0" err="1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armazenamento de </a:t>
            </a:r>
            <a:r>
              <a:rPr lang="pt-BR" dirty="0" err="1" smtClean="0"/>
              <a:t>hashes</a:t>
            </a:r>
            <a:r>
              <a:rPr lang="pt-BR" dirty="0" smtClean="0"/>
              <a:t> é altamente otimizado</a:t>
            </a:r>
          </a:p>
          <a:p>
            <a:r>
              <a:rPr lang="pt-BR" dirty="0" smtClean="0"/>
              <a:t>Estruturas com </a:t>
            </a:r>
            <a:r>
              <a:rPr lang="pt-BR" dirty="0" err="1" smtClean="0"/>
              <a:t>hashes</a:t>
            </a:r>
            <a:r>
              <a:rPr lang="pt-BR" dirty="0" smtClean="0"/>
              <a:t> são recomendadas sempre que possível</a:t>
            </a:r>
          </a:p>
          <a:p>
            <a:r>
              <a:rPr lang="pt-BR" dirty="0" smtClean="0"/>
              <a:t>É possível regular o uso de memória deste tipo de dado</a:t>
            </a:r>
          </a:p>
          <a:p>
            <a:r>
              <a:rPr lang="pt-BR" dirty="0" smtClean="0"/>
              <a:t>Quando </a:t>
            </a:r>
            <a:r>
              <a:rPr lang="pt-BR" dirty="0" err="1" smtClean="0"/>
              <a:t>hashes</a:t>
            </a:r>
            <a:r>
              <a:rPr lang="pt-BR" dirty="0"/>
              <a:t> </a:t>
            </a:r>
            <a:r>
              <a:rPr lang="pt-BR" dirty="0" smtClean="0"/>
              <a:t>são “pequenas” (configurável), utiliza um </a:t>
            </a:r>
            <a:r>
              <a:rPr lang="pt-BR" dirty="0" err="1" smtClean="0"/>
              <a:t>array</a:t>
            </a:r>
            <a:r>
              <a:rPr lang="pt-BR" dirty="0" smtClean="0"/>
              <a:t> com tamanhos de campo, que usa até 10x menos memória que uma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endParaRPr lang="pt-BR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hash_max_zipmap_entries</a:t>
            </a:r>
            <a:r>
              <a:rPr lang="en-US" dirty="0"/>
              <a:t> </a:t>
            </a:r>
            <a:r>
              <a:rPr lang="en-US" dirty="0" smtClean="0"/>
              <a:t>– 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campos</a:t>
            </a:r>
            <a:r>
              <a:rPr lang="en-US" dirty="0" smtClean="0"/>
              <a:t> do hash </a:t>
            </a:r>
            <a:r>
              <a:rPr lang="en-US" dirty="0" err="1" smtClean="0"/>
              <a:t>forem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que </a:t>
            </a:r>
            <a:r>
              <a:rPr lang="en-US" dirty="0" err="1" smtClean="0"/>
              <a:t>este</a:t>
            </a:r>
            <a:r>
              <a:rPr lang="en-US" dirty="0" smtClean="0"/>
              <a:t> valor,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otimização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hash_max_zipmap_value</a:t>
            </a:r>
            <a:r>
              <a:rPr lang="en-US" dirty="0"/>
              <a:t> –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do </a:t>
            </a:r>
            <a:r>
              <a:rPr lang="en-US" dirty="0"/>
              <a:t>hash </a:t>
            </a:r>
            <a:r>
              <a:rPr lang="en-US" dirty="0" err="1"/>
              <a:t>forem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valor,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otimização</a:t>
            </a:r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</a:rPr>
              <a:t>Pergunta:</a:t>
            </a:r>
          </a:p>
          <a:p>
            <a:pPr lvl="1"/>
            <a:r>
              <a:rPr lang="pt-BR" dirty="0" smtClean="0"/>
              <a:t>Qual o trade off?</a:t>
            </a:r>
          </a:p>
          <a:p>
            <a:pPr marL="3413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3861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r>
              <a:rPr lang="en-US" dirty="0" smtClean="0"/>
              <a:t> da </a:t>
            </a:r>
            <a:r>
              <a:rPr lang="en-US" dirty="0" err="1" smtClean="0"/>
              <a:t>seção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/>
            <a:endParaRPr lang="pt-BR" dirty="0"/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/>
              <a:t>Conhecer </a:t>
            </a:r>
            <a:r>
              <a:rPr lang="pt-BR" dirty="0" smtClean="0"/>
              <a:t>como funciona no Redis:</a:t>
            </a:r>
            <a:endParaRPr lang="pt-BR" dirty="0"/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Particionamento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Replicação</a:t>
            </a:r>
          </a:p>
          <a:p>
            <a:pPr marL="911225" lvl="2" indent="-285750">
              <a:buFont typeface="Arial" panose="020B0604020202020204" pitchFamily="34" charset="0"/>
              <a:buChar char="•"/>
            </a:pPr>
            <a:r>
              <a:rPr lang="pt-BR" dirty="0"/>
              <a:t>Clusterização, utilizando</a:t>
            </a:r>
            <a:r>
              <a:rPr lang="pt-BR" dirty="0" smtClean="0"/>
              <a:t>: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Sentinel</a:t>
            </a:r>
          </a:p>
          <a:p>
            <a:pPr marL="1311275" lvl="3" indent="-285750">
              <a:buFont typeface="Arial" panose="020B0604020202020204" pitchFamily="34" charset="0"/>
              <a:buChar char="•"/>
            </a:pPr>
            <a:r>
              <a:rPr lang="pt-BR" dirty="0" smtClean="0"/>
              <a:t>Cluster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Opções de segurança </a:t>
            </a:r>
            <a:r>
              <a:rPr lang="pt-BR" dirty="0" smtClean="0"/>
              <a:t>em uma instalação de Redis</a:t>
            </a:r>
          </a:p>
          <a:p>
            <a:pPr marL="627062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1025525" lvl="3" indent="0">
              <a:buNone/>
            </a:pPr>
            <a:endParaRPr lang="pt-BR" dirty="0" smtClean="0"/>
          </a:p>
          <a:p>
            <a:pPr marL="911225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pt-BR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064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Strings</a:t>
            </a:r>
            <a:r>
              <a:rPr lang="pt-BR" dirty="0" smtClean="0"/>
              <a:t> como </a:t>
            </a:r>
            <a:r>
              <a:rPr lang="pt-BR" dirty="0" err="1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Utilizando as operações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getbit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/>
              <a:t>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setrange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getrange</a:t>
            </a:r>
            <a:r>
              <a:rPr lang="pt-BR" dirty="0" smtClean="0"/>
              <a:t>, pode-se utilizar uma </a:t>
            </a:r>
            <a:r>
              <a:rPr lang="pt-BR" dirty="0" err="1" smtClean="0"/>
              <a:t>string</a:t>
            </a:r>
            <a:r>
              <a:rPr lang="pt-BR" dirty="0" smtClean="0"/>
              <a:t> como um </a:t>
            </a:r>
            <a:r>
              <a:rPr lang="pt-BR" dirty="0" err="1" smtClean="0"/>
              <a:t>array</a:t>
            </a:r>
            <a:r>
              <a:rPr lang="pt-BR" dirty="0" smtClean="0"/>
              <a:t> de acesso randômico</a:t>
            </a:r>
          </a:p>
          <a:p>
            <a:r>
              <a:rPr lang="pt-BR" dirty="0" smtClean="0"/>
              <a:t>Exemplo: progresso de um pedido:</a:t>
            </a:r>
          </a:p>
          <a:p>
            <a:endParaRPr lang="pt-B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12795"/>
              </p:ext>
            </p:extLst>
          </p:nvPr>
        </p:nvGraphicFramePr>
        <p:xfrm>
          <a:off x="2281452" y="2272928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1682" y="2336503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351118" y="1951651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2954729" y="1953996"/>
            <a:ext cx="112616" cy="1511488"/>
          </a:xfrm>
          <a:prstGeom prst="rightBrac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0710" y="2842655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chave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8813" y="2842656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200" dirty="0" smtClean="0">
                <a:solidFill>
                  <a:schemeClr val="bg2"/>
                </a:solidFill>
                <a:latin typeface="+mn-lt"/>
              </a:rPr>
              <a:t>valor</a:t>
            </a:r>
            <a:endParaRPr lang="en-US" sz="12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7303" y="3196263"/>
            <a:ext cx="3896092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setbit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pedido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:590032 2 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</a:t>
            </a: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40600"/>
              </p:ext>
            </p:extLst>
          </p:nvPr>
        </p:nvGraphicFramePr>
        <p:xfrm>
          <a:off x="6548652" y="3927627"/>
          <a:ext cx="14512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42"/>
                <a:gridCol w="290242"/>
                <a:gridCol w="290242"/>
                <a:gridCol w="290242"/>
                <a:gridCol w="290242"/>
              </a:tblGrid>
              <a:tr h="228202"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dirty="0" smtClean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0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22293" y="3989061"/>
            <a:ext cx="1910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pt-BR" sz="1400" dirty="0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pedido:590032</a:t>
            </a:r>
            <a:endParaRPr lang="en-US" sz="1400" dirty="0" err="1" smtClean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Bent-Up Arrow 12"/>
          <p:cNvSpPr/>
          <p:nvPr/>
        </p:nvSpPr>
        <p:spPr>
          <a:xfrm rot="5400000">
            <a:off x="1853069" y="3107938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Bent-Up Arrow 13"/>
          <p:cNvSpPr/>
          <p:nvPr/>
        </p:nvSpPr>
        <p:spPr>
          <a:xfrm rot="5400000">
            <a:off x="4483675" y="3804045"/>
            <a:ext cx="340057" cy="516708"/>
          </a:xfrm>
          <a:prstGeom prst="bentUpArrow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18773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Expiração de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Dependendo do caso de uso, chaves podem perder o significado em certo tempo</a:t>
            </a:r>
          </a:p>
          <a:p>
            <a:r>
              <a:rPr lang="pt-BR" dirty="0" smtClean="0"/>
              <a:t>O uso de expiração de chaves é uma boa maneira de controlar o tamanho do conjunto de dados</a:t>
            </a:r>
          </a:p>
          <a:p>
            <a:r>
              <a:rPr lang="pt-BR" dirty="0" smtClean="0"/>
              <a:t>Os timeouts são reiniciados ou finalizados quando:</a:t>
            </a:r>
          </a:p>
          <a:p>
            <a:pPr lvl="1"/>
            <a:r>
              <a:rPr lang="pt-BR" dirty="0" smtClean="0"/>
              <a:t>Se remove uma chave: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</a:p>
          <a:p>
            <a:pPr lvl="1"/>
            <a:r>
              <a:rPr lang="pt-BR" dirty="0" smtClean="0"/>
              <a:t>O valor da chave é reescrito: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&lt;chave&gt;,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getset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&lt;chave&gt;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6900" y="3354388"/>
            <a:ext cx="7418388" cy="95410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smtClean="0">
                <a:solidFill>
                  <a:schemeClr val="tx2"/>
                </a:solidFill>
              </a:rPr>
              <a:t>expire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 smtClean="0">
                <a:solidFill>
                  <a:schemeClr val="tx2"/>
                </a:solidFill>
              </a:rPr>
              <a:t> 60</a:t>
            </a:r>
          </a:p>
          <a:p>
            <a:pPr>
              <a:defRPr/>
            </a:pPr>
            <a:r>
              <a:rPr lang="en-US" sz="1400" b="0" dirty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pexpire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60000</a:t>
            </a:r>
            <a:endParaRPr lang="en-US" sz="1400" b="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1400" b="0" dirty="0" smtClean="0">
                <a:solidFill>
                  <a:schemeClr val="tx2"/>
                </a:solidFill>
              </a:rPr>
              <a:t>$ </a:t>
            </a:r>
            <a:r>
              <a:rPr lang="en-US" sz="1400" b="0" dirty="0" err="1" smtClean="0">
                <a:solidFill>
                  <a:schemeClr val="tx2"/>
                </a:solidFill>
              </a:rPr>
              <a:t>expireat</a:t>
            </a:r>
            <a:r>
              <a:rPr lang="en-US" sz="1400" b="0" dirty="0" smtClean="0">
                <a:solidFill>
                  <a:schemeClr val="tx2"/>
                </a:solidFill>
              </a:rPr>
              <a:t> </a:t>
            </a:r>
            <a:r>
              <a:rPr lang="en-US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400" b="0" dirty="0" smtClean="0">
                <a:solidFill>
                  <a:schemeClr val="tx2"/>
                </a:solidFill>
              </a:rPr>
              <a:t>1402427288</a:t>
            </a:r>
          </a:p>
          <a:p>
            <a:pPr>
              <a:defRPr/>
            </a:pPr>
            <a:r>
              <a:rPr lang="pt-BR" sz="1400" b="0" dirty="0" smtClean="0">
                <a:solidFill>
                  <a:schemeClr val="tx2"/>
                </a:solidFill>
              </a:rPr>
              <a:t>$ </a:t>
            </a:r>
            <a:r>
              <a:rPr lang="pt-BR" sz="1400" b="0" dirty="0" err="1" smtClean="0">
                <a:solidFill>
                  <a:schemeClr val="tx2"/>
                </a:solidFill>
              </a:rPr>
              <a:t>pexpireat</a:t>
            </a:r>
            <a:r>
              <a:rPr lang="pt-BR" sz="1400" b="0" dirty="0" smtClean="0">
                <a:solidFill>
                  <a:schemeClr val="tx2"/>
                </a:solidFill>
              </a:rPr>
              <a:t> </a:t>
            </a:r>
            <a:r>
              <a:rPr lang="pt-BR" sz="1400" b="0" dirty="0" err="1" smtClean="0">
                <a:solidFill>
                  <a:schemeClr val="tx2"/>
                </a:solidFill>
              </a:rPr>
              <a:t>LastPrice:EMC</a:t>
            </a:r>
            <a:r>
              <a:rPr lang="pt-BR" sz="1400" b="0" dirty="0">
                <a:solidFill>
                  <a:schemeClr val="tx2"/>
                </a:solidFill>
              </a:rPr>
              <a:t> 1402427288000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5970077" y="2633062"/>
            <a:ext cx="1898650" cy="368300"/>
          </a:xfrm>
          <a:prstGeom prst="borderCallout1">
            <a:avLst>
              <a:gd name="adj1" fmla="val 52079"/>
              <a:gd name="adj2" fmla="val 1"/>
              <a:gd name="adj3" fmla="val 231923"/>
              <a:gd name="adj4" fmla="val -13431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5970077" y="3121896"/>
            <a:ext cx="2395537" cy="368300"/>
          </a:xfrm>
          <a:prstGeom prst="borderCallout1">
            <a:avLst>
              <a:gd name="adj1" fmla="val 52079"/>
              <a:gd name="adj2" fmla="val 1"/>
              <a:gd name="adj3" fmla="val 158346"/>
              <a:gd name="adj4" fmla="val -87360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5996744" y="3587169"/>
            <a:ext cx="2792413" cy="368300"/>
          </a:xfrm>
          <a:prstGeom prst="borderCallout1">
            <a:avLst>
              <a:gd name="adj1" fmla="val 52079"/>
              <a:gd name="adj2" fmla="val 1"/>
              <a:gd name="adj3" fmla="val 88641"/>
              <a:gd name="adj4" fmla="val -548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segundos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96744" y="4060213"/>
            <a:ext cx="2792413" cy="368300"/>
          </a:xfrm>
          <a:prstGeom prst="borderCallout1">
            <a:avLst>
              <a:gd name="adj1" fmla="val 52079"/>
              <a:gd name="adj2" fmla="val 1"/>
              <a:gd name="adj3" fmla="val 23793"/>
              <a:gd name="adj4" fmla="val -3997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solidFill>
                  <a:schemeClr val="bg2"/>
                </a:solidFill>
              </a:rPr>
              <a:t>Unix </a:t>
            </a:r>
            <a:r>
              <a:rPr lang="en-US" sz="1200" dirty="0">
                <a:solidFill>
                  <a:schemeClr val="bg2"/>
                </a:solidFill>
              </a:rPr>
              <a:t>epoch </a:t>
            </a:r>
            <a:r>
              <a:rPr lang="en-US" sz="1200" dirty="0" err="1" smtClean="0">
                <a:solidFill>
                  <a:schemeClr val="bg2"/>
                </a:solidFill>
              </a:rPr>
              <a:t>absoluto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em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milisegundos</a:t>
            </a:r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11623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32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Pode-se utilizar uma versão 32-bits do Redis</a:t>
            </a:r>
          </a:p>
          <a:p>
            <a:pPr lvl="1"/>
            <a:r>
              <a:rPr lang="pt-BR" dirty="0" smtClean="0"/>
              <a:t>Os ponteiros serão menores</a:t>
            </a:r>
          </a:p>
          <a:p>
            <a:pPr lvl="1"/>
            <a:r>
              <a:rPr lang="pt-BR" dirty="0" smtClean="0"/>
              <a:t>Menos memória consumida por chave</a:t>
            </a:r>
          </a:p>
          <a:p>
            <a:pPr lvl="1"/>
            <a:endParaRPr lang="pt-BR" dirty="0"/>
          </a:p>
          <a:p>
            <a:r>
              <a:rPr lang="pt-BR" dirty="0" smtClean="0"/>
              <a:t>Porém isto limita seu uso ao máximo de 4GB de memória utilizável (i.e.: endereçável)</a:t>
            </a:r>
          </a:p>
          <a:p>
            <a:pPr lvl="1"/>
            <a:endParaRPr lang="pt-BR" dirty="0"/>
          </a:p>
          <a:p>
            <a:r>
              <a:rPr lang="pt-BR" dirty="0" smtClean="0"/>
              <a:t>Instalação desta versão do Redis é feita utilizando-se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32-bit</a:t>
            </a:r>
          </a:p>
        </p:txBody>
      </p:sp>
    </p:spTree>
    <p:extLst>
      <p:ext uri="{BB962C8B-B14F-4D97-AF65-F5344CB8AC3E}">
        <p14:creationId xmlns:p14="http://schemas.microsoft.com/office/powerpoint/2010/main" val="341962983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81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de diferentes estruturas de dados e seus comandos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7712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Intervalo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81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usos do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64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Serviço de mensageria Pub/Sub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77011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“Publish/Subscribe”</a:t>
            </a:r>
          </a:p>
          <a:p>
            <a:r>
              <a:rPr lang="pt-BR" dirty="0" smtClean="0"/>
              <a:t>Um padrão de mensageria</a:t>
            </a:r>
          </a:p>
          <a:p>
            <a:r>
              <a:rPr lang="pt-BR" dirty="0" smtClean="0"/>
              <a:t>Broadcast da mesma mensagem para diversos clientes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05719" y="311851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19683" y="264556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19683" y="3143147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19683" y="3658353"/>
            <a:ext cx="1651380" cy="402609"/>
          </a:xfrm>
          <a:prstGeom prst="round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subscriber</a:t>
            </a:r>
            <a:endParaRPr lang="en-US" sz="1400" dirty="0" err="1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3057099" y="2846872"/>
            <a:ext cx="1462584" cy="445649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057099" y="3319818"/>
            <a:ext cx="1462584" cy="24634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>
            <a:off x="3057099" y="3319818"/>
            <a:ext cx="1462584" cy="53984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76007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Pub/Sub (cont.)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9304" y="1434582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publish canal b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001" y="2788196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subscribe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mychannel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Reading messages... (press Ctrl-C to quit)</a:t>
            </a: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endParaRPr lang="en-US" sz="12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arenR"/>
              <a:defRPr/>
            </a:pPr>
            <a:r>
              <a:rPr lang="pt-BR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“b”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150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Tipos de dados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90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Pub/Sub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47481"/>
              </p:ext>
            </p:extLst>
          </p:nvPr>
        </p:nvGraphicFramePr>
        <p:xfrm>
          <a:off x="773372" y="1201995"/>
          <a:ext cx="7408460" cy="350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598"/>
                <a:gridCol w="4189862"/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Comando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solidFill>
                            <a:schemeClr val="tx2"/>
                          </a:solidFill>
                        </a:rPr>
                        <a:t>Semântica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pubsub &lt;sub-comando&gt; [argumentos]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Retorna informações sobre o sub-sistema Pub/Sub</a:t>
                      </a:r>
                      <a:r>
                        <a:rPr lang="pt-BR" sz="1400" baseline="0" dirty="0" smtClean="0"/>
                        <a:t> do Redis</a:t>
                      </a:r>
                      <a:endParaRPr lang="en-US" sz="1400" dirty="0"/>
                    </a:p>
                  </a:txBody>
                  <a:tcPr/>
                </a:tc>
              </a:tr>
              <a:tr h="362215">
                <a:tc gridSpan="2">
                  <a:txBody>
                    <a:bodyPr/>
                    <a:lstStyle/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62215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subscribe, 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Inicia a observação</a:t>
                      </a:r>
                      <a:r>
                        <a:rPr lang="pt-BR" sz="1400" baseline="0" dirty="0" smtClean="0"/>
                        <a:t> de um ou mais canais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psubscribe, punsubscribe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Finaliza a observação de um ou mais canais baseado em um padrão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71005"/>
              </p:ext>
            </p:extLst>
          </p:nvPr>
        </p:nvGraphicFramePr>
        <p:xfrm>
          <a:off x="2477068" y="2141061"/>
          <a:ext cx="4196687" cy="143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8078"/>
                <a:gridCol w="2688609"/>
              </a:tblGrid>
              <a:tr h="236243"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Sub-comando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Semântica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CHANNELS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Canais ativos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NUMSUB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</a:t>
                      </a:r>
                      <a:r>
                        <a:rPr lang="pt-B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subscribers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362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NUMPAT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Número de padrões sendo observados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36460"/>
      </p:ext>
    </p:extLst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Suporte a transações e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4560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Garantem que as operações sejam realizadas</a:t>
            </a:r>
          </a:p>
          <a:p>
            <a:pPr lvl="1"/>
            <a:r>
              <a:rPr lang="pt-BR" dirty="0"/>
              <a:t>s</a:t>
            </a:r>
            <a:r>
              <a:rPr lang="pt-BR" dirty="0" smtClean="0"/>
              <a:t>equencialmente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tomicamente</a:t>
            </a:r>
          </a:p>
          <a:p>
            <a:r>
              <a:rPr lang="pt-BR" dirty="0" smtClean="0"/>
              <a:t>Iniciadas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</a:t>
            </a:r>
          </a:p>
          <a:p>
            <a:r>
              <a:rPr lang="pt-BR" dirty="0" smtClean="0"/>
              <a:t>Finalizadas com 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</a:p>
          <a:p>
            <a:r>
              <a:rPr lang="pt-BR" dirty="0" smtClean="0"/>
              <a:t>Rollback feito através do comando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discard</a:t>
            </a:r>
          </a:p>
          <a:p>
            <a:r>
              <a:rPr lang="pt-BR" dirty="0" smtClean="0"/>
              <a:t>Notificações sobre mudança de uma chave fora da transação podem ser geridas através dos comandos:</a:t>
            </a:r>
          </a:p>
          <a:p>
            <a:pPr lvl="1"/>
            <a:r>
              <a:rPr lang="pt-BR" smtClean="0">
                <a:latin typeface="Courier New" panose="02070309020205020404" pitchFamily="49" charset="0"/>
                <a:cs typeface="Courier New" panose="02070309020205020404" pitchFamily="49" charset="0"/>
              </a:rPr>
              <a:t>watch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&lt;chave&gt; [&lt;chave&gt; ...]</a:t>
            </a:r>
          </a:p>
          <a:p>
            <a:pPr lvl="1"/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unwatch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8082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servidor Redis suporta o conceito de pipelining</a:t>
            </a:r>
            <a:r>
              <a:rPr lang="en-US" dirty="0" smtClean="0"/>
              <a:t> de </a:t>
            </a:r>
            <a:r>
              <a:rPr lang="en-US" dirty="0" err="1" smtClean="0"/>
              <a:t>comandos</a:t>
            </a:r>
            <a:endParaRPr lang="en-US" dirty="0" smtClean="0"/>
          </a:p>
          <a:p>
            <a:r>
              <a:rPr lang="pt-BR" dirty="0" smtClean="0"/>
              <a:t>O que resulta em menos respostas enviadas para o cliente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8813" y="2222500"/>
            <a:ext cx="827087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035300" y="2222500"/>
            <a:ext cx="781050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85900" y="26257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85900" y="239712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85900" y="32686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85900" y="3040063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85900" y="39052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85900" y="3676650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793875" y="2160588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bg2"/>
                </a:solidFill>
              </a:rPr>
              <a:t>Cmd1</a:t>
            </a:r>
          </a:p>
        </p:txBody>
      </p:sp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1590675" y="236537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Resposta1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4" name="TextBox 34"/>
          <p:cNvSpPr txBox="1">
            <a:spLocks noChangeArrowheads="1"/>
          </p:cNvSpPr>
          <p:nvPr/>
        </p:nvSpPr>
        <p:spPr bwMode="auto">
          <a:xfrm>
            <a:off x="1793875" y="27813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Cmd2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1590675" y="2994025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Resposta2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36"/>
          <p:cNvSpPr txBox="1">
            <a:spLocks noChangeArrowheads="1"/>
          </p:cNvSpPr>
          <p:nvPr/>
        </p:nvSpPr>
        <p:spPr bwMode="auto">
          <a:xfrm>
            <a:off x="1793875" y="3429000"/>
            <a:ext cx="782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Cmd3</a:t>
            </a:r>
          </a:p>
        </p:txBody>
      </p:sp>
      <p:sp>
        <p:nvSpPr>
          <p:cNvPr id="17" name="TextBox 37"/>
          <p:cNvSpPr txBox="1">
            <a:spLocks noChangeArrowheads="1"/>
          </p:cNvSpPr>
          <p:nvPr/>
        </p:nvSpPr>
        <p:spPr bwMode="auto">
          <a:xfrm>
            <a:off x="1590675" y="3640138"/>
            <a:ext cx="1187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smtClean="0">
                <a:solidFill>
                  <a:schemeClr val="bg2"/>
                </a:solidFill>
              </a:rPr>
              <a:t>Resposta3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56125" y="2219325"/>
            <a:ext cx="827088" cy="1836738"/>
          </a:xfrm>
          <a:prstGeom prst="round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 smtClean="0"/>
              <a:t>Cliente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934200" y="2219325"/>
            <a:ext cx="779463" cy="1836738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bg2"/>
                </a:solidFill>
              </a:rPr>
              <a:t>Redis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83213" y="3902075"/>
            <a:ext cx="1550987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1"/>
          <p:cNvSpPr txBox="1">
            <a:spLocks noChangeArrowheads="1"/>
          </p:cNvSpPr>
          <p:nvPr/>
        </p:nvSpPr>
        <p:spPr bwMode="auto">
          <a:xfrm>
            <a:off x="5445125" y="3636963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 err="1" smtClean="0">
                <a:solidFill>
                  <a:schemeClr val="bg2"/>
                </a:solidFill>
              </a:rPr>
              <a:t>Resposta</a:t>
            </a:r>
            <a:r>
              <a:rPr lang="en-US" altLang="en-US" sz="1400" dirty="0" smtClean="0">
                <a:solidFill>
                  <a:schemeClr val="bg2"/>
                </a:solidFill>
              </a:rPr>
              <a:t> 1,2,3</a:t>
            </a:r>
            <a:endParaRPr lang="en-US" altLang="en-US" sz="1400" dirty="0">
              <a:solidFill>
                <a:schemeClr val="bg2"/>
              </a:solidFill>
            </a:endParaRPr>
          </a:p>
        </p:txBody>
      </p:sp>
      <p:sp>
        <p:nvSpPr>
          <p:cNvPr id="22" name="TextBox 52"/>
          <p:cNvSpPr txBox="1">
            <a:spLocks noChangeArrowheads="1"/>
          </p:cNvSpPr>
          <p:nvPr/>
        </p:nvSpPr>
        <p:spPr bwMode="auto">
          <a:xfrm>
            <a:off x="1223963" y="4176713"/>
            <a:ext cx="2074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err="1" smtClean="0">
                <a:solidFill>
                  <a:schemeClr val="bg2"/>
                </a:solidFill>
              </a:rPr>
              <a:t>Sem</a:t>
            </a:r>
            <a:r>
              <a:rPr lang="en-US" altLang="en-US" sz="1600" b="1" dirty="0" smtClean="0">
                <a:solidFill>
                  <a:schemeClr val="bg2"/>
                </a:solidFill>
              </a:rPr>
              <a:t>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sp>
        <p:nvSpPr>
          <p:cNvPr id="23" name="TextBox 53"/>
          <p:cNvSpPr txBox="1">
            <a:spLocks noChangeArrowheads="1"/>
          </p:cNvSpPr>
          <p:nvPr/>
        </p:nvSpPr>
        <p:spPr bwMode="auto">
          <a:xfrm>
            <a:off x="5121275" y="4176713"/>
            <a:ext cx="2074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 dirty="0" smtClean="0">
                <a:solidFill>
                  <a:schemeClr val="bg2"/>
                </a:solidFill>
              </a:rPr>
              <a:t>Com pipelining</a:t>
            </a:r>
            <a:endParaRPr lang="en-US" altLang="en-US" sz="1600" b="1" dirty="0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83213" y="3216275"/>
            <a:ext cx="1549400" cy="0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6"/>
          <p:cNvSpPr txBox="1">
            <a:spLocks noChangeArrowheads="1"/>
          </p:cNvSpPr>
          <p:nvPr/>
        </p:nvSpPr>
        <p:spPr bwMode="auto">
          <a:xfrm>
            <a:off x="5605463" y="2308225"/>
            <a:ext cx="1071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chemeClr val="bg2"/>
                </a:solidFill>
              </a:rPr>
              <a:t>{Cmd1, Cmd2, Cmd3} Execute</a:t>
            </a:r>
          </a:p>
        </p:txBody>
      </p:sp>
    </p:spTree>
    <p:extLst>
      <p:ext uri="{BB962C8B-B14F-4D97-AF65-F5344CB8AC3E}">
        <p14:creationId xmlns:p14="http://schemas.microsoft.com/office/powerpoint/2010/main" val="1190739301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Pipelining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Os comandos são enfileirados no cliente</a:t>
            </a:r>
          </a:p>
          <a:p>
            <a:r>
              <a:rPr lang="pt-BR" dirty="0" smtClean="0"/>
              <a:t>Os resultados no pipeline consomem memória no servidor até que todos os comandos sejam executados</a:t>
            </a:r>
          </a:p>
          <a:p>
            <a:r>
              <a:rPr lang="pt-BR" dirty="0" smtClean="0"/>
              <a:t>É possível envelopar o pipeline em uma transação para torná-la atômica</a:t>
            </a:r>
          </a:p>
          <a:p>
            <a:pPr lvl="1"/>
            <a:r>
              <a:rPr lang="pt-BR" dirty="0" smtClean="0"/>
              <a:t>É o comportamento padrão em alguns clientes, como o redis-py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63150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Uso de scripts 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35832"/>
      </p:ext>
    </p:extLst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Podem ser escritos em Lua</a:t>
            </a:r>
          </a:p>
          <a:p>
            <a:r>
              <a:rPr lang="pt-BR" dirty="0" smtClean="0"/>
              <a:t>Os comandos no script são executados</a:t>
            </a:r>
          </a:p>
          <a:p>
            <a:pPr lvl="1"/>
            <a:r>
              <a:rPr lang="pt-BR" dirty="0" smtClean="0"/>
              <a:t>sequencialmente</a:t>
            </a:r>
          </a:p>
          <a:p>
            <a:pPr lvl="1"/>
            <a:r>
              <a:rPr lang="pt-BR" dirty="0" smtClean="0"/>
              <a:t>atomicamente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Para executar um script Lua: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&lt;script&gt;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qtd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chaves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chave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…]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[&lt;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argumento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…]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970" y="3324797"/>
            <a:ext cx="71628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"return 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redis.call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('hset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',‘umhash',‘campo1',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'722342')" 0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2887723722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 no Redis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encerrar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script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script kill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Outros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comandos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utilizados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scripts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load</a:t>
            </a:r>
            <a:r>
              <a:rPr lang="pt-BR" altLang="en-US" dirty="0"/>
              <a:t>: carrega um script no cache do servidor</a:t>
            </a:r>
            <a:endParaRPr lang="en-US" altLang="en-US" dirty="0"/>
          </a:p>
          <a:p>
            <a:pPr lvl="1"/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evalsha</a:t>
            </a:r>
            <a:r>
              <a:rPr lang="en-US" altLang="en-US" dirty="0"/>
              <a:t>: </a:t>
            </a:r>
            <a:r>
              <a:rPr lang="en-US" altLang="en-US" dirty="0" err="1"/>
              <a:t>chama</a:t>
            </a:r>
            <a:r>
              <a:rPr lang="en-US" altLang="en-US" dirty="0"/>
              <a:t> um script que </a:t>
            </a:r>
            <a:r>
              <a:rPr lang="en-US" altLang="en-US" dirty="0" err="1"/>
              <a:t>está</a:t>
            </a:r>
            <a:r>
              <a:rPr lang="en-US" altLang="en-US" dirty="0"/>
              <a:t> no cache do </a:t>
            </a:r>
            <a:r>
              <a:rPr lang="en-US" altLang="en-US" dirty="0" err="1"/>
              <a:t>servidor</a:t>
            </a:r>
            <a:r>
              <a:rPr lang="en-US" altLang="en-US" dirty="0"/>
              <a:t> </a:t>
            </a:r>
            <a:r>
              <a:rPr lang="en-US" altLang="en-US" dirty="0" err="1"/>
              <a:t>pelo</a:t>
            </a:r>
            <a:r>
              <a:rPr lang="en-US" altLang="en-US" dirty="0"/>
              <a:t> </a:t>
            </a:r>
            <a:r>
              <a:rPr lang="en-US" altLang="en-US" dirty="0" err="1"/>
              <a:t>seu</a:t>
            </a:r>
            <a:r>
              <a:rPr lang="en-US" altLang="en-US" dirty="0"/>
              <a:t> digest SHA1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exists</a:t>
            </a:r>
            <a:r>
              <a:rPr lang="en-US" altLang="en-US" dirty="0"/>
              <a:t>: </a:t>
            </a:r>
            <a:r>
              <a:rPr lang="en-US" altLang="en-US" dirty="0" err="1"/>
              <a:t>checa</a:t>
            </a:r>
            <a:r>
              <a:rPr lang="en-US" altLang="en-US" dirty="0"/>
              <a:t> a </a:t>
            </a:r>
            <a:r>
              <a:rPr lang="en-US" altLang="en-US" dirty="0" err="1"/>
              <a:t>existência</a:t>
            </a:r>
            <a:r>
              <a:rPr lang="en-US" altLang="en-US" dirty="0"/>
              <a:t> de um script no cache </a:t>
            </a:r>
          </a:p>
          <a:p>
            <a:pPr lvl="1"/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 flush</a:t>
            </a:r>
            <a:r>
              <a:rPr lang="en-US" altLang="en-US" dirty="0"/>
              <a:t>: remove o script do cache do </a:t>
            </a:r>
            <a:r>
              <a:rPr lang="en-US" altLang="en-US" dirty="0" err="1"/>
              <a:t>servidor</a:t>
            </a:r>
            <a:endParaRPr lang="en-US" altLang="en-US" dirty="0"/>
          </a:p>
          <a:p>
            <a:pPr marL="341312" lvl="1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37621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Comandos administrativos 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087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Gerenciamento básico de conexão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Ping no servidor: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/>
              <a:t>Autenticar em um servidor protegido: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auth &lt;senha&gt;</a:t>
            </a:r>
          </a:p>
          <a:p>
            <a:r>
              <a:rPr lang="pt-BR" dirty="0"/>
              <a:t>Echo: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&lt;string&gt;</a:t>
            </a:r>
          </a:p>
          <a:p>
            <a:r>
              <a:rPr lang="pt-BR" dirty="0"/>
              <a:t>Fechar conexão: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r>
              <a:rPr lang="pt-BR" dirty="0" smtClean="0"/>
              <a:t>Selecionar banco </a:t>
            </a:r>
            <a:r>
              <a:rPr lang="pt-BR" dirty="0"/>
              <a:t>de dados: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&lt;número do db&gt;</a:t>
            </a:r>
          </a:p>
          <a:p>
            <a:r>
              <a:rPr lang="pt-BR" dirty="0"/>
              <a:t>Trocar de banco de dados (Redis 4.0+):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swapdb &lt;db1&gt; &lt;db2&gt;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66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Redis é um repositório chave-valor</a:t>
            </a:r>
          </a:p>
          <a:p>
            <a:r>
              <a:rPr lang="pt-BR" dirty="0" smtClean="0"/>
              <a:t>Chaves são strings</a:t>
            </a:r>
          </a:p>
          <a:p>
            <a:pPr lvl="1"/>
            <a:r>
              <a:rPr lang="pt-BR" dirty="0" smtClean="0"/>
              <a:t>Strings tem o tamanho máximo de 512 MB</a:t>
            </a:r>
          </a:p>
          <a:p>
            <a:pPr lvl="1"/>
            <a:endParaRPr lang="pt-BR" dirty="0"/>
          </a:p>
          <a:p>
            <a:r>
              <a:rPr lang="pt-BR" dirty="0" smtClean="0"/>
              <a:t>Valores podem ser dos tipos:</a:t>
            </a:r>
          </a:p>
          <a:p>
            <a:pPr lvl="1"/>
            <a:r>
              <a:rPr lang="pt-BR" dirty="0" smtClean="0"/>
              <a:t>String</a:t>
            </a:r>
          </a:p>
          <a:p>
            <a:pPr lvl="1"/>
            <a:r>
              <a:rPr lang="pt-BR" dirty="0" smtClean="0"/>
              <a:t>List</a:t>
            </a:r>
          </a:p>
          <a:p>
            <a:pPr lvl="1"/>
            <a:r>
              <a:rPr lang="pt-BR" dirty="0" smtClean="0"/>
              <a:t>Hash</a:t>
            </a:r>
          </a:p>
          <a:p>
            <a:pPr lvl="1"/>
            <a:r>
              <a:rPr lang="pt-BR" dirty="0" smtClean="0"/>
              <a:t>Set</a:t>
            </a:r>
          </a:p>
          <a:p>
            <a:pPr lvl="1"/>
            <a:r>
              <a:rPr lang="pt-BR" dirty="0" smtClean="0"/>
              <a:t>Sorted Set</a:t>
            </a:r>
          </a:p>
          <a:p>
            <a:pPr lvl="1"/>
            <a:r>
              <a:rPr lang="pt-BR" dirty="0" smtClean="0"/>
              <a:t>HyperLogLog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54922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Obter informações sobre o servidor: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 &lt;seção&gt;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43631"/>
              </p:ext>
            </p:extLst>
          </p:nvPr>
        </p:nvGraphicFramePr>
        <p:xfrm>
          <a:off x="1421641" y="165886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Seções</a:t>
                      </a:r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commandstat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keyspace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replication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26207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do servidor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Parar graciosamente: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shutdown [nosave | save]</a:t>
            </a:r>
          </a:p>
          <a:p>
            <a:r>
              <a:rPr lang="pt-BR" dirty="0" smtClean="0"/>
              <a:t>Listar os clientes conectados: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list</a:t>
            </a:r>
          </a:p>
          <a:p>
            <a:r>
              <a:rPr lang="pt-BR" dirty="0" smtClean="0"/>
              <a:t>Definir parâmetro de configuração: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 set &lt;parâmetro&gt;</a:t>
            </a:r>
          </a:p>
          <a:p>
            <a:r>
              <a:rPr lang="pt-BR" dirty="0" smtClean="0"/>
              <a:t>Mostrar parâmetro de configuração: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 get &lt;parâmetro&gt;</a:t>
            </a:r>
          </a:p>
          <a:p>
            <a:r>
              <a:rPr lang="pt-BR" dirty="0" smtClean="0"/>
              <a:t>Remover todas as chaves do banco de dados atual: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flushdb</a:t>
            </a:r>
          </a:p>
          <a:p>
            <a:r>
              <a:rPr lang="pt-BR" dirty="0" smtClean="0"/>
              <a:t>Remover todas as chaves de todos os bancos: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63344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comandos de gerenciamento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bgrewriteaof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kill,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client pause, client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rewrite,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resetstat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debug object, debug 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segfault,lastsave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monitor, save,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slaveof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slowlog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sync,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</a:p>
          <a:p>
            <a:endParaRPr lang="pt-B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en-US" u="sng" dirty="0">
                <a:latin typeface="+mj-lt"/>
                <a:cs typeface="Courier New" panose="02070309020205020404" pitchFamily="49" charset="0"/>
              </a:rPr>
              <a:t>Hands on: </a:t>
            </a:r>
            <a:r>
              <a:rPr lang="pt-BR" altLang="en-US" dirty="0">
                <a:latin typeface="+mj-lt"/>
                <a:cs typeface="Courier New" panose="02070309020205020404" pitchFamily="49" charset="0"/>
              </a:rPr>
              <a:t>consultar 3 deles em </a:t>
            </a:r>
            <a:r>
              <a:rPr lang="pt-BR" altLang="en-US" dirty="0">
                <a:latin typeface="+mj-lt"/>
                <a:cs typeface="Courier New" panose="02070309020205020404" pitchFamily="49" charset="0"/>
                <a:hlinkClick r:id="rId2"/>
              </a:rPr>
              <a:t>https://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  <a:hlinkClick r:id="rId2"/>
              </a:rPr>
              <a:t>redis.io/commands</a:t>
            </a:r>
            <a:r>
              <a:rPr lang="pt-BR" altLang="en-US" dirty="0" smtClean="0">
                <a:latin typeface="+mj-lt"/>
                <a:cs typeface="Courier New" panose="02070309020205020404" pitchFamily="49" charset="0"/>
              </a:rPr>
              <a:t> e apresentar com exemplo no ambiente instalado.</a:t>
            </a:r>
            <a:endParaRPr lang="en-US" alt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01175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Foram apresentados diferentes tipos de uso do Redis, como Pub/Sub e o uso de transações</a:t>
            </a:r>
          </a:p>
          <a:p>
            <a:r>
              <a:rPr lang="pt-BR" dirty="0" smtClean="0"/>
              <a:t>Comandos para o gerenciamento básico do servidor foram apresentados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75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Laboratório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39435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Laboratório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Seguir</a:t>
            </a:r>
            <a:r>
              <a:rPr lang="en-US" dirty="0" smtClean="0"/>
              <a:t> </a:t>
            </a:r>
            <a:r>
              <a:rPr lang="en-US" dirty="0" err="1" smtClean="0"/>
              <a:t>instruções</a:t>
            </a:r>
            <a:r>
              <a:rPr lang="en-US" dirty="0" smtClean="0"/>
              <a:t> no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apropriado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Explorar o uso de diferentes estruturas de dados e seus comandos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41668"/>
      </p:ext>
    </p:extLst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3850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Não disponível nativamente no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redis-server</a:t>
            </a:r>
          </a:p>
          <a:p>
            <a:r>
              <a:rPr lang="pt-BR" dirty="0" smtClean="0"/>
              <a:t>Porém existem opções:</a:t>
            </a:r>
          </a:p>
          <a:p>
            <a:pPr lvl="1"/>
            <a:r>
              <a:rPr lang="pt-BR" dirty="0"/>
              <a:t>Implementar no lado do cliente</a:t>
            </a:r>
          </a:p>
          <a:p>
            <a:pPr lvl="1"/>
            <a:r>
              <a:rPr lang="pt-BR" dirty="0"/>
              <a:t>Assistido por um proxy (ex.: </a:t>
            </a:r>
            <a:r>
              <a:rPr lang="pt-BR" dirty="0" err="1"/>
              <a:t>Twemproxy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Roteamento de queries (ex.: Redis Cluster)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87568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ao aplicar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Operações e transações com múltiplas chaves não são suportadas, como intersecção de sets</a:t>
            </a:r>
          </a:p>
          <a:p>
            <a:r>
              <a:rPr lang="pt-BR" dirty="0" smtClean="0"/>
              <a:t>A granularidade do </a:t>
            </a:r>
            <a:r>
              <a:rPr lang="pt-BR" dirty="0" err="1" smtClean="0"/>
              <a:t>particionamento</a:t>
            </a:r>
            <a:r>
              <a:rPr lang="pt-BR" dirty="0" smtClean="0"/>
              <a:t> é no nível de chave – </a:t>
            </a:r>
            <a:r>
              <a:rPr lang="pt-BR" dirty="0" err="1" smtClean="0"/>
              <a:t>hashes</a:t>
            </a:r>
            <a:r>
              <a:rPr lang="pt-BR" dirty="0" smtClean="0"/>
              <a:t>, sets e </a:t>
            </a:r>
            <a:r>
              <a:rPr lang="pt-BR" dirty="0" err="1" smtClean="0"/>
              <a:t>sorted</a:t>
            </a:r>
            <a:r>
              <a:rPr lang="pt-BR" dirty="0" smtClean="0"/>
              <a:t> sets não podem ser particionados</a:t>
            </a:r>
          </a:p>
          <a:p>
            <a:r>
              <a:rPr lang="pt-BR" dirty="0" smtClean="0"/>
              <a:t>Dificuldade em gerenciar backups de arquivos RDB e AOF</a:t>
            </a:r>
          </a:p>
          <a:p>
            <a:r>
              <a:rPr lang="pt-BR" dirty="0" smtClean="0"/>
              <a:t>Complexidade adicional para fazer </a:t>
            </a:r>
            <a:r>
              <a:rPr lang="pt-BR" dirty="0" err="1" smtClean="0"/>
              <a:t>scale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ou </a:t>
            </a:r>
            <a:r>
              <a:rPr lang="pt-BR" dirty="0" err="1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86450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 e </a:t>
            </a:r>
            <a:r>
              <a:rPr lang="pt-BR" dirty="0" err="1" smtClean="0"/>
              <a:t>down</a:t>
            </a:r>
            <a:r>
              <a:rPr lang="pt-BR" dirty="0" smtClean="0"/>
              <a:t> com </a:t>
            </a:r>
            <a:r>
              <a:rPr lang="pt-BR" dirty="0" err="1" smtClean="0"/>
              <a:t>particionamento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Quando o Redis é utilizado como cache é simples</a:t>
            </a:r>
          </a:p>
          <a:p>
            <a:pPr lvl="1"/>
            <a:r>
              <a:rPr lang="pt-BR" dirty="0" smtClean="0"/>
              <a:t>Chaves não precisam mapear para uma mesma instância</a:t>
            </a:r>
          </a:p>
          <a:p>
            <a:pPr lvl="1"/>
            <a:r>
              <a:rPr lang="pt-BR" dirty="0" smtClean="0"/>
              <a:t>Disponibilidade é a chave, não consistência</a:t>
            </a:r>
          </a:p>
          <a:p>
            <a:pPr lvl="1"/>
            <a:endParaRPr lang="pt-BR" dirty="0"/>
          </a:p>
          <a:p>
            <a:r>
              <a:rPr lang="pt-BR" dirty="0" smtClean="0"/>
              <a:t>Quando o Redis é utilizado como repositório chave-valor é complicado</a:t>
            </a:r>
          </a:p>
          <a:p>
            <a:pPr lvl="1"/>
            <a:r>
              <a:rPr lang="pt-BR" dirty="0" smtClean="0"/>
              <a:t>Chaves precisam mapear para uma mesma instância</a:t>
            </a:r>
          </a:p>
          <a:p>
            <a:pPr lvl="1"/>
            <a:r>
              <a:rPr lang="pt-BR" dirty="0" err="1" smtClean="0"/>
              <a:t>Scaling</a:t>
            </a:r>
            <a:r>
              <a:rPr lang="pt-BR" dirty="0" smtClean="0"/>
              <a:t> </a:t>
            </a:r>
            <a:r>
              <a:rPr lang="pt-BR" dirty="0" err="1" smtClean="0"/>
              <a:t>up</a:t>
            </a:r>
            <a:r>
              <a:rPr lang="pt-BR" dirty="0" smtClean="0"/>
              <a:t>/</a:t>
            </a:r>
            <a:r>
              <a:rPr lang="pt-BR" dirty="0" err="1" smtClean="0"/>
              <a:t>down</a:t>
            </a:r>
            <a:r>
              <a:rPr lang="pt-BR" dirty="0" smtClean="0"/>
              <a:t> requer </a:t>
            </a:r>
            <a:r>
              <a:rPr lang="pt-BR" dirty="0" err="1" smtClean="0"/>
              <a:t>re-balanceamento</a:t>
            </a:r>
            <a:r>
              <a:rPr lang="pt-BR" dirty="0" smtClean="0"/>
              <a:t> – Redis Cluster implementa isto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7265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Chaves são o mecanismo para acessar dados no Redis</a:t>
            </a:r>
          </a:p>
          <a:p>
            <a:r>
              <a:rPr lang="pt-BR" dirty="0" smtClean="0"/>
              <a:t>Os comandos para inserir um valor dependem do tipo de dado </a:t>
            </a:r>
          </a:p>
          <a:p>
            <a:r>
              <a:rPr lang="pt-BR" dirty="0" smtClean="0"/>
              <a:t>Porém para remover usa-se um comando: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2461" y="2526475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del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saudacao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(integer) 1</a:t>
            </a:r>
          </a:p>
        </p:txBody>
      </p:sp>
    </p:spTree>
    <p:extLst>
      <p:ext uri="{BB962C8B-B14F-4D97-AF65-F5344CB8AC3E}">
        <p14:creationId xmlns:p14="http://schemas.microsoft.com/office/powerpoint/2010/main" val="1580793944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Presharding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Utilizar um número pré-definido de instâncias</a:t>
            </a:r>
          </a:p>
          <a:p>
            <a:r>
              <a:rPr lang="pt-BR" dirty="0" smtClean="0"/>
              <a:t>Estimar um número máximo de instâncias que serão utilizadas</a:t>
            </a:r>
          </a:p>
          <a:p>
            <a:r>
              <a:rPr lang="pt-BR" dirty="0" smtClean="0"/>
              <a:t>Inicializar este número de instâncias em um número inicial de servidores</a:t>
            </a:r>
          </a:p>
          <a:p>
            <a:r>
              <a:rPr lang="pt-BR" dirty="0" smtClean="0"/>
              <a:t>A medida que a carga aumenta, mover instâncias para novo hardware ou </a:t>
            </a:r>
            <a:r>
              <a:rPr lang="pt-BR" dirty="0" err="1" smtClean="0"/>
              <a:t>VMs</a:t>
            </a:r>
            <a:r>
              <a:rPr lang="pt-BR" dirty="0" smtClean="0"/>
              <a:t>.</a:t>
            </a:r>
          </a:p>
          <a:p>
            <a:pPr lvl="1"/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vazias</a:t>
            </a:r>
            <a:r>
              <a:rPr lang="en-US" dirty="0" smtClean="0"/>
              <a:t> no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Copiar</a:t>
            </a:r>
            <a:r>
              <a:rPr lang="en-US" dirty="0" smtClean="0"/>
              <a:t> dados para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r>
              <a:rPr lang="en-US" dirty="0" smtClean="0"/>
              <a:t> as </a:t>
            </a:r>
            <a:r>
              <a:rPr lang="en-US" dirty="0" err="1" smtClean="0"/>
              <a:t>configurando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slaves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Parar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Atualizar</a:t>
            </a:r>
            <a:r>
              <a:rPr lang="en-US" dirty="0" smtClean="0"/>
              <a:t> a </a:t>
            </a:r>
            <a:r>
              <a:rPr lang="en-US" dirty="0" err="1" smtClean="0"/>
              <a:t>configuração</a:t>
            </a:r>
            <a:r>
              <a:rPr lang="en-US" dirty="0" smtClean="0"/>
              <a:t> das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movimentadas</a:t>
            </a:r>
            <a:r>
              <a:rPr lang="en-US" dirty="0" smtClean="0"/>
              <a:t> com o IP do novo </a:t>
            </a:r>
            <a:r>
              <a:rPr lang="en-US" dirty="0" err="1" smtClean="0"/>
              <a:t>servidor</a:t>
            </a:r>
            <a:endParaRPr lang="en-US" dirty="0"/>
          </a:p>
          <a:p>
            <a:pPr lvl="1"/>
            <a:r>
              <a:rPr lang="en-US" dirty="0" err="1" smtClean="0"/>
              <a:t>Utilizar</a:t>
            </a:r>
            <a:r>
              <a:rPr lang="en-US" dirty="0" smtClean="0"/>
              <a:t> o commando SLAVEOF NO ONE </a:t>
            </a:r>
            <a:r>
              <a:rPr lang="en-US" dirty="0" err="1" smtClean="0"/>
              <a:t>nos</a:t>
            </a:r>
            <a:r>
              <a:rPr lang="en-US" dirty="0" smtClean="0"/>
              <a:t> slaves do novo </a:t>
            </a:r>
            <a:r>
              <a:rPr lang="en-US" dirty="0" err="1" smtClean="0"/>
              <a:t>servidor</a:t>
            </a:r>
            <a:r>
              <a:rPr lang="en-US" dirty="0" smtClean="0"/>
              <a:t> (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servirão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instância</a:t>
            </a:r>
            <a:r>
              <a:rPr lang="en-US" dirty="0" smtClean="0"/>
              <a:t> </a:t>
            </a:r>
            <a:r>
              <a:rPr lang="en-US" dirty="0" err="1" smtClean="0"/>
              <a:t>oficial</a:t>
            </a:r>
            <a:r>
              <a:rPr lang="en-US" dirty="0" smtClean="0"/>
              <a:t> </a:t>
            </a:r>
            <a:r>
              <a:rPr lang="en-US" dirty="0" err="1" smtClean="0"/>
              <a:t>daquela</a:t>
            </a:r>
            <a:r>
              <a:rPr lang="en-US" dirty="0" smtClean="0"/>
              <a:t> </a:t>
            </a:r>
            <a:r>
              <a:rPr lang="en-US" dirty="0" err="1" smtClean="0"/>
              <a:t>partição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Reiniciar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clientes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 a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atualizada</a:t>
            </a:r>
            <a:r>
              <a:rPr lang="en-US" dirty="0" smtClean="0"/>
              <a:t> </a:t>
            </a:r>
            <a:r>
              <a:rPr lang="en-US" dirty="0" err="1" smtClean="0"/>
              <a:t>incluindo</a:t>
            </a:r>
            <a:r>
              <a:rPr lang="en-US" dirty="0" smtClean="0"/>
              <a:t> o </a:t>
            </a:r>
            <a:r>
              <a:rPr lang="en-US" dirty="0" err="1" smtClean="0"/>
              <a:t>apontamento</a:t>
            </a:r>
            <a:r>
              <a:rPr lang="en-US" dirty="0" smtClean="0"/>
              <a:t> para as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instâncias</a:t>
            </a:r>
            <a:endParaRPr lang="en-US" dirty="0"/>
          </a:p>
          <a:p>
            <a:pPr lvl="1"/>
            <a:r>
              <a:rPr lang="en-US" dirty="0" err="1" smtClean="0"/>
              <a:t>Desligar</a:t>
            </a:r>
            <a:r>
              <a:rPr lang="en-US" dirty="0" smtClean="0"/>
              <a:t> as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fonte</a:t>
            </a:r>
            <a:r>
              <a:rPr lang="en-US" dirty="0" smtClean="0"/>
              <a:t> no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antigo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09950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1: utilizar </a:t>
            </a:r>
            <a:r>
              <a:rPr lang="pt-BR" dirty="0" err="1" smtClean="0"/>
              <a:t>particionamento</a:t>
            </a:r>
            <a:r>
              <a:rPr lang="pt-BR" dirty="0" smtClean="0"/>
              <a:t> via clientes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Alguns clientes já implementam </a:t>
            </a:r>
            <a:r>
              <a:rPr lang="pt-BR" dirty="0" err="1" smtClean="0"/>
              <a:t>hashing</a:t>
            </a:r>
            <a:r>
              <a:rPr lang="pt-BR" dirty="0" smtClean="0"/>
              <a:t> consistente</a:t>
            </a:r>
          </a:p>
          <a:p>
            <a:pPr lvl="1"/>
            <a:r>
              <a:rPr lang="pt-BR" dirty="0" smtClean="0"/>
              <a:t>Redis-</a:t>
            </a:r>
            <a:r>
              <a:rPr lang="pt-BR" dirty="0" err="1" smtClean="0"/>
              <a:t>rb</a:t>
            </a:r>
            <a:endParaRPr lang="pt-BR" dirty="0" smtClean="0"/>
          </a:p>
          <a:p>
            <a:pPr lvl="1"/>
            <a:r>
              <a:rPr lang="pt-BR" dirty="0" err="1" smtClean="0"/>
              <a:t>Predis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3602"/>
      </p:ext>
    </p:extLst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2: utilizar um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rápido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Desenvolvido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Twitter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É o proxy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considerado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”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buffer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cópia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(zero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copy memory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buffer),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economizando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CPU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Suporta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pipelining para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61928"/>
      </p:ext>
    </p:extLst>
  </p:cSld>
  <p:clrMapOvr>
    <a:masterClrMapping/>
  </p:clrMapOvr>
  <p:transition spd="med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 3: roteamento de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 cliente envia a query para qualquer instância</a:t>
            </a:r>
          </a:p>
          <a:p>
            <a:r>
              <a:rPr lang="pt-BR" dirty="0" smtClean="0"/>
              <a:t>Esta instância então encaminha a query para a instância responsável</a:t>
            </a:r>
          </a:p>
          <a:p>
            <a:r>
              <a:rPr lang="pt-BR" dirty="0" smtClean="0"/>
              <a:t>O Redis Cluster implementa uma forma híbrida desta opção</a:t>
            </a:r>
            <a:endParaRPr lang="en-US" dirty="0" smtClean="0"/>
          </a:p>
          <a:p>
            <a:pPr lvl="1"/>
            <a:r>
              <a:rPr lang="pt-BR" dirty="0" smtClean="0"/>
              <a:t>O cliente é redirecionado para a instância correta</a:t>
            </a:r>
          </a:p>
        </p:txBody>
      </p:sp>
    </p:spTree>
    <p:extLst>
      <p:ext uri="{BB962C8B-B14F-4D97-AF65-F5344CB8AC3E}">
        <p14:creationId xmlns:p14="http://schemas.microsoft.com/office/powerpoint/2010/main" val="1783361924"/>
      </p:ext>
    </p:extLst>
  </p:cSld>
  <p:clrMapOvr>
    <a:masterClrMapping/>
  </p:clrMapOvr>
  <p:transition spd="med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8589"/>
      </p:ext>
    </p:extLst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Redis </a:t>
            </a:r>
            <a:r>
              <a:rPr lang="pt-BR" dirty="0" err="1" smtClean="0"/>
              <a:t>Sentinel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7611"/>
      </p:ext>
    </p:extLst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Replicação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43939"/>
      </p:ext>
    </p:extLst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 no 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23155"/>
      </p:ext>
    </p:extLst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649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básicos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Listar chaves no Redis: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 &lt;padrão&gt;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Padrões suportados são:</a:t>
            </a:r>
          </a:p>
          <a:p>
            <a:pPr lvl="1"/>
            <a:r>
              <a:rPr lang="pt-BR" dirty="0" smtClean="0"/>
              <a:t>? = coringa em uma letra</a:t>
            </a:r>
          </a:p>
          <a:p>
            <a:pPr lvl="1"/>
            <a:r>
              <a:rPr lang="pt-BR" dirty="0" smtClean="0"/>
              <a:t>* = coringa em múltiplas letras</a:t>
            </a:r>
          </a:p>
          <a:p>
            <a:pPr lvl="1"/>
            <a:r>
              <a:rPr lang="pt-BR" dirty="0" smtClean="0"/>
              <a:t>[ ] para especificar um conjunto de caracteres que satisfarão o critério. Exemplo: “primeir[oa]”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 *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8456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com </a:t>
            </a:r>
            <a:r>
              <a:rPr lang="pt-BR" dirty="0" smtClean="0"/>
              <a:t>chaves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Retornar o tipo do valor armazenado na chave: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&lt;chave&gt;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Checar se a chave existe: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exists &lt;chave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5983" y="1687138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set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única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983" y="3579627"/>
            <a:ext cx="716289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127.0.0.1:6379&gt; </a:t>
            </a:r>
            <a:r>
              <a:rPr lang="en-US" sz="1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exists </a:t>
            </a:r>
            <a:r>
              <a:rPr lang="en-US" sz="1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segunda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2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108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avançados com chaves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forma </a:t>
            </a:r>
            <a:r>
              <a:rPr lang="en-US" dirty="0" err="1" smtClean="0"/>
              <a:t>serializada</a:t>
            </a:r>
            <a:r>
              <a:rPr lang="en-US" dirty="0" smtClean="0"/>
              <a:t> do valor (</a:t>
            </a:r>
            <a:r>
              <a:rPr lang="en-US" dirty="0" err="1" smtClean="0"/>
              <a:t>idêntica</a:t>
            </a:r>
            <a:r>
              <a:rPr lang="en-US" dirty="0" smtClean="0"/>
              <a:t> a </a:t>
            </a:r>
            <a:r>
              <a:rPr lang="en-US" dirty="0" err="1" smtClean="0"/>
              <a:t>usada</a:t>
            </a:r>
            <a:r>
              <a:rPr lang="en-US" dirty="0" smtClean="0"/>
              <a:t> no RDB)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estore</a:t>
            </a:r>
            <a:r>
              <a:rPr lang="pt-BR" dirty="0" smtClean="0"/>
              <a:t>: restaura o valor de uma chave serializada com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expireat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pexpire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pexpireat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/>
              <a:t>expiram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de n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certo</a:t>
            </a:r>
            <a:r>
              <a:rPr lang="en-US" dirty="0" smtClean="0"/>
              <a:t> </a:t>
            </a:r>
            <a:r>
              <a:rPr lang="en-US" dirty="0" err="1" smtClean="0"/>
              <a:t>horário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Unix timestamp (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milisegundos</a:t>
            </a:r>
            <a:r>
              <a:rPr lang="en-US" dirty="0" smtClean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ersist</a:t>
            </a:r>
            <a:r>
              <a:rPr lang="en-US" dirty="0" smtClean="0"/>
              <a:t>: remove o tempo de </a:t>
            </a:r>
            <a:r>
              <a:rPr lang="en-US" dirty="0" err="1" smtClean="0"/>
              <a:t>expiração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pttl</a:t>
            </a:r>
            <a:r>
              <a:rPr lang="en-US" dirty="0" smtClean="0"/>
              <a:t>: </a:t>
            </a:r>
            <a:r>
              <a:rPr lang="en-US" dirty="0" err="1" smtClean="0"/>
              <a:t>retorna</a:t>
            </a:r>
            <a:r>
              <a:rPr lang="en-US" dirty="0" smtClean="0"/>
              <a:t> o tempo restante de </a:t>
            </a:r>
            <a:r>
              <a:rPr lang="en-US" dirty="0" err="1" smtClean="0"/>
              <a:t>vida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segundos</a:t>
            </a:r>
            <a:r>
              <a:rPr lang="en-US" dirty="0" smtClean="0"/>
              <a:t>/</a:t>
            </a:r>
            <a:r>
              <a:rPr lang="en-US" dirty="0" err="1" smtClean="0"/>
              <a:t>milisegundos</a:t>
            </a:r>
            <a:r>
              <a:rPr lang="en-US" dirty="0" smtClean="0"/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migrate: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instância</a:t>
            </a:r>
            <a:r>
              <a:rPr lang="en-US" dirty="0" smtClean="0"/>
              <a:t> para </a:t>
            </a:r>
            <a:r>
              <a:rPr lang="en-US" dirty="0" err="1" smtClean="0"/>
              <a:t>outra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move:</a:t>
            </a:r>
            <a:r>
              <a:rPr lang="en-US" dirty="0" smtClean="0"/>
              <a:t> move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para outro banco de dados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rename,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renamenx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sort,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92620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DellEMC_external_template</Template>
  <TotalTime>1458</TotalTime>
  <Words>2774</Words>
  <Application>Microsoft Office PowerPoint</Application>
  <PresentationFormat>On-screen Show (16:9)</PresentationFormat>
  <Paragraphs>517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Arial Black</vt:lpstr>
      <vt:lpstr>Courier New</vt:lpstr>
      <vt:lpstr>Museo For Dell 300</vt:lpstr>
      <vt:lpstr>Museo Sans For Dell</vt:lpstr>
      <vt:lpstr>Wingdings</vt:lpstr>
      <vt:lpstr>DellEMC_external_template</vt:lpstr>
      <vt:lpstr>Utilização do Redis</vt:lpstr>
      <vt:lpstr>Objetivos da seção</vt:lpstr>
      <vt:lpstr>Objetivos da seção (cont.)</vt:lpstr>
      <vt:lpstr>Tipos de dados no Redis</vt:lpstr>
      <vt:lpstr>Tipos de dados</vt:lpstr>
      <vt:lpstr>Chaves</vt:lpstr>
      <vt:lpstr>Comandos básicos com chaves</vt:lpstr>
      <vt:lpstr>Comandos básicos com chaves (cont.)</vt:lpstr>
      <vt:lpstr>Comandos avançados com chaves</vt:lpstr>
      <vt:lpstr>Strings</vt:lpstr>
      <vt:lpstr>Strings (cont.)</vt:lpstr>
      <vt:lpstr>Manipulação de strings</vt:lpstr>
      <vt:lpstr>Hashes</vt:lpstr>
      <vt:lpstr>Comandos com hashes</vt:lpstr>
      <vt:lpstr>Listas</vt:lpstr>
      <vt:lpstr>Comandos com listas</vt:lpstr>
      <vt:lpstr>Comandos com listas (cont.)</vt:lpstr>
      <vt:lpstr>Sets</vt:lpstr>
      <vt:lpstr>Comandos com sets</vt:lpstr>
      <vt:lpstr>Comandos avançados com sets</vt:lpstr>
      <vt:lpstr>Sorted sets</vt:lpstr>
      <vt:lpstr>Comandos com sorted sets</vt:lpstr>
      <vt:lpstr>Comandos adicionais com sorted sets</vt:lpstr>
      <vt:lpstr>HyperLogLogs</vt:lpstr>
      <vt:lpstr>Sumário</vt:lpstr>
      <vt:lpstr>Otimizações</vt:lpstr>
      <vt:lpstr>Notação assintótica – O()</vt:lpstr>
      <vt:lpstr>Exemplo: o comando keys</vt:lpstr>
      <vt:lpstr>Uso de hashes</vt:lpstr>
      <vt:lpstr>Strings como arrays</vt:lpstr>
      <vt:lpstr>Expiração de chaves</vt:lpstr>
      <vt:lpstr>Uso de 32 bits</vt:lpstr>
      <vt:lpstr>Laboratório</vt:lpstr>
      <vt:lpstr>Laboratório</vt:lpstr>
      <vt:lpstr>Intervalo</vt:lpstr>
      <vt:lpstr>Diferentes usos do Redis</vt:lpstr>
      <vt:lpstr>Serviço de mensageria Pub/Sub</vt:lpstr>
      <vt:lpstr>Pub/Sub</vt:lpstr>
      <vt:lpstr>Pub/Sub (cont.)</vt:lpstr>
      <vt:lpstr>Comandos Pub/Sub</vt:lpstr>
      <vt:lpstr>Suporte a transações e pipelining</vt:lpstr>
      <vt:lpstr>Transações</vt:lpstr>
      <vt:lpstr>Pipelining</vt:lpstr>
      <vt:lpstr>Pipelining (cont.)</vt:lpstr>
      <vt:lpstr>Uso de scripts Lua</vt:lpstr>
      <vt:lpstr>Scripts no Redis</vt:lpstr>
      <vt:lpstr>Scripts no Redis (cont.)</vt:lpstr>
      <vt:lpstr>Comandos administrativos básicos</vt:lpstr>
      <vt:lpstr>Gerenciamento básico de conexão</vt:lpstr>
      <vt:lpstr>Gerenciamento do servidor</vt:lpstr>
      <vt:lpstr>Gerenciamento do servidor (cont.)</vt:lpstr>
      <vt:lpstr>Outros comandos de gerenciamento</vt:lpstr>
      <vt:lpstr>Sumário</vt:lpstr>
      <vt:lpstr>Laboratório</vt:lpstr>
      <vt:lpstr>Laboratório</vt:lpstr>
      <vt:lpstr>Particionamento</vt:lpstr>
      <vt:lpstr>Particionamento</vt:lpstr>
      <vt:lpstr>Limitações ao aplicar particionamento</vt:lpstr>
      <vt:lpstr>Scaling up e down com particionamento</vt:lpstr>
      <vt:lpstr>Presharding</vt:lpstr>
      <vt:lpstr>Opção 1: utilizar particionamento via clientes</vt:lpstr>
      <vt:lpstr>Opção 2: utilizar um proxy</vt:lpstr>
      <vt:lpstr>Opção 3: roteamento de queries</vt:lpstr>
      <vt:lpstr>Redis Cluster</vt:lpstr>
      <vt:lpstr>Redis Sentinel</vt:lpstr>
      <vt:lpstr>Replicação</vt:lpstr>
      <vt:lpstr>Segurança no Redis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NOSQL e Redis</dc:title>
  <dc:creator>EMC</dc:creator>
  <cp:keywords>Internal Use</cp:keywords>
  <cp:lastModifiedBy>Spadotto, Douglas</cp:lastModifiedBy>
  <cp:revision>217</cp:revision>
  <cp:lastPrinted>2014-02-14T16:26:12Z</cp:lastPrinted>
  <dcterms:created xsi:type="dcterms:W3CDTF">2017-05-26T13:21:56Z</dcterms:created>
  <dcterms:modified xsi:type="dcterms:W3CDTF">2017-05-31T19:31:09Z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