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03"/>
  </p:notesMasterIdLst>
  <p:handoutMasterIdLst>
    <p:handoutMasterId r:id="rId104"/>
  </p:handoutMasterIdLst>
  <p:sldIdLst>
    <p:sldId id="281" r:id="rId5"/>
    <p:sldId id="293" r:id="rId6"/>
    <p:sldId id="403" r:id="rId7"/>
    <p:sldId id="302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44" r:id="rId29"/>
    <p:sldId id="380" r:id="rId30"/>
    <p:sldId id="404" r:id="rId31"/>
    <p:sldId id="405" r:id="rId32"/>
    <p:sldId id="406" r:id="rId33"/>
    <p:sldId id="407" r:id="rId34"/>
    <p:sldId id="408" r:id="rId35"/>
    <p:sldId id="409" r:id="rId36"/>
    <p:sldId id="452" r:id="rId37"/>
    <p:sldId id="453" r:id="rId38"/>
    <p:sldId id="382" r:id="rId39"/>
    <p:sldId id="383" r:id="rId40"/>
    <p:sldId id="328" r:id="rId41"/>
    <p:sldId id="447" r:id="rId42"/>
    <p:sldId id="448" r:id="rId43"/>
    <p:sldId id="449" r:id="rId44"/>
    <p:sldId id="450" r:id="rId45"/>
    <p:sldId id="451" r:id="rId46"/>
    <p:sldId id="381" r:id="rId47"/>
    <p:sldId id="386" r:id="rId48"/>
    <p:sldId id="390" r:id="rId49"/>
    <p:sldId id="391" r:id="rId50"/>
    <p:sldId id="392" r:id="rId51"/>
    <p:sldId id="387" r:id="rId52"/>
    <p:sldId id="393" r:id="rId53"/>
    <p:sldId id="388" r:id="rId54"/>
    <p:sldId id="396" r:id="rId55"/>
    <p:sldId id="397" r:id="rId56"/>
    <p:sldId id="389" r:id="rId57"/>
    <p:sldId id="384" r:id="rId58"/>
    <p:sldId id="399" r:id="rId59"/>
    <p:sldId id="400" r:id="rId60"/>
    <p:sldId id="401" r:id="rId61"/>
    <p:sldId id="402" r:id="rId62"/>
    <p:sldId id="398" r:id="rId63"/>
    <p:sldId id="385" r:id="rId64"/>
    <p:sldId id="410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13" r:id="rId73"/>
    <p:sldId id="422" r:id="rId74"/>
    <p:sldId id="437" r:id="rId75"/>
    <p:sldId id="438" r:id="rId76"/>
    <p:sldId id="439" r:id="rId77"/>
    <p:sldId id="440" r:id="rId78"/>
    <p:sldId id="412" r:id="rId79"/>
    <p:sldId id="441" r:id="rId80"/>
    <p:sldId id="444" r:id="rId81"/>
    <p:sldId id="445" r:id="rId82"/>
    <p:sldId id="446" r:id="rId83"/>
    <p:sldId id="411" r:id="rId84"/>
    <p:sldId id="423" r:id="rId85"/>
    <p:sldId id="424" r:id="rId86"/>
    <p:sldId id="425" r:id="rId87"/>
    <p:sldId id="426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414" r:id="rId97"/>
    <p:sldId id="435" r:id="rId98"/>
    <p:sldId id="436" r:id="rId99"/>
    <p:sldId id="442" r:id="rId100"/>
    <p:sldId id="443" r:id="rId101"/>
    <p:sldId id="329" r:id="rId102"/>
  </p:sldIdLst>
  <p:sldSz cx="9144000" cy="5143500" type="screen16x9"/>
  <p:notesSz cx="7010400" cy="9296400"/>
  <p:custDataLst>
    <p:tags r:id="rId10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45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tipo de dado mais simples no Redis</a:t>
            </a:r>
          </a:p>
          <a:p>
            <a:r>
              <a:rPr lang="pt-BR" dirty="0" smtClean="0"/>
              <a:t>Atribuindo valores: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&lt;key&gt; &lt;value&gt;</a:t>
            </a:r>
          </a:p>
          <a:p>
            <a:r>
              <a:rPr lang="pt-BR" dirty="0" smtClean="0"/>
              <a:t>Variações:</a:t>
            </a:r>
          </a:p>
          <a:p>
            <a:pPr marL="341312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1237"/>
              </p:ext>
            </p:extLst>
          </p:nvPr>
        </p:nvGraphicFramePr>
        <p:xfrm>
          <a:off x="1128215" y="2397362"/>
          <a:ext cx="7408460" cy="16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getset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retorna</a:t>
                      </a:r>
                      <a:r>
                        <a:rPr lang="pt-BR" sz="1400" baseline="0" dirty="0" smtClean="0"/>
                        <a:t> o valor anterior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</a:t>
                      </a:r>
                      <a:r>
                        <a:rPr lang="pt-BR" sz="1400" baseline="0" dirty="0" smtClean="0"/>
                        <a:t> somente se a chave não existe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mset, msetnx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valores</a:t>
                      </a:r>
                      <a:r>
                        <a:rPr lang="pt-BR" sz="1400" baseline="0" dirty="0" smtClean="0"/>
                        <a:t> de múltiplas chaves 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setex, psetex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expiração</a:t>
                      </a:r>
                      <a:r>
                        <a:rPr lang="pt-BR" sz="1400" baseline="0" dirty="0" smtClean="0"/>
                        <a:t> de uma chave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1394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Recuperando valores: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&lt;key&gt;</a:t>
            </a:r>
          </a:p>
          <a:p>
            <a:pPr lvl="1"/>
            <a:r>
              <a:rPr lang="pt-BR" dirty="0" smtClean="0"/>
              <a:t>Leitura não destrutiva</a:t>
            </a:r>
          </a:p>
          <a:p>
            <a:pPr lvl="1"/>
            <a:r>
              <a:rPr lang="pt-BR" dirty="0" smtClean="0"/>
              <a:t>Variações: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getset, mget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84" y="2273992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“valor“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“valor”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2116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strings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8691"/>
              </p:ext>
            </p:extLst>
          </p:nvPr>
        </p:nvGraphicFramePr>
        <p:xfrm>
          <a:off x="821139" y="1332837"/>
          <a:ext cx="7408460" cy="21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tamanho da string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ao final da string existente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setrange, getrange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 com</a:t>
                      </a:r>
                      <a:r>
                        <a:rPr lang="pt-BR" sz="1400" baseline="0" dirty="0" smtClean="0"/>
                        <a:t> substrings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incr, incrby,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decr, decrby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Incrementos</a:t>
                      </a:r>
                      <a:r>
                        <a:rPr lang="pt-BR" sz="1400" baseline="0" dirty="0" smtClean="0"/>
                        <a:t> e decrementos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bitcount, bitop, bitpos, getbit,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setbit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</a:t>
                      </a:r>
                      <a:r>
                        <a:rPr lang="pt-BR" sz="1400" baseline="0" dirty="0" smtClean="0"/>
                        <a:t> com representação binária da 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9800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hash é identificada por uma única chave</a:t>
            </a:r>
          </a:p>
          <a:p>
            <a:r>
              <a:rPr lang="pt-BR" dirty="0" smtClean="0"/>
              <a:t>Podem existir múltiplos pares chave-valor em cada hash</a:t>
            </a:r>
          </a:p>
          <a:p>
            <a:r>
              <a:rPr lang="pt-BR" dirty="0" smtClean="0"/>
              <a:t>Os valores devem ser Strings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2913797" y="2490717"/>
            <a:ext cx="2538483" cy="1876567"/>
          </a:xfrm>
          <a:prstGeom prst="round2Diag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campo1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=&lt;valor1&gt;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campo2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=&lt;valor2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campon=&lt;valorn&gt;</a:t>
            </a:r>
            <a:endParaRPr lang="en-US" sz="1200" b="1" dirty="0" err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340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Análogos aos comandos de string, mas com prefixo “h”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44185"/>
              </p:ext>
            </p:extLst>
          </p:nvPr>
        </p:nvGraphicFramePr>
        <p:xfrm>
          <a:off x="821139" y="1795673"/>
          <a:ext cx="7408460" cy="27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hset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 &lt;valor&gt;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um valor de</a:t>
                      </a:r>
                      <a:r>
                        <a:rPr lang="pt-BR" sz="1400" baseline="0" dirty="0" smtClean="0"/>
                        <a:t> um campo em uma hash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valor de um campo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hdel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Remove um campo (não</a:t>
                      </a:r>
                      <a:r>
                        <a:rPr lang="pt-BR" sz="1400" baseline="0" dirty="0" smtClean="0"/>
                        <a:t> a hash inteira, por quê?)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hkeys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</a:t>
                      </a:r>
                      <a:r>
                        <a:rPr lang="pt-BR" sz="1400" baseline="0" dirty="0" smtClean="0"/>
                        <a:t>os nomes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hvals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os valores de</a:t>
                      </a:r>
                      <a:r>
                        <a:rPr lang="pt-BR" sz="1400" baseline="0" dirty="0" smtClean="0"/>
                        <a:t>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hgetall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nomes e valores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hexists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Checa</a:t>
                      </a:r>
                      <a:r>
                        <a:rPr lang="pt-BR" sz="1400" baseline="0" dirty="0" smtClean="0"/>
                        <a:t> a existência de um campo na hash especificada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9863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lista é identificada por uma única chave</a:t>
            </a:r>
          </a:p>
          <a:p>
            <a:r>
              <a:rPr lang="pt-BR" dirty="0" smtClean="0"/>
              <a:t>Valores são colocados “à esquerda” ou “à direita”, ou seja, no início ou fim da lista</a:t>
            </a:r>
          </a:p>
          <a:p>
            <a:r>
              <a:rPr lang="pt-BR" dirty="0" smtClean="0"/>
              <a:t>Também é possível colocar valores em posições específicas da lista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1323833" y="2900149"/>
            <a:ext cx="5561463" cy="852985"/>
          </a:xfrm>
          <a:prstGeom prst="flowChartPredefinedProcess">
            <a:avLst/>
          </a:prstGeom>
          <a:solidFill>
            <a:schemeClr val="bg1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...valorx, valorx1, valorx2, ...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0752" y="2729552"/>
            <a:ext cx="272955" cy="17059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3063" y="2709081"/>
            <a:ext cx="245659" cy="14330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230" y="2483331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“esquerda”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5892" y="2475946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“direita”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68912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valores:</a:t>
            </a:r>
          </a:p>
          <a:p>
            <a:pPr lvl="1"/>
            <a:r>
              <a:rPr lang="pt-BR" dirty="0" smtClean="0"/>
              <a:t>À direita: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rpush &lt;chave&gt; &lt;valor&gt;</a:t>
            </a:r>
          </a:p>
          <a:p>
            <a:pPr lvl="1"/>
            <a:r>
              <a:rPr lang="pt-BR" dirty="0" smtClean="0"/>
              <a:t>À esquerda: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 &lt;chave&gt; &lt;valor&gt;</a:t>
            </a:r>
          </a:p>
          <a:p>
            <a:r>
              <a:rPr lang="pt-BR" dirty="0" smtClean="0"/>
              <a:t>Atualizar valores: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lset &lt;chave&gt; &lt;índice&gt; &lt;valor&gt;</a:t>
            </a:r>
          </a:p>
          <a:p>
            <a:r>
              <a:rPr lang="pt-BR" dirty="0" smtClean="0"/>
              <a:t>Leitura não destrutiva: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</a:t>
            </a:r>
            <a:r>
              <a:rPr lang="pt-BR" sz="1000" dirty="0" smtClean="0">
                <a:latin typeface="+mj-lt"/>
                <a:cs typeface="Courier New" panose="02070309020205020404" pitchFamily="49" charset="0"/>
              </a:rPr>
              <a:t>(obs.: início em 0, -1 coringa para final)</a:t>
            </a:r>
          </a:p>
          <a:p>
            <a:pPr lvl="1"/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&lt;chave&gt; &lt;índice&gt;</a:t>
            </a:r>
          </a:p>
          <a:p>
            <a:pPr marL="341312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317" y="3454736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lrange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“Segundo”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lista 0 “Novo Primeiro”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1591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 tamanho da lista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 &lt;key&gt;</a:t>
            </a:r>
          </a:p>
          <a:p>
            <a:r>
              <a:rPr lang="pt-BR" dirty="0"/>
              <a:t>Leitura </a:t>
            </a:r>
            <a:r>
              <a:rPr lang="pt-BR" dirty="0" smtClean="0"/>
              <a:t>destrutiva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lpop&lt; &lt;key&gt;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rpop &lt;key&gt;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Outros comandos: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lpushx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lrem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rpushx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8007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Coleção sem ordenação de strings </a:t>
            </a:r>
            <a:r>
              <a:rPr lang="pt-BR" u="sng" dirty="0" smtClean="0"/>
              <a:t>únicas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8483" y="2149520"/>
            <a:ext cx="2477069" cy="189703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540" y="3350525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valor1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531" y="2851818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alor2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5143" y="3156382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alor3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189" y="3554116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alorn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955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1277938"/>
            <a:ext cx="716289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Fiat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 Chevrolet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2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“Chevrolet”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Chevrolet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99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Conhecer os tipos de dados do Redis e realizar experimentos com eles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Utilizar diferentes clientes para interagir com o Redis</a:t>
            </a:r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do Redis: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serviço de mensageria Pub/Sub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smtClean="0"/>
              <a:t>Utilizando </a:t>
            </a:r>
            <a:r>
              <a:rPr lang="pt-BR" smtClean="0"/>
              <a:t>transações</a:t>
            </a: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Através de scripts Lua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oportunidades para otimização </a:t>
            </a:r>
            <a:r>
              <a:rPr lang="pt-BR" dirty="0" smtClean="0"/>
              <a:t>do uso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Apresentar comandos básicos de administração</a:t>
            </a:r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51549"/>
              </p:ext>
            </p:extLst>
          </p:nvPr>
        </p:nvGraphicFramePr>
        <p:xfrm>
          <a:off x="773372" y="1201995"/>
          <a:ext cx="7408460" cy="255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sdiff, sdiffstore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Diferença entre conjuntos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sinter, sinterstore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Intersecçao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sunion, sunionstore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União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sismember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se um valor faz parte do set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smove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Move um membro de um set para outro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spop, srandmember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uma amostra randômica de membros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Itera e retorna</a:t>
                      </a:r>
                      <a:r>
                        <a:rPr lang="pt-BR" sz="1400" baseline="0" dirty="0" smtClean="0"/>
                        <a:t> valores do set (non-blocking)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7395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Uma coleção ordenada de strings únicas</a:t>
            </a:r>
          </a:p>
          <a:p>
            <a:r>
              <a:rPr lang="pt-BR" dirty="0" smtClean="0"/>
              <a:t>O usuário define a ordem utilizando um </a:t>
            </a:r>
            <a:r>
              <a:rPr lang="pt-BR" i="1" dirty="0" smtClean="0"/>
              <a:t>score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>
            <a:off x="2429301" y="2497540"/>
            <a:ext cx="4210334" cy="1644556"/>
          </a:xfrm>
          <a:prstGeom prst="trapezoid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core=&lt;score1&gt; &lt;valor1&gt;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score=&lt;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score2&gt; </a:t>
            </a: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valor2&gt;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core=&lt;scoren&gt; &lt;valorn&gt;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453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Praticamente os mesmos que os comandos de sets, </a:t>
            </a:r>
          </a:p>
          <a:p>
            <a:r>
              <a:rPr lang="pt-BR" dirty="0" smtClean="0"/>
              <a:t>Começam com “z” ao invés de “s”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&lt;chave&gt; &lt;score&gt; &lt;membro&gt; [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&lt;chave&gt; &lt;score&gt; &lt;valor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[WITHSCORES]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&lt;chave&gt; &lt;membro&gt;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&lt;chave&gt;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zcount &lt;chave&gt; &lt;min&gt; &lt;max&gt;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 &lt;chave&gt; &lt;membro&gt;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9149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adicionais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zincrby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zlexcount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zinterstore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zunionstore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zrangebylex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zrevrange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zrevrangebylex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zscan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320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HyperLogLogs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Estrutura de dados probabilística utilizada para estimar a cardinalidade de um conjunto</a:t>
            </a:r>
          </a:p>
          <a:p>
            <a:r>
              <a:rPr lang="pt-BR" dirty="0" smtClean="0"/>
              <a:t>Tecnicamente um tipo de dado, porém representado internamente como string</a:t>
            </a:r>
          </a:p>
          <a:p>
            <a:r>
              <a:rPr lang="pt-BR" dirty="0" smtClean="0"/>
              <a:t>Conceitualmente, é como um set, porém serve somente para registrar inserções de itens e retornar a cardinalidade</a:t>
            </a:r>
          </a:p>
          <a:p>
            <a:r>
              <a:rPr lang="pt-BR" dirty="0" smtClean="0"/>
              <a:t>Exemplo de caso de uso: número de consultas únicas de um usuário em um determinado dia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2897379"/>
            <a:ext cx="716289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1 2 3 4 5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hl2 7 8 9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pfmerge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hl2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pt-BR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pfcount hl1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8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2291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todos os tipos de dados suportados pelo Redis</a:t>
            </a:r>
          </a:p>
          <a:p>
            <a:r>
              <a:rPr lang="pt-BR" dirty="0" smtClean="0"/>
              <a:t>Comandos para a manipulação de cada um deles foram listados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Otimizações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5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 – O()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comando do Redis operando em um tipo de dado possui a indicação em notação O() descrevendo seu comportamento conforme o tamanho da entrada</a:t>
            </a:r>
          </a:p>
          <a:p>
            <a:r>
              <a:rPr lang="pt-BR" dirty="0" smtClean="0"/>
              <a:t>A ideia central é utilizar o melhor tipo de dado e, consequentemente, as operações mais eficientes, para cada tarefa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57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é recomendado para produção</a:t>
            </a:r>
          </a:p>
          <a:p>
            <a:r>
              <a:rPr lang="pt-BR" dirty="0" smtClean="0"/>
              <a:t>O desempenho é O(n): um </a:t>
            </a:r>
            <a:r>
              <a:rPr lang="pt-BR" dirty="0" err="1" smtClean="0"/>
              <a:t>scan</a:t>
            </a:r>
            <a:r>
              <a:rPr lang="pt-BR" dirty="0" smtClean="0"/>
              <a:t> linear de todas as chaves</a:t>
            </a:r>
          </a:p>
          <a:p>
            <a:r>
              <a:rPr lang="pt-BR" dirty="0" smtClean="0"/>
              <a:t>Melhor opção: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é um </a:t>
            </a:r>
            <a:r>
              <a:rPr lang="pt-BR" dirty="0" err="1" smtClean="0"/>
              <a:t>iterador</a:t>
            </a:r>
            <a:r>
              <a:rPr lang="pt-BR" dirty="0" smtClean="0"/>
              <a:t> baseado em cursor</a:t>
            </a:r>
          </a:p>
          <a:p>
            <a:pPr lvl="1"/>
            <a:r>
              <a:rPr lang="pt-BR" dirty="0"/>
              <a:t>Pode retornar duplicatas, o cliente deve tratar </a:t>
            </a:r>
            <a:r>
              <a:rPr lang="pt-BR" dirty="0" smtClean="0"/>
              <a:t>disso</a:t>
            </a:r>
          </a:p>
          <a:p>
            <a:pPr lvl="1"/>
            <a:r>
              <a:rPr lang="pt-BR" dirty="0" smtClean="0"/>
              <a:t>O número de elementos retornados pode variar</a:t>
            </a:r>
          </a:p>
          <a:p>
            <a:pPr lvl="1"/>
            <a:r>
              <a:rPr lang="pt-BR" dirty="0" smtClean="0"/>
              <a:t>Existem comandos </a:t>
            </a:r>
            <a:r>
              <a:rPr lang="pt-BR" dirty="0" err="1" smtClean="0"/>
              <a:t>scan</a:t>
            </a:r>
            <a:r>
              <a:rPr lang="pt-BR" dirty="0" smtClean="0"/>
              <a:t> para os diversos tipos de dados: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1174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</a:t>
            </a:r>
            <a:r>
              <a:rPr lang="pt-BR" dirty="0" err="1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armazenamento de </a:t>
            </a:r>
            <a:r>
              <a:rPr lang="pt-BR" dirty="0" err="1" smtClean="0"/>
              <a:t>hashes</a:t>
            </a:r>
            <a:r>
              <a:rPr lang="pt-BR" dirty="0" smtClean="0"/>
              <a:t> é altamente otimizado</a:t>
            </a:r>
          </a:p>
          <a:p>
            <a:r>
              <a:rPr lang="pt-BR" dirty="0" smtClean="0"/>
              <a:t>Estruturas com </a:t>
            </a:r>
            <a:r>
              <a:rPr lang="pt-BR" dirty="0" err="1" smtClean="0"/>
              <a:t>hashes</a:t>
            </a:r>
            <a:r>
              <a:rPr lang="pt-BR" dirty="0" smtClean="0"/>
              <a:t> são recomendadas sempre que possível</a:t>
            </a:r>
          </a:p>
          <a:p>
            <a:r>
              <a:rPr lang="pt-BR" dirty="0" smtClean="0"/>
              <a:t>É possível regular o uso de memória deste tipo de dado</a:t>
            </a:r>
          </a:p>
          <a:p>
            <a:r>
              <a:rPr lang="pt-BR" dirty="0" smtClean="0"/>
              <a:t>Quando </a:t>
            </a:r>
            <a:r>
              <a:rPr lang="pt-BR" dirty="0" err="1" smtClean="0"/>
              <a:t>hashes</a:t>
            </a:r>
            <a:r>
              <a:rPr lang="pt-BR" dirty="0"/>
              <a:t> </a:t>
            </a:r>
            <a:r>
              <a:rPr lang="pt-BR" dirty="0" smtClean="0"/>
              <a:t>são “pequenas” (configurável), utiliza um </a:t>
            </a:r>
            <a:r>
              <a:rPr lang="pt-BR" dirty="0" err="1" smtClean="0"/>
              <a:t>array</a:t>
            </a:r>
            <a:r>
              <a:rPr lang="pt-BR" dirty="0" smtClean="0"/>
              <a:t> com tamanhos de campo, que usa até 10x menos memória que uma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hash_max_zipmap_entries</a:t>
            </a:r>
            <a:r>
              <a:rPr lang="en-US" dirty="0"/>
              <a:t> </a:t>
            </a:r>
            <a:r>
              <a:rPr lang="en-US" dirty="0" smtClean="0"/>
              <a:t>–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hash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que </a:t>
            </a:r>
            <a:r>
              <a:rPr lang="en-US" dirty="0" err="1" smtClean="0"/>
              <a:t>este</a:t>
            </a:r>
            <a:r>
              <a:rPr lang="en-US" dirty="0" smtClean="0"/>
              <a:t> valor,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otimização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hash_max_zipmap_value</a:t>
            </a:r>
            <a:r>
              <a:rPr lang="en-US" dirty="0"/>
              <a:t> –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 </a:t>
            </a:r>
            <a:r>
              <a:rPr lang="en-US" dirty="0"/>
              <a:t>hash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valor,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otimização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Pergunta:</a:t>
            </a:r>
          </a:p>
          <a:p>
            <a:pPr lvl="1"/>
            <a:r>
              <a:rPr lang="pt-BR" dirty="0" smtClean="0"/>
              <a:t>Qual o trade off?</a:t>
            </a:r>
          </a:p>
          <a:p>
            <a:pPr marL="3413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386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Conhecer </a:t>
            </a:r>
            <a:r>
              <a:rPr lang="pt-BR" dirty="0" smtClean="0"/>
              <a:t>como funciona no Redis:</a:t>
            </a:r>
            <a:endParaRPr lang="pt-BR" dirty="0"/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Particionamento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Replicação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Clusterização, utilizando</a:t>
            </a:r>
            <a:r>
              <a:rPr lang="pt-BR" dirty="0" smtClean="0"/>
              <a:t>: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Sentinel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Cluster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Opções de segurança em uma instalação de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06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como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Utilizando as operações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getbit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setrange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getrange</a:t>
            </a:r>
            <a:r>
              <a:rPr lang="pt-BR" dirty="0" smtClean="0"/>
              <a:t>, pode-se utilizar uma </a:t>
            </a:r>
            <a:r>
              <a:rPr lang="pt-BR" dirty="0" err="1" smtClean="0"/>
              <a:t>string</a:t>
            </a:r>
            <a:r>
              <a:rPr lang="pt-BR" dirty="0" smtClean="0"/>
              <a:t> como um </a:t>
            </a:r>
            <a:r>
              <a:rPr lang="pt-BR" dirty="0" err="1" smtClean="0"/>
              <a:t>array</a:t>
            </a:r>
            <a:r>
              <a:rPr lang="pt-BR" dirty="0" smtClean="0"/>
              <a:t> de acesso randômico</a:t>
            </a:r>
          </a:p>
          <a:p>
            <a:r>
              <a:rPr lang="pt-BR" dirty="0" smtClean="0"/>
              <a:t>Exemplo: progresso de um pedido:</a:t>
            </a:r>
          </a:p>
          <a:p>
            <a:endParaRPr lang="pt-B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12795"/>
              </p:ext>
            </p:extLst>
          </p:nvPr>
        </p:nvGraphicFramePr>
        <p:xfrm>
          <a:off x="2281452" y="2272928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1682" y="2336503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351118" y="1951651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2954729" y="1953996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0710" y="28426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chave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8813" y="284265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valor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7303" y="3196263"/>
            <a:ext cx="389609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pedido:590032 2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40600"/>
              </p:ext>
            </p:extLst>
          </p:nvPr>
        </p:nvGraphicFramePr>
        <p:xfrm>
          <a:off x="6548652" y="3927627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22293" y="3989061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1853069" y="3107938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4483675" y="3804045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1877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Expiração de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Dependendo do caso de uso, chaves podem perder o significado em certo tempo</a:t>
            </a:r>
          </a:p>
          <a:p>
            <a:r>
              <a:rPr lang="pt-BR" dirty="0" smtClean="0"/>
              <a:t>O uso de expiração de chaves é uma boa maneira de controlar o tamanho do conjunto de dados</a:t>
            </a:r>
          </a:p>
          <a:p>
            <a:r>
              <a:rPr lang="pt-BR" dirty="0" smtClean="0"/>
              <a:t>Os timeouts são reiniciados ou finalizados quando:</a:t>
            </a:r>
          </a:p>
          <a:p>
            <a:pPr lvl="1"/>
            <a:r>
              <a:rPr lang="pt-BR" dirty="0" smtClean="0"/>
              <a:t>Se remove uma chave: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</a:p>
          <a:p>
            <a:pPr lvl="1"/>
            <a:r>
              <a:rPr lang="pt-BR" dirty="0" smtClean="0"/>
              <a:t>O valor da chave é reescrito: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&lt;chave&gt;,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3354388"/>
            <a:ext cx="7418388" cy="95410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smtClean="0">
                <a:solidFill>
                  <a:schemeClr val="tx2"/>
                </a:solidFill>
              </a:rPr>
              <a:t>expire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 smtClean="0">
                <a:solidFill>
                  <a:schemeClr val="tx2"/>
                </a:solidFill>
              </a:rPr>
              <a:t> 60</a:t>
            </a:r>
          </a:p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pexpire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60000</a:t>
            </a:r>
            <a:endParaRPr lang="en-US" sz="14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400" b="0" dirty="0" smtClean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expireat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1402427288</a:t>
            </a:r>
          </a:p>
          <a:p>
            <a:pPr>
              <a:defRPr/>
            </a:pPr>
            <a:r>
              <a:rPr lang="pt-BR" sz="1400" b="0" dirty="0" smtClean="0">
                <a:solidFill>
                  <a:schemeClr val="tx2"/>
                </a:solidFill>
              </a:rPr>
              <a:t>$ </a:t>
            </a:r>
            <a:r>
              <a:rPr lang="pt-BR" sz="1400" b="0" dirty="0" err="1" smtClean="0">
                <a:solidFill>
                  <a:schemeClr val="tx2"/>
                </a:solidFill>
              </a:rPr>
              <a:t>pexpireat</a:t>
            </a:r>
            <a:r>
              <a:rPr lang="pt-BR" sz="1400" b="0" dirty="0" smtClean="0">
                <a:solidFill>
                  <a:schemeClr val="tx2"/>
                </a:solidFill>
              </a:rPr>
              <a:t> </a:t>
            </a:r>
            <a:r>
              <a:rPr lang="pt-BR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pt-BR" sz="1400" b="0" dirty="0">
                <a:solidFill>
                  <a:schemeClr val="tx2"/>
                </a:solidFill>
              </a:rPr>
              <a:t> 1402427288000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970077" y="2633062"/>
            <a:ext cx="1898650" cy="368300"/>
          </a:xfrm>
          <a:prstGeom prst="borderCallout1">
            <a:avLst>
              <a:gd name="adj1" fmla="val 52079"/>
              <a:gd name="adj2" fmla="val 1"/>
              <a:gd name="adj3" fmla="val 231923"/>
              <a:gd name="adj4" fmla="val -13431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970077" y="3121896"/>
            <a:ext cx="2395537" cy="368300"/>
          </a:xfrm>
          <a:prstGeom prst="borderCallout1">
            <a:avLst>
              <a:gd name="adj1" fmla="val 52079"/>
              <a:gd name="adj2" fmla="val 1"/>
              <a:gd name="adj3" fmla="val 158346"/>
              <a:gd name="adj4" fmla="val -8736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996744" y="3587169"/>
            <a:ext cx="2792413" cy="368300"/>
          </a:xfrm>
          <a:prstGeom prst="borderCallout1">
            <a:avLst>
              <a:gd name="adj1" fmla="val 52079"/>
              <a:gd name="adj2" fmla="val 1"/>
              <a:gd name="adj3" fmla="val 88641"/>
              <a:gd name="adj4" fmla="val -548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96744" y="4060213"/>
            <a:ext cx="2792413" cy="368300"/>
          </a:xfrm>
          <a:prstGeom prst="borderCallout1">
            <a:avLst>
              <a:gd name="adj1" fmla="val 52079"/>
              <a:gd name="adj2" fmla="val 1"/>
              <a:gd name="adj3" fmla="val 23793"/>
              <a:gd name="adj4" fmla="val -3997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1162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32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uma versão 32-bits do Redis</a:t>
            </a:r>
          </a:p>
          <a:p>
            <a:pPr lvl="1"/>
            <a:r>
              <a:rPr lang="pt-BR" dirty="0" smtClean="0"/>
              <a:t>Os ponteiros serão menores</a:t>
            </a:r>
          </a:p>
          <a:p>
            <a:pPr lvl="1"/>
            <a:r>
              <a:rPr lang="pt-BR" dirty="0" smtClean="0"/>
              <a:t>Menos memória consumida por chave</a:t>
            </a:r>
          </a:p>
          <a:p>
            <a:pPr lvl="1"/>
            <a:endParaRPr lang="pt-BR" dirty="0"/>
          </a:p>
          <a:p>
            <a:r>
              <a:rPr lang="pt-BR" dirty="0" smtClean="0"/>
              <a:t>Porém isto limita seu uso ao máximo de 4GB de memória utilizável (i.e.: endereçável)</a:t>
            </a:r>
          </a:p>
          <a:p>
            <a:pPr lvl="1"/>
            <a:endParaRPr lang="pt-BR" dirty="0"/>
          </a:p>
          <a:p>
            <a:r>
              <a:rPr lang="pt-BR" dirty="0" smtClean="0"/>
              <a:t>Instalação desta versão do Redis é feita utilizando-se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32-bit</a:t>
            </a:r>
          </a:p>
        </p:txBody>
      </p:sp>
    </p:spTree>
    <p:extLst>
      <p:ext uri="{BB962C8B-B14F-4D97-AF65-F5344CB8AC3E}">
        <p14:creationId xmlns:p14="http://schemas.microsoft.com/office/powerpoint/2010/main" val="341962983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servidor Redis suporta o conceito de pipelining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r>
              <a:rPr lang="pt-BR" dirty="0" smtClean="0"/>
              <a:t>O que resulta em menos respostas enviadas para o cliente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8813" y="2222500"/>
            <a:ext cx="827087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035300" y="2222500"/>
            <a:ext cx="781050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5900" y="26257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85900" y="23971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85900" y="32686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5900" y="30400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5900" y="39052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900" y="36766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793875" y="2160588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bg2"/>
                </a:solidFill>
              </a:rPr>
              <a:t>Cmd1</a:t>
            </a:r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1590675" y="236537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Resposta1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1793875" y="27813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Cmd2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1590675" y="299402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Resposta2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1793875" y="34290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Cmd3</a:t>
            </a: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1590675" y="3640138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56125" y="2219325"/>
            <a:ext cx="827088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934200" y="2219325"/>
            <a:ext cx="779463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3213" y="3902075"/>
            <a:ext cx="1550987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1"/>
          <p:cNvSpPr txBox="1">
            <a:spLocks noChangeArrowheads="1"/>
          </p:cNvSpPr>
          <p:nvPr/>
        </p:nvSpPr>
        <p:spPr bwMode="auto">
          <a:xfrm>
            <a:off x="5445125" y="3636963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err="1" smtClean="0">
                <a:solidFill>
                  <a:schemeClr val="bg2"/>
                </a:solidFill>
              </a:rPr>
              <a:t>Resposta</a:t>
            </a:r>
            <a:r>
              <a:rPr lang="en-US" altLang="en-US" sz="1400" dirty="0" smtClean="0">
                <a:solidFill>
                  <a:schemeClr val="bg2"/>
                </a:solidFill>
              </a:rPr>
              <a:t> 1,2,3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22" name="TextBox 52"/>
          <p:cNvSpPr txBox="1">
            <a:spLocks noChangeArrowheads="1"/>
          </p:cNvSpPr>
          <p:nvPr/>
        </p:nvSpPr>
        <p:spPr bwMode="auto">
          <a:xfrm>
            <a:off x="1223963" y="4176713"/>
            <a:ext cx="2074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err="1" smtClean="0">
                <a:solidFill>
                  <a:schemeClr val="bg2"/>
                </a:solidFill>
              </a:rPr>
              <a:t>Sem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sp>
        <p:nvSpPr>
          <p:cNvPr id="23" name="TextBox 53"/>
          <p:cNvSpPr txBox="1">
            <a:spLocks noChangeArrowheads="1"/>
          </p:cNvSpPr>
          <p:nvPr/>
        </p:nvSpPr>
        <p:spPr bwMode="auto">
          <a:xfrm>
            <a:off x="5121275" y="4176713"/>
            <a:ext cx="2074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chemeClr val="bg2"/>
                </a:solidFill>
              </a:rPr>
              <a:t>Com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83213" y="321627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6"/>
          <p:cNvSpPr txBox="1">
            <a:spLocks noChangeArrowheads="1"/>
          </p:cNvSpPr>
          <p:nvPr/>
        </p:nvSpPr>
        <p:spPr bwMode="auto">
          <a:xfrm>
            <a:off x="5605463" y="2308225"/>
            <a:ext cx="1071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{Cmd1, Cmd2, Cmd3} Execute</a:t>
            </a:r>
          </a:p>
        </p:txBody>
      </p:sp>
    </p:spTree>
    <p:extLst>
      <p:ext uri="{BB962C8B-B14F-4D97-AF65-F5344CB8AC3E}">
        <p14:creationId xmlns:p14="http://schemas.microsoft.com/office/powerpoint/2010/main" val="62708323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Os comandos são enfileirados no cliente</a:t>
            </a:r>
          </a:p>
          <a:p>
            <a:r>
              <a:rPr lang="pt-BR" dirty="0" smtClean="0"/>
              <a:t>Os resultados no pipeline consomem memória no servidor até que todos os comandos sejam executados</a:t>
            </a:r>
          </a:p>
          <a:p>
            <a:r>
              <a:rPr lang="pt-BR" dirty="0" smtClean="0"/>
              <a:t>É possível envelopar o pipeline em uma transação para torná-la atômica</a:t>
            </a:r>
          </a:p>
          <a:p>
            <a:pPr lvl="1"/>
            <a:r>
              <a:rPr lang="pt-BR" dirty="0" smtClean="0"/>
              <a:t>É o comportamento padrão em alguns clientes, como o redis-py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15496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de diferentes estruturas de dados e seus comandos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6948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Redis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C: </a:t>
            </a:r>
            <a:r>
              <a:rPr lang="pt-BR" dirty="0" err="1" smtClean="0"/>
              <a:t>hiredis</a:t>
            </a:r>
            <a:r>
              <a:rPr lang="pt-BR" dirty="0" smtClean="0"/>
              <a:t>, </a:t>
            </a:r>
            <a:r>
              <a:rPr lang="pt-BR" dirty="0" err="1" smtClean="0"/>
              <a:t>hiredis-vip</a:t>
            </a:r>
            <a:r>
              <a:rPr lang="pt-BR" dirty="0" smtClean="0"/>
              <a:t> (para Redis Cluster)</a:t>
            </a:r>
          </a:p>
          <a:p>
            <a:r>
              <a:rPr lang="pt-BR" dirty="0" smtClean="0"/>
              <a:t>C++: </a:t>
            </a:r>
            <a:r>
              <a:rPr lang="pt-BR" dirty="0" err="1" smtClean="0"/>
              <a:t>c+redis+client</a:t>
            </a:r>
            <a:r>
              <a:rPr lang="pt-BR" dirty="0" smtClean="0"/>
              <a:t>, r3c</a:t>
            </a:r>
          </a:p>
          <a:p>
            <a:r>
              <a:rPr lang="pt-BR" dirty="0" smtClean="0"/>
              <a:t>Java: </a:t>
            </a:r>
            <a:r>
              <a:rPr lang="pt-BR" dirty="0" err="1" smtClean="0"/>
              <a:t>Jedis</a:t>
            </a:r>
            <a:r>
              <a:rPr lang="pt-BR" dirty="0" smtClean="0"/>
              <a:t>, </a:t>
            </a:r>
            <a:r>
              <a:rPr lang="pt-BR" dirty="0" err="1" smtClean="0"/>
              <a:t>lettuce</a:t>
            </a:r>
            <a:endParaRPr lang="pt-BR" dirty="0" smtClean="0"/>
          </a:p>
          <a:p>
            <a:r>
              <a:rPr lang="pt-BR" dirty="0" smtClean="0"/>
              <a:t>Python: redis-</a:t>
            </a:r>
            <a:r>
              <a:rPr lang="pt-BR" dirty="0" err="1" smtClean="0"/>
              <a:t>py</a:t>
            </a:r>
            <a:endParaRPr lang="pt-BR" dirty="0" smtClean="0"/>
          </a:p>
          <a:p>
            <a:r>
              <a:rPr lang="pt-BR" dirty="0" err="1" smtClean="0"/>
              <a:t>Ruby</a:t>
            </a:r>
            <a:r>
              <a:rPr lang="pt-BR" dirty="0" smtClean="0"/>
              <a:t>: redis-</a:t>
            </a:r>
            <a:r>
              <a:rPr lang="pt-BR" dirty="0" err="1" smtClean="0"/>
              <a:t>rb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Lista </a:t>
            </a:r>
            <a:r>
              <a:rPr lang="pt-BR" dirty="0"/>
              <a:t>completa em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redis.io/clients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188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dados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para clientes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Enviar comandos como </a:t>
            </a:r>
            <a:r>
              <a:rPr lang="pt-BR" dirty="0" err="1" smtClean="0"/>
              <a:t>strings</a:t>
            </a:r>
            <a:r>
              <a:rPr lang="pt-BR" dirty="0" smtClean="0"/>
              <a:t>, como neste exemplo usando o </a:t>
            </a:r>
            <a:r>
              <a:rPr lang="pt-BR" dirty="0" err="1" smtClean="0"/>
              <a:t>hiredis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Chamadas de API diretas, como neste exemplo do redis-</a:t>
            </a:r>
            <a:r>
              <a:rPr lang="pt-BR" dirty="0" err="1" smtClean="0"/>
              <a:t>py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desafio de implementar um novo cliente utilizando a segunda abordagem é que um comando pode ter diferentes parâmetros opcionais.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1690" y="1667715"/>
            <a:ext cx="551768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redisContext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redisConnect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("127.0.0.1", 6379);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reply =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redisCommand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valor");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1690" y="3069057"/>
            <a:ext cx="551768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redis.StrictRedis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r.set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23486157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como </a:t>
            </a:r>
            <a:r>
              <a:rPr lang="pt-BR" dirty="0" err="1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flexível</a:t>
            </a:r>
          </a:p>
          <a:p>
            <a:r>
              <a:rPr lang="pt-BR" dirty="0" smtClean="0"/>
              <a:t>Suporta qualquer comando: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Porém deve-se prestar atenção:</a:t>
            </a:r>
          </a:p>
          <a:p>
            <a:pPr lvl="1"/>
            <a:r>
              <a:rPr lang="pt-BR" dirty="0" smtClean="0"/>
              <a:t>A variável “c” acima pode ser </a:t>
            </a:r>
            <a:r>
              <a:rPr lang="pt-BR" dirty="0" err="1" smtClean="0"/>
              <a:t>string</a:t>
            </a:r>
            <a:r>
              <a:rPr lang="pt-BR" dirty="0" smtClean="0"/>
              <a:t> ou </a:t>
            </a:r>
            <a:r>
              <a:rPr lang="pt-BR" dirty="0" err="1" smtClean="0"/>
              <a:t>float</a:t>
            </a:r>
            <a:r>
              <a:rPr lang="pt-BR" dirty="0" smtClean="0"/>
              <a:t>, dependendo da linguagem</a:t>
            </a:r>
          </a:p>
          <a:p>
            <a:pPr lvl="1"/>
            <a:r>
              <a:rPr lang="pt-BR" dirty="0" smtClean="0"/>
              <a:t>Já a variável “d” é sempre </a:t>
            </a:r>
            <a:r>
              <a:rPr lang="pt-BR" dirty="0" err="1" smtClean="0"/>
              <a:t>string</a:t>
            </a:r>
            <a:r>
              <a:rPr lang="pt-BR" dirty="0" smtClean="0"/>
              <a:t>, pois é como o Redis representa e retorna valores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238" y="1982788"/>
            <a:ext cx="7419975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 err="1">
                <a:solidFill>
                  <a:schemeClr val="tx2"/>
                </a:solidFill>
              </a:rPr>
              <a:t>redisContext</a:t>
            </a:r>
            <a:r>
              <a:rPr lang="en-US" sz="1200" b="0" dirty="0">
                <a:solidFill>
                  <a:schemeClr val="tx2"/>
                </a:solidFill>
              </a:rPr>
              <a:t> *</a:t>
            </a:r>
            <a:r>
              <a:rPr lang="en-US" sz="1200" b="0" dirty="0" err="1">
                <a:solidFill>
                  <a:schemeClr val="tx2"/>
                </a:solidFill>
              </a:rPr>
              <a:t>ctx</a:t>
            </a:r>
            <a:r>
              <a:rPr lang="en-US" sz="1200" b="0" dirty="0">
                <a:solidFill>
                  <a:schemeClr val="tx2"/>
                </a:solidFill>
              </a:rPr>
              <a:t> = </a:t>
            </a:r>
            <a:r>
              <a:rPr lang="en-US" sz="1200" b="0" dirty="0" err="1">
                <a:solidFill>
                  <a:schemeClr val="tx2"/>
                </a:solidFill>
              </a:rPr>
              <a:t>redisConnect</a:t>
            </a:r>
            <a:r>
              <a:rPr lang="en-US" sz="1200" b="0" dirty="0">
                <a:solidFill>
                  <a:schemeClr val="tx2"/>
                </a:solidFill>
              </a:rPr>
              <a:t>("127.0.0.1", 6379);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reply = </a:t>
            </a:r>
            <a:r>
              <a:rPr lang="en-US" sz="1200" b="0" dirty="0" err="1">
                <a:solidFill>
                  <a:schemeClr val="tx2"/>
                </a:solidFill>
              </a:rPr>
              <a:t>redisCommand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b="0" dirty="0" err="1">
                <a:solidFill>
                  <a:schemeClr val="tx2"/>
                </a:solidFill>
              </a:rPr>
              <a:t>ctx</a:t>
            </a:r>
            <a:r>
              <a:rPr lang="en-US" sz="1200" b="0" dirty="0">
                <a:solidFill>
                  <a:schemeClr val="tx2"/>
                </a:solidFill>
              </a:rPr>
              <a:t>, "SET </a:t>
            </a:r>
            <a:r>
              <a:rPr lang="en-US" sz="1200" b="0" dirty="0" smtClean="0">
                <a:solidFill>
                  <a:schemeClr val="tx2"/>
                </a:solidFill>
              </a:rPr>
              <a:t>w 34.3");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c </a:t>
            </a:r>
            <a:r>
              <a:rPr lang="en-US" sz="1200" b="0" dirty="0">
                <a:solidFill>
                  <a:schemeClr val="tx2"/>
                </a:solidFill>
              </a:rPr>
              <a:t>= </a:t>
            </a:r>
            <a:r>
              <a:rPr lang="en-US" sz="1200" b="0" dirty="0" err="1">
                <a:solidFill>
                  <a:schemeClr val="tx2"/>
                </a:solidFill>
              </a:rPr>
              <a:t>redisCommand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b="0" dirty="0" err="1">
                <a:solidFill>
                  <a:schemeClr val="tx2"/>
                </a:solidFill>
              </a:rPr>
              <a:t>ctx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smtClean="0">
                <a:solidFill>
                  <a:schemeClr val="tx2"/>
                </a:solidFill>
              </a:rPr>
              <a:t>"INCRBYFLOAT </a:t>
            </a:r>
            <a:r>
              <a:rPr lang="en-US" sz="1200" b="0" dirty="0">
                <a:solidFill>
                  <a:schemeClr val="tx2"/>
                </a:solidFill>
              </a:rPr>
              <a:t>w </a:t>
            </a:r>
            <a:r>
              <a:rPr lang="en-US" sz="1200" b="0" dirty="0" smtClean="0">
                <a:solidFill>
                  <a:schemeClr val="tx2"/>
                </a:solidFill>
              </a:rPr>
              <a:t>0.1")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d = </a:t>
            </a:r>
            <a:r>
              <a:rPr lang="en-US" sz="1200" b="0" dirty="0" err="1">
                <a:solidFill>
                  <a:schemeClr val="tx2"/>
                </a:solidFill>
              </a:rPr>
              <a:t>redisCommand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b="0" dirty="0" err="1">
                <a:solidFill>
                  <a:schemeClr val="tx2"/>
                </a:solidFill>
              </a:rPr>
              <a:t>ctx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r>
              <a:rPr lang="en-US" sz="1200" b="0" dirty="0">
                <a:solidFill>
                  <a:schemeClr val="tx2"/>
                </a:solidFill>
              </a:rPr>
              <a:t>get w</a:t>
            </a:r>
            <a:r>
              <a:rPr lang="en-US" sz="1200" b="0" dirty="0" smtClean="0">
                <a:solidFill>
                  <a:schemeClr val="tx2"/>
                </a:solidFill>
              </a:rPr>
              <a:t>")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8743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diretas à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Permite </a:t>
            </a:r>
            <a:r>
              <a:rPr lang="pt-BR" dirty="0" err="1" smtClean="0"/>
              <a:t>tipagem</a:t>
            </a:r>
            <a:r>
              <a:rPr lang="pt-BR" dirty="0" smtClean="0"/>
              <a:t> forte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 exemplo acima:</a:t>
            </a:r>
          </a:p>
          <a:p>
            <a:pPr lvl="1"/>
            <a:r>
              <a:rPr lang="pt-BR" dirty="0" smtClean="0"/>
              <a:t>“c” é sempre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smtClean="0"/>
              <a:t>“d” é sempre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Novos comandos devem ser mapeados para novos métodos </a:t>
            </a:r>
            <a:r>
              <a:rPr lang="pt-BR" smtClean="0"/>
              <a:t>no cliente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624" y="1749876"/>
            <a:ext cx="7419975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fr-FR" sz="1200" b="0" dirty="0" err="1" smtClean="0">
                <a:solidFill>
                  <a:schemeClr val="tx2"/>
                </a:solidFill>
              </a:rPr>
              <a:t>Jedis</a:t>
            </a:r>
            <a:r>
              <a:rPr lang="fr-FR" sz="1200" b="0" dirty="0" smtClean="0">
                <a:solidFill>
                  <a:schemeClr val="tx2"/>
                </a:solidFill>
              </a:rPr>
              <a:t> </a:t>
            </a:r>
            <a:r>
              <a:rPr lang="fr-FR" sz="1200" b="0" dirty="0" err="1">
                <a:solidFill>
                  <a:schemeClr val="tx2"/>
                </a:solidFill>
              </a:rPr>
              <a:t>jedis</a:t>
            </a:r>
            <a:r>
              <a:rPr lang="fr-FR" sz="1200" b="0" dirty="0">
                <a:solidFill>
                  <a:schemeClr val="tx2"/>
                </a:solidFill>
              </a:rPr>
              <a:t> = new </a:t>
            </a:r>
            <a:r>
              <a:rPr lang="fr-FR" sz="1200" b="0" dirty="0" err="1">
                <a:solidFill>
                  <a:schemeClr val="tx2"/>
                </a:solidFill>
              </a:rPr>
              <a:t>Jedis</a:t>
            </a:r>
            <a:r>
              <a:rPr lang="fr-FR" sz="1200" b="0" dirty="0">
                <a:solidFill>
                  <a:schemeClr val="tx2"/>
                </a:solidFill>
              </a:rPr>
              <a:t>("127.0.0.1");</a:t>
            </a:r>
          </a:p>
          <a:p>
            <a:pPr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String </a:t>
            </a:r>
            <a:r>
              <a:rPr lang="en-US" sz="1200" b="0" dirty="0">
                <a:solidFill>
                  <a:schemeClr val="tx2"/>
                </a:solidFill>
              </a:rPr>
              <a:t>key = "w";</a:t>
            </a:r>
          </a:p>
          <a:p>
            <a:pPr>
              <a:defRPr/>
            </a:pPr>
            <a:r>
              <a:rPr lang="en-US" sz="1200" b="0" dirty="0" err="1" smtClean="0">
                <a:solidFill>
                  <a:schemeClr val="tx2"/>
                </a:solidFill>
              </a:rPr>
              <a:t>jedis.set</a:t>
            </a:r>
            <a:r>
              <a:rPr lang="en-US" sz="1200" b="0" dirty="0" smtClean="0">
                <a:solidFill>
                  <a:schemeClr val="tx2"/>
                </a:solidFill>
              </a:rPr>
              <a:t>(key</a:t>
            </a:r>
            <a:r>
              <a:rPr lang="en-US" sz="1200" b="0" dirty="0">
                <a:solidFill>
                  <a:schemeClr val="tx2"/>
                </a:solidFill>
              </a:rPr>
              <a:t>, "34.3");</a:t>
            </a:r>
          </a:p>
          <a:p>
            <a:pPr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double </a:t>
            </a:r>
            <a:r>
              <a:rPr lang="en-US" sz="1200" b="0" dirty="0">
                <a:solidFill>
                  <a:schemeClr val="tx2"/>
                </a:solidFill>
              </a:rPr>
              <a:t>c = </a:t>
            </a:r>
            <a:r>
              <a:rPr lang="en-US" sz="1200" b="0" dirty="0" err="1">
                <a:solidFill>
                  <a:schemeClr val="tx2"/>
                </a:solidFill>
              </a:rPr>
              <a:t>jedis.incrByFloat</a:t>
            </a:r>
            <a:r>
              <a:rPr lang="en-US" sz="1200" b="0" dirty="0">
                <a:solidFill>
                  <a:schemeClr val="tx2"/>
                </a:solidFill>
              </a:rPr>
              <a:t>(key, 0.1);</a:t>
            </a:r>
          </a:p>
          <a:p>
            <a:pPr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String </a:t>
            </a:r>
            <a:r>
              <a:rPr lang="en-US" sz="1200" b="0" dirty="0">
                <a:solidFill>
                  <a:schemeClr val="tx2"/>
                </a:solidFill>
              </a:rPr>
              <a:t>d = </a:t>
            </a:r>
            <a:r>
              <a:rPr lang="en-US" sz="1200" b="0" dirty="0" err="1">
                <a:solidFill>
                  <a:schemeClr val="tx2"/>
                </a:solidFill>
              </a:rPr>
              <a:t>jedis.get</a:t>
            </a:r>
            <a:r>
              <a:rPr lang="en-US" sz="1200" b="0" dirty="0">
                <a:solidFill>
                  <a:schemeClr val="tx2"/>
                </a:solidFill>
              </a:rPr>
              <a:t>(key);</a:t>
            </a:r>
          </a:p>
        </p:txBody>
      </p:sp>
    </p:spTree>
    <p:extLst>
      <p:ext uri="{BB962C8B-B14F-4D97-AF65-F5344CB8AC3E}">
        <p14:creationId xmlns:p14="http://schemas.microsoft.com/office/powerpoint/2010/main" val="1483568274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usos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4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Serviço de mensageria Pub/Sub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77011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“Publish/Subscribe”</a:t>
            </a:r>
          </a:p>
          <a:p>
            <a:r>
              <a:rPr lang="pt-BR" dirty="0" smtClean="0"/>
              <a:t>Um padrão de mensageria</a:t>
            </a:r>
          </a:p>
          <a:p>
            <a:r>
              <a:rPr lang="pt-BR" dirty="0" smtClean="0"/>
              <a:t>Broadcast da mesma mensagem para diversos clientes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05719" y="311851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19683" y="264556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19683" y="314314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9683" y="365835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057099" y="2846872"/>
            <a:ext cx="1462584" cy="44564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057099" y="3319818"/>
            <a:ext cx="1462584" cy="2463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3057099" y="3319818"/>
            <a:ext cx="1462584" cy="53984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76007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304" y="1434582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b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001" y="2788196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subscribe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messages... (press Ctrl-C to quit)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50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Pub/Sub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47481"/>
              </p:ext>
            </p:extLst>
          </p:nvPr>
        </p:nvGraphicFramePr>
        <p:xfrm>
          <a:off x="773372" y="1201995"/>
          <a:ext cx="7408460" cy="350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pubsub &lt;sub-comando&gt; [argumentos]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informações sobre o sub-sistema Pub/Sub</a:t>
                      </a:r>
                      <a:r>
                        <a:rPr lang="pt-BR" sz="1400" baseline="0" dirty="0" smtClean="0"/>
                        <a:t> do Redis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 gridSpan="2">
                  <a:txBody>
                    <a:bodyPr/>
                    <a:lstStyle/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subscribe, 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Inicia a observação</a:t>
                      </a:r>
                      <a:r>
                        <a:rPr lang="pt-BR" sz="1400" baseline="0" dirty="0" smtClean="0"/>
                        <a:t> de um ou mais canais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psubscribe, punsubscribe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 a observação de um ou mais canais baseado em um padrão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005"/>
              </p:ext>
            </p:extLst>
          </p:nvPr>
        </p:nvGraphicFramePr>
        <p:xfrm>
          <a:off x="2477068" y="2141061"/>
          <a:ext cx="4196687" cy="143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078"/>
                <a:gridCol w="2688609"/>
              </a:tblGrid>
              <a:tr h="236243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Sub-comando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Semântica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CHANNELS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Canais ativos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NUMSUB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subscribers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padrões sendo observados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36460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Suporte a </a:t>
            </a:r>
            <a:r>
              <a:rPr lang="pt-BR" dirty="0" smtClean="0"/>
              <a:t>transações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4560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Garantem que as operações sejam realizadas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equencialmente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tomicamente</a:t>
            </a:r>
          </a:p>
          <a:p>
            <a:r>
              <a:rPr lang="pt-BR" dirty="0" smtClean="0"/>
              <a:t>Iniciadas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</a:p>
          <a:p>
            <a:r>
              <a:rPr lang="pt-BR" dirty="0" smtClean="0"/>
              <a:t>Finalizadas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r>
              <a:rPr lang="pt-BR" dirty="0" smtClean="0"/>
              <a:t>Rollback feito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</a:p>
          <a:p>
            <a:r>
              <a:rPr lang="pt-BR" dirty="0" smtClean="0"/>
              <a:t>Notificações sobre mudança de uma chave fora da transação podem ser geridas através dos comandos:</a:t>
            </a:r>
          </a:p>
          <a:p>
            <a:pPr lvl="1"/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watch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&lt;chave&gt; [&lt;chave&gt; ...]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unwatch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808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um repositório chave-valor</a:t>
            </a:r>
          </a:p>
          <a:p>
            <a:r>
              <a:rPr lang="pt-BR" dirty="0" smtClean="0"/>
              <a:t>Chaves são strings</a:t>
            </a:r>
          </a:p>
          <a:p>
            <a:pPr lvl="1"/>
            <a:r>
              <a:rPr lang="pt-BR" dirty="0" smtClean="0"/>
              <a:t>Strings tem o tamanho máximo de 512 MB</a:t>
            </a:r>
          </a:p>
          <a:p>
            <a:pPr lvl="1"/>
            <a:endParaRPr lang="pt-BR" dirty="0"/>
          </a:p>
          <a:p>
            <a:r>
              <a:rPr lang="pt-BR" dirty="0" smtClean="0"/>
              <a:t>Valores podem ser dos tipos: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List</a:t>
            </a:r>
          </a:p>
          <a:p>
            <a:pPr lvl="1"/>
            <a:r>
              <a:rPr lang="pt-BR" dirty="0" smtClean="0"/>
              <a:t>Hash</a:t>
            </a:r>
          </a:p>
          <a:p>
            <a:pPr lvl="1"/>
            <a:r>
              <a:rPr lang="pt-BR" dirty="0" smtClean="0"/>
              <a:t>Set</a:t>
            </a:r>
          </a:p>
          <a:p>
            <a:pPr lvl="1"/>
            <a:r>
              <a:rPr lang="pt-BR" dirty="0" smtClean="0"/>
              <a:t>Sorted Set</a:t>
            </a:r>
          </a:p>
          <a:p>
            <a:pPr lvl="1"/>
            <a:r>
              <a:rPr lang="pt-BR" dirty="0" smtClean="0"/>
              <a:t>HyperLogLog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54922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scripts 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35832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Podem ser escritos em Lua</a:t>
            </a:r>
          </a:p>
          <a:p>
            <a:r>
              <a:rPr lang="pt-BR" dirty="0" smtClean="0"/>
              <a:t>Os comandos no script são executados</a:t>
            </a:r>
          </a:p>
          <a:p>
            <a:pPr lvl="1"/>
            <a:r>
              <a:rPr lang="pt-BR" dirty="0" smtClean="0"/>
              <a:t>sequencialmente</a:t>
            </a:r>
          </a:p>
          <a:p>
            <a:pPr lvl="1"/>
            <a:r>
              <a:rPr lang="pt-BR" dirty="0" smtClean="0"/>
              <a:t>atomicamente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executar um script Lua: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&lt;script&gt;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…]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970" y="3324797"/>
            <a:ext cx="71628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"return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redis.call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',‘umhash',‘campo1',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'722342')" 0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2887723722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encerrar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script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 kill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Outros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scripts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load</a:t>
            </a:r>
            <a:r>
              <a:rPr lang="pt-BR" altLang="en-US" dirty="0"/>
              <a:t>: carrega um script no cache do servidor</a:t>
            </a:r>
            <a:endParaRPr lang="en-US" altLang="en-US" dirty="0"/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evalsha</a:t>
            </a:r>
            <a:r>
              <a:rPr lang="en-US" altLang="en-US" dirty="0"/>
              <a:t>: </a:t>
            </a:r>
            <a:r>
              <a:rPr lang="en-US" altLang="en-US" dirty="0" err="1"/>
              <a:t>chama</a:t>
            </a:r>
            <a:r>
              <a:rPr lang="en-US" altLang="en-US" dirty="0"/>
              <a:t> um script que </a:t>
            </a:r>
            <a:r>
              <a:rPr lang="en-US" altLang="en-US" dirty="0" err="1"/>
              <a:t>está</a:t>
            </a:r>
            <a:r>
              <a:rPr lang="en-US" altLang="en-US" dirty="0"/>
              <a:t> no cache do </a:t>
            </a:r>
            <a:r>
              <a:rPr lang="en-US" altLang="en-US" dirty="0" err="1"/>
              <a:t>servidor</a:t>
            </a:r>
            <a:r>
              <a:rPr lang="en-US" altLang="en-US" dirty="0"/>
              <a:t> </a:t>
            </a:r>
            <a:r>
              <a:rPr lang="en-US" altLang="en-US" dirty="0" err="1"/>
              <a:t>pelo</a:t>
            </a:r>
            <a:r>
              <a:rPr lang="en-US" altLang="en-US" dirty="0"/>
              <a:t> </a:t>
            </a:r>
            <a:r>
              <a:rPr lang="en-US" altLang="en-US" dirty="0" err="1"/>
              <a:t>seu</a:t>
            </a:r>
            <a:r>
              <a:rPr lang="en-US" altLang="en-US" dirty="0"/>
              <a:t> digest SHA1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exists</a:t>
            </a:r>
            <a:r>
              <a:rPr lang="en-US" altLang="en-US" dirty="0"/>
              <a:t>: </a:t>
            </a:r>
            <a:r>
              <a:rPr lang="en-US" altLang="en-US" dirty="0" err="1"/>
              <a:t>checa</a:t>
            </a:r>
            <a:r>
              <a:rPr lang="en-US" altLang="en-US" dirty="0"/>
              <a:t> a </a:t>
            </a:r>
            <a:r>
              <a:rPr lang="en-US" altLang="en-US" dirty="0" err="1"/>
              <a:t>existência</a:t>
            </a:r>
            <a:r>
              <a:rPr lang="en-US" altLang="en-US" dirty="0"/>
              <a:t> de um script no cache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flush</a:t>
            </a:r>
            <a:r>
              <a:rPr lang="en-US" altLang="en-US" dirty="0"/>
              <a:t>: remove o script do cache do </a:t>
            </a:r>
            <a:r>
              <a:rPr lang="en-US" altLang="en-US" dirty="0" err="1"/>
              <a:t>servidor</a:t>
            </a:r>
            <a:endParaRPr lang="en-US" altLang="en-US" dirty="0"/>
          </a:p>
          <a:p>
            <a:pPr marL="341312" lvl="1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7621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administrativos 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087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básico de conexão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Ping no servidor: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Autenticar em um servidor protegido: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auth &lt;senha&gt;</a:t>
            </a:r>
          </a:p>
          <a:p>
            <a:r>
              <a:rPr lang="pt-BR" dirty="0"/>
              <a:t>Echo: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&lt;string&gt;</a:t>
            </a:r>
          </a:p>
          <a:p>
            <a:r>
              <a:rPr lang="pt-BR" dirty="0"/>
              <a:t>Fechar conexão: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r>
              <a:rPr lang="pt-BR" dirty="0" smtClean="0"/>
              <a:t>Selecionar banco </a:t>
            </a:r>
            <a:r>
              <a:rPr lang="pt-BR" dirty="0"/>
              <a:t>de dados: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&lt;número do db&gt;</a:t>
            </a:r>
          </a:p>
          <a:p>
            <a:r>
              <a:rPr lang="pt-BR" dirty="0"/>
              <a:t>Trocar de banco de dados (Redis 4.0+):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swapdb &lt;db1&gt; &lt;db2&gt;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66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Obter informações sobre o servidor: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 &lt;seção&gt;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43631"/>
              </p:ext>
            </p:extLst>
          </p:nvPr>
        </p:nvGraphicFramePr>
        <p:xfrm>
          <a:off x="1421641" y="165886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Seções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commandstat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keyspace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26207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Parar graciosamente: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shutdown [nosave | save]</a:t>
            </a:r>
          </a:p>
          <a:p>
            <a:r>
              <a:rPr lang="pt-BR" dirty="0" smtClean="0"/>
              <a:t>Listar os clientes conectados: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list</a:t>
            </a:r>
          </a:p>
          <a:p>
            <a:r>
              <a:rPr lang="pt-BR" dirty="0" smtClean="0"/>
              <a:t>Definir parâmetro de configuração: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 set &lt;parâmetro&gt;</a:t>
            </a:r>
          </a:p>
          <a:p>
            <a:r>
              <a:rPr lang="pt-BR" dirty="0" smtClean="0"/>
              <a:t>Mostrar parâmetro de configuração: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 get &lt;parâmetro&gt;</a:t>
            </a:r>
          </a:p>
          <a:p>
            <a:r>
              <a:rPr lang="pt-BR" dirty="0" smtClean="0"/>
              <a:t>Remover todas as chaves do banco de dados atual: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flushdb</a:t>
            </a:r>
          </a:p>
          <a:p>
            <a:r>
              <a:rPr lang="pt-BR" dirty="0" smtClean="0"/>
              <a:t>Remover todas as chaves de todos os bancos: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3344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comandos de 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bgrewriteaof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kill,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pause,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rewrite,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resetstat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debug object, debug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segfault,lastsave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monitor, save,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sync,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endParaRPr lang="pt-B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u="sng" dirty="0">
                <a:latin typeface="+mj-lt"/>
                <a:cs typeface="Courier New" panose="02070309020205020404" pitchFamily="49" charset="0"/>
              </a:rPr>
              <a:t>Hands on: </a:t>
            </a:r>
            <a:r>
              <a:rPr lang="pt-BR" altLang="en-US" dirty="0">
                <a:latin typeface="+mj-lt"/>
                <a:cs typeface="Courier New" panose="02070309020205020404" pitchFamily="49" charset="0"/>
              </a:rPr>
              <a:t>consultar 3 deles em </a:t>
            </a:r>
            <a:r>
              <a:rPr lang="pt-BR" altLang="en-US" dirty="0">
                <a:latin typeface="+mj-lt"/>
                <a:cs typeface="Courier New" panose="02070309020205020404" pitchFamily="49" charset="0"/>
                <a:hlinkClick r:id="rId2"/>
              </a:rPr>
              <a:t>https://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  <a:hlinkClick r:id="rId2"/>
              </a:rPr>
              <a:t>redis.io/commands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</a:rPr>
              <a:t> e apresentar com exemplo no ambiente instalado.</a:t>
            </a:r>
            <a:endParaRPr lang="en-US" alt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1175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diferentes tipos de uso do Redis, como Pub/Sub e o uso de transações</a:t>
            </a:r>
          </a:p>
          <a:p>
            <a:r>
              <a:rPr lang="pt-BR" dirty="0" smtClean="0"/>
              <a:t>Comandos para o gerenciamento básico do servidor foram apresentados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94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Chaves são o mecanismo para acessar dados no Redis</a:t>
            </a:r>
          </a:p>
          <a:p>
            <a:r>
              <a:rPr lang="pt-BR" dirty="0" smtClean="0"/>
              <a:t>Os comandos para inserir um valor dependem do tipo de dado </a:t>
            </a:r>
          </a:p>
          <a:p>
            <a:r>
              <a:rPr lang="pt-BR" dirty="0" smtClean="0"/>
              <a:t>Porém para remover usa-se um comando: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461" y="2526475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del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1580793944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 com o uso de mensageria Pub/Sub, transações e comandos administrativos básicos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41668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850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disponível nativamente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</a:t>
            </a:r>
          </a:p>
          <a:p>
            <a:r>
              <a:rPr lang="pt-BR" dirty="0" smtClean="0"/>
              <a:t>Porém existem opções:</a:t>
            </a:r>
          </a:p>
          <a:p>
            <a:pPr lvl="1"/>
            <a:r>
              <a:rPr lang="pt-BR" dirty="0"/>
              <a:t>Implementar no lado do cliente</a:t>
            </a:r>
          </a:p>
          <a:p>
            <a:pPr lvl="1"/>
            <a:r>
              <a:rPr lang="pt-BR" dirty="0"/>
              <a:t>Assistido por um proxy (ex.: </a:t>
            </a:r>
            <a:r>
              <a:rPr lang="pt-BR" dirty="0" err="1"/>
              <a:t>Twemproxy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Roteamento de queries (ex.: Redis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87568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ao aplicar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Operações e transações com múltiplas chaves não são suportadas, como intersecção de sets</a:t>
            </a:r>
          </a:p>
          <a:p>
            <a:r>
              <a:rPr lang="pt-BR" dirty="0" smtClean="0"/>
              <a:t>A granularidade do </a:t>
            </a:r>
            <a:r>
              <a:rPr lang="pt-BR" dirty="0" err="1" smtClean="0"/>
              <a:t>particionamento</a:t>
            </a:r>
            <a:r>
              <a:rPr lang="pt-BR" dirty="0" smtClean="0"/>
              <a:t> é no nível de chave – </a:t>
            </a:r>
            <a:r>
              <a:rPr lang="pt-BR" dirty="0" err="1" smtClean="0"/>
              <a:t>hashes</a:t>
            </a:r>
            <a:r>
              <a:rPr lang="pt-BR" dirty="0" smtClean="0"/>
              <a:t>, sets e </a:t>
            </a:r>
            <a:r>
              <a:rPr lang="pt-BR" dirty="0" err="1" smtClean="0"/>
              <a:t>sorted</a:t>
            </a:r>
            <a:r>
              <a:rPr lang="pt-BR" dirty="0" smtClean="0"/>
              <a:t> sets não podem ser particionados</a:t>
            </a:r>
          </a:p>
          <a:p>
            <a:r>
              <a:rPr lang="pt-BR" dirty="0" smtClean="0"/>
              <a:t>Dificuldade em gerenciar backups de arquivos RDB e AOF</a:t>
            </a:r>
          </a:p>
          <a:p>
            <a:r>
              <a:rPr lang="pt-BR" dirty="0" smtClean="0"/>
              <a:t>Complexidade adicional para fazer </a:t>
            </a:r>
            <a:r>
              <a:rPr lang="pt-BR" dirty="0" err="1" smtClean="0"/>
              <a:t>scale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ou </a:t>
            </a:r>
            <a:r>
              <a:rPr lang="pt-BR" dirty="0" err="1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6450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e </a:t>
            </a:r>
            <a:r>
              <a:rPr lang="pt-BR" dirty="0" err="1" smtClean="0"/>
              <a:t>down</a:t>
            </a:r>
            <a:r>
              <a:rPr lang="pt-BR" dirty="0" smtClean="0"/>
              <a:t> com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o Redis é utilizado como cache é simples</a:t>
            </a:r>
          </a:p>
          <a:p>
            <a:pPr lvl="1"/>
            <a:r>
              <a:rPr lang="pt-BR" dirty="0" smtClean="0"/>
              <a:t>Chaves não precisam mapear para uma mesma instância</a:t>
            </a:r>
          </a:p>
          <a:p>
            <a:pPr lvl="1"/>
            <a:r>
              <a:rPr lang="pt-BR" dirty="0" smtClean="0"/>
              <a:t>Disponibilidade é a chave, não consistência</a:t>
            </a:r>
          </a:p>
          <a:p>
            <a:pPr lvl="1"/>
            <a:endParaRPr lang="pt-BR" dirty="0"/>
          </a:p>
          <a:p>
            <a:r>
              <a:rPr lang="pt-BR" dirty="0" smtClean="0"/>
              <a:t>Quando o Redis é utilizado como repositório chave-valor é complicado</a:t>
            </a:r>
          </a:p>
          <a:p>
            <a:pPr lvl="1"/>
            <a:r>
              <a:rPr lang="pt-BR" dirty="0" smtClean="0"/>
              <a:t>Chaves precisam mapear para uma mesma instância</a:t>
            </a:r>
          </a:p>
          <a:p>
            <a:pPr lvl="1"/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 smtClean="0"/>
              <a:t> requer </a:t>
            </a:r>
            <a:r>
              <a:rPr lang="pt-BR" dirty="0" err="1" smtClean="0"/>
              <a:t>re-balanceamento</a:t>
            </a:r>
            <a:r>
              <a:rPr lang="pt-BR" dirty="0" smtClean="0"/>
              <a:t> – Redis Cluster implementa isto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72651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um número pré-definido de instâncias</a:t>
            </a:r>
          </a:p>
          <a:p>
            <a:r>
              <a:rPr lang="pt-BR" dirty="0" smtClean="0"/>
              <a:t>Estimar um número máximo de instâncias que serão utilizadas</a:t>
            </a:r>
          </a:p>
          <a:p>
            <a:r>
              <a:rPr lang="pt-BR" dirty="0" smtClean="0"/>
              <a:t>Inicializar este número de instâncias em um número inicial de servidores</a:t>
            </a:r>
          </a:p>
          <a:p>
            <a:r>
              <a:rPr lang="pt-BR" dirty="0" smtClean="0"/>
              <a:t>A medida que a carga aumenta, mover instâncias para novo hardware ou </a:t>
            </a:r>
            <a:r>
              <a:rPr lang="pt-BR" dirty="0" err="1" smtClean="0"/>
              <a:t>VMs</a:t>
            </a:r>
            <a:r>
              <a:rPr lang="pt-BR" dirty="0" smtClean="0"/>
              <a:t>.</a:t>
            </a:r>
          </a:p>
          <a:p>
            <a:pPr lvl="1"/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vazias</a:t>
            </a:r>
            <a:r>
              <a:rPr lang="en-US" dirty="0" smtClean="0"/>
              <a:t> no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Copiar</a:t>
            </a:r>
            <a:r>
              <a:rPr lang="en-US" dirty="0" smtClean="0"/>
              <a:t> dados para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as </a:t>
            </a:r>
            <a:r>
              <a:rPr lang="en-US" dirty="0" err="1" smtClean="0"/>
              <a:t>configurando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slaves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Parar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Atualizar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movimentadas</a:t>
            </a:r>
            <a:r>
              <a:rPr lang="en-US" dirty="0" smtClean="0"/>
              <a:t> com o IP do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o commando SLAVEOF NO ONE </a:t>
            </a:r>
            <a:r>
              <a:rPr lang="en-US" dirty="0" err="1" smtClean="0"/>
              <a:t>nos</a:t>
            </a:r>
            <a:r>
              <a:rPr lang="en-US" dirty="0" smtClean="0"/>
              <a:t> slaves do novo </a:t>
            </a:r>
            <a:r>
              <a:rPr lang="en-US" dirty="0" err="1" smtClean="0"/>
              <a:t>servidor</a:t>
            </a:r>
            <a:r>
              <a:rPr lang="en-US" dirty="0" smtClean="0"/>
              <a:t> (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servirão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daquela</a:t>
            </a:r>
            <a:r>
              <a:rPr lang="en-US" dirty="0" smtClean="0"/>
              <a:t> </a:t>
            </a:r>
            <a:r>
              <a:rPr lang="en-US" dirty="0" err="1" smtClean="0"/>
              <a:t>partição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Reiniciar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 a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atualizada</a:t>
            </a:r>
            <a:r>
              <a:rPr lang="en-US" dirty="0" smtClean="0"/>
              <a:t> </a:t>
            </a:r>
            <a:r>
              <a:rPr lang="en-US" dirty="0" err="1" smtClean="0"/>
              <a:t>incluindo</a:t>
            </a:r>
            <a:r>
              <a:rPr lang="en-US" dirty="0" smtClean="0"/>
              <a:t> o </a:t>
            </a:r>
            <a:r>
              <a:rPr lang="en-US" dirty="0" err="1" smtClean="0"/>
              <a:t>apontamento</a:t>
            </a:r>
            <a:r>
              <a:rPr lang="en-US" dirty="0" smtClean="0"/>
              <a:t> para as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endParaRPr lang="en-US" dirty="0"/>
          </a:p>
          <a:p>
            <a:pPr lvl="1"/>
            <a:r>
              <a:rPr lang="en-US" dirty="0" err="1" smtClean="0"/>
              <a:t>Desligar</a:t>
            </a:r>
            <a:r>
              <a:rPr lang="en-US" dirty="0" smtClean="0"/>
              <a:t> 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antigo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09950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1: utilizar </a:t>
            </a:r>
            <a:r>
              <a:rPr lang="pt-BR" dirty="0" err="1" smtClean="0"/>
              <a:t>particionamento</a:t>
            </a:r>
            <a:r>
              <a:rPr lang="pt-BR" dirty="0" smtClean="0"/>
              <a:t> via 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Alguns clientes já implementam </a:t>
            </a:r>
            <a:r>
              <a:rPr lang="pt-BR" dirty="0" err="1" smtClean="0"/>
              <a:t>hashing</a:t>
            </a:r>
            <a:r>
              <a:rPr lang="pt-BR" dirty="0" smtClean="0"/>
              <a:t> consistente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rb</a:t>
            </a:r>
            <a:endParaRPr lang="pt-BR" dirty="0" smtClean="0"/>
          </a:p>
          <a:p>
            <a:pPr lvl="1"/>
            <a:r>
              <a:rPr lang="pt-BR" dirty="0" err="1" smtClean="0"/>
              <a:t>Predis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602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2: utilizar um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Twitter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É o 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buffer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cópia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(zero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copy memory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buffer),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economizando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pipelining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1928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3: roteamento de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cliente envia a query para qualquer instância</a:t>
            </a:r>
          </a:p>
          <a:p>
            <a:r>
              <a:rPr lang="pt-BR" dirty="0" smtClean="0"/>
              <a:t>Esta instância então encaminha a query para a instância responsável</a:t>
            </a:r>
          </a:p>
          <a:p>
            <a:r>
              <a:rPr lang="pt-BR" dirty="0" smtClean="0"/>
              <a:t>O Redis Cluster implementa uma forma híbrida desta opção</a:t>
            </a:r>
            <a:endParaRPr lang="en-US" dirty="0" smtClean="0"/>
          </a:p>
          <a:p>
            <a:pPr lvl="1"/>
            <a:r>
              <a:rPr lang="pt-BR" dirty="0" smtClean="0"/>
              <a:t>O cliente é redirecionado para a instância correta</a:t>
            </a:r>
          </a:p>
        </p:txBody>
      </p:sp>
    </p:spTree>
    <p:extLst>
      <p:ext uri="{BB962C8B-B14F-4D97-AF65-F5344CB8AC3E}">
        <p14:creationId xmlns:p14="http://schemas.microsoft.com/office/powerpoint/2010/main" val="1783361924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Redis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58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Listar chaves no Redis: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&lt;padrão&gt;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Padrões suportados são:</a:t>
            </a:r>
          </a:p>
          <a:p>
            <a:pPr lvl="1"/>
            <a:r>
              <a:rPr lang="pt-BR" dirty="0" smtClean="0"/>
              <a:t>? = coringa em uma letra</a:t>
            </a:r>
          </a:p>
          <a:p>
            <a:pPr lvl="1"/>
            <a:r>
              <a:rPr lang="pt-BR" dirty="0" smtClean="0"/>
              <a:t>* = coringa em múltiplas letras</a:t>
            </a:r>
          </a:p>
          <a:p>
            <a:pPr lvl="1"/>
            <a:r>
              <a:rPr lang="pt-BR" dirty="0" smtClean="0"/>
              <a:t>[ ] para especificar um conjunto de caracteres que satisfarão o critério. Exemplo: “primeir[oa]”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*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84561"/>
      </p:ext>
    </p:extLst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Introduzido no Redis 3.0</a:t>
            </a:r>
          </a:p>
          <a:p>
            <a:r>
              <a:rPr lang="pt-BR" dirty="0" smtClean="0"/>
              <a:t>Se torna a opção preferida para se atingir os seguintes objetivos com o Redis:</a:t>
            </a:r>
          </a:p>
          <a:p>
            <a:endParaRPr lang="pt-BR" dirty="0"/>
          </a:p>
          <a:p>
            <a:pPr lvl="1"/>
            <a:r>
              <a:rPr lang="pt-BR" dirty="0" smtClean="0"/>
              <a:t>Dividir automaticamente o conjunto de dados entre múltiplos nós</a:t>
            </a:r>
          </a:p>
          <a:p>
            <a:pPr lvl="1"/>
            <a:r>
              <a:rPr lang="pt-BR" dirty="0" smtClean="0"/>
              <a:t>Prover um certo grau de disponibilidade no caso de perda de nós</a:t>
            </a:r>
          </a:p>
          <a:p>
            <a:pPr lvl="2"/>
            <a:r>
              <a:rPr lang="pt-BR" dirty="0" smtClean="0"/>
              <a:t>Porém se um grande número de </a:t>
            </a:r>
            <a:r>
              <a:rPr lang="pt-BR" dirty="0" err="1" smtClean="0"/>
              <a:t>masters</a:t>
            </a:r>
            <a:r>
              <a:rPr lang="pt-BR" dirty="0" smtClean="0"/>
              <a:t> for perdido, o cluster deixa de operar</a:t>
            </a:r>
          </a:p>
          <a:p>
            <a:pPr lvl="2"/>
            <a:endParaRPr lang="pt-BR" dirty="0"/>
          </a:p>
          <a:p>
            <a:r>
              <a:rPr lang="pt-BR" dirty="0" smtClean="0"/>
              <a:t>O Redis cluster não oferece uma garantia forte de consistência de dados</a:t>
            </a:r>
          </a:p>
          <a:p>
            <a:pPr lvl="1"/>
            <a:r>
              <a:rPr lang="pt-BR" dirty="0" smtClean="0"/>
              <a:t>Master retorna ao cliente antes de iniciar replicação para </a:t>
            </a:r>
            <a:r>
              <a:rPr lang="pt-BR" dirty="0" err="1" smtClean="0"/>
              <a:t>slaves</a:t>
            </a:r>
            <a:endParaRPr lang="pt-BR" dirty="0" smtClean="0"/>
          </a:p>
          <a:p>
            <a:pPr lvl="1"/>
            <a:r>
              <a:rPr lang="pt-BR" dirty="0" smtClean="0"/>
              <a:t>Se o </a:t>
            </a:r>
            <a:r>
              <a:rPr lang="pt-BR" dirty="0" err="1" smtClean="0"/>
              <a:t>master</a:t>
            </a:r>
            <a:r>
              <a:rPr lang="pt-BR" dirty="0" smtClean="0"/>
              <a:t> falhar antes disso, um </a:t>
            </a:r>
            <a:r>
              <a:rPr lang="pt-BR" dirty="0" err="1" smtClean="0"/>
              <a:t>slave</a:t>
            </a:r>
            <a:r>
              <a:rPr lang="pt-BR" dirty="0" smtClean="0"/>
              <a:t> assumirá com dados perdido</a:t>
            </a:r>
          </a:p>
          <a:p>
            <a:r>
              <a:rPr lang="pt-BR" dirty="0" smtClean="0"/>
              <a:t>Pode-se mitigar parte desta vulnerabilidade com o comando WAIT</a:t>
            </a:r>
          </a:p>
          <a:p>
            <a:pPr lvl="1"/>
            <a:r>
              <a:rPr lang="pt-BR" dirty="0" smtClean="0"/>
              <a:t>Master bloqueia novas escritas até certo número de </a:t>
            </a:r>
            <a:r>
              <a:rPr lang="pt-BR" dirty="0" err="1" smtClean="0"/>
              <a:t>slaves</a:t>
            </a:r>
            <a:r>
              <a:rPr lang="pt-BR" dirty="0" smtClean="0"/>
              <a:t> ter recebido a replicação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6231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Nós em um cluster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Podem ser </a:t>
            </a:r>
            <a:r>
              <a:rPr lang="pt-BR" dirty="0" err="1" smtClean="0"/>
              <a:t>master</a:t>
            </a:r>
            <a:r>
              <a:rPr lang="pt-BR" dirty="0" smtClean="0"/>
              <a:t> ou </a:t>
            </a:r>
            <a:r>
              <a:rPr lang="pt-BR" dirty="0" err="1" smtClean="0"/>
              <a:t>slaves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 err="1" smtClean="0"/>
              <a:t>master</a:t>
            </a:r>
            <a:r>
              <a:rPr lang="pt-BR" dirty="0" smtClean="0"/>
              <a:t> recebe um ou mais dos 16384 slots</a:t>
            </a:r>
          </a:p>
          <a:p>
            <a:r>
              <a:rPr lang="pt-BR" dirty="0" smtClean="0"/>
              <a:t>Chaves serão direcionada a um determinado slot através do resto divisão do </a:t>
            </a:r>
            <a:r>
              <a:rPr lang="pt-BR" dirty="0" err="1" smtClean="0"/>
              <a:t>hash</a:t>
            </a:r>
            <a:r>
              <a:rPr lang="pt-BR" dirty="0" smtClean="0"/>
              <a:t> CRC16 da chave pelo número de </a:t>
            </a:r>
            <a:r>
              <a:rPr lang="pt-BR" dirty="0" err="1" smtClean="0"/>
              <a:t>masters</a:t>
            </a:r>
            <a:endParaRPr lang="pt-BR" dirty="0" smtClean="0"/>
          </a:p>
          <a:p>
            <a:r>
              <a:rPr lang="pt-BR" dirty="0" smtClean="0"/>
              <a:t>Master e </a:t>
            </a:r>
            <a:r>
              <a:rPr lang="pt-BR" dirty="0" err="1" smtClean="0"/>
              <a:t>slaves</a:t>
            </a:r>
            <a:r>
              <a:rPr lang="pt-BR" dirty="0" smtClean="0"/>
              <a:t> são ligados em uma rede </a:t>
            </a:r>
            <a:r>
              <a:rPr lang="pt-BR" dirty="0" err="1" smtClean="0"/>
              <a:t>mesh</a:t>
            </a:r>
            <a:r>
              <a:rPr lang="pt-BR" dirty="0" smtClean="0"/>
              <a:t>, utilizando um protocolo </a:t>
            </a:r>
            <a:r>
              <a:rPr lang="pt-BR" dirty="0" err="1" smtClean="0"/>
              <a:t>gossip</a:t>
            </a:r>
            <a:r>
              <a:rPr lang="pt-BR" dirty="0" smtClean="0"/>
              <a:t> para evitar o crescimento exponencial de mensagens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13546" y="3220871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40707" y="3482453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67868" y="3220870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3546" y="4279708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40707" y="4087500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67868" y="4279707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urved Connector 10"/>
          <p:cNvCxnSpPr>
            <a:stCxn id="4" idx="3"/>
            <a:endCxn id="5" idx="1"/>
          </p:cNvCxnSpPr>
          <p:nvPr/>
        </p:nvCxnSpPr>
        <p:spPr>
          <a:xfrm>
            <a:off x="3173104" y="3432412"/>
            <a:ext cx="667603" cy="261582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6" idx="1"/>
          </p:cNvCxnSpPr>
          <p:nvPr/>
        </p:nvCxnSpPr>
        <p:spPr>
          <a:xfrm flipV="1">
            <a:off x="4400265" y="3432411"/>
            <a:ext cx="667603" cy="261583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>
            <a:off x="5347647" y="3643951"/>
            <a:ext cx="0" cy="6357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8" idx="3"/>
          </p:cNvCxnSpPr>
          <p:nvPr/>
        </p:nvCxnSpPr>
        <p:spPr>
          <a:xfrm rot="10800000">
            <a:off x="4400266" y="4299041"/>
            <a:ext cx="667603" cy="211540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1"/>
            <a:endCxn id="7" idx="3"/>
          </p:cNvCxnSpPr>
          <p:nvPr/>
        </p:nvCxnSpPr>
        <p:spPr>
          <a:xfrm rot="10800000" flipV="1">
            <a:off x="3173105" y="4299041"/>
            <a:ext cx="667603" cy="192208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4" idx="2"/>
          </p:cNvCxnSpPr>
          <p:nvPr/>
        </p:nvCxnSpPr>
        <p:spPr>
          <a:xfrm rot="5400000" flipH="1" flipV="1">
            <a:off x="2575447" y="3961830"/>
            <a:ext cx="635756" cy="12700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0"/>
            <a:endCxn id="5" idx="1"/>
          </p:cNvCxnSpPr>
          <p:nvPr/>
        </p:nvCxnSpPr>
        <p:spPr>
          <a:xfrm rot="5400000" flipH="1" flipV="1">
            <a:off x="3074159" y="3513160"/>
            <a:ext cx="585714" cy="947382"/>
          </a:xfrm>
          <a:prstGeom prst="curved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0"/>
            <a:endCxn id="6" idx="2"/>
          </p:cNvCxnSpPr>
          <p:nvPr/>
        </p:nvCxnSpPr>
        <p:spPr>
          <a:xfrm rot="5400000" flipH="1" flipV="1">
            <a:off x="3802608" y="2734669"/>
            <a:ext cx="635757" cy="2454322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2"/>
            <a:endCxn id="9" idx="2"/>
          </p:cNvCxnSpPr>
          <p:nvPr/>
        </p:nvCxnSpPr>
        <p:spPr>
          <a:xfrm rot="5400000" flipH="1" flipV="1">
            <a:off x="4120485" y="3475628"/>
            <a:ext cx="1" cy="2454322"/>
          </a:xfrm>
          <a:prstGeom prst="curvedConnector3">
            <a:avLst>
              <a:gd name="adj1" fmla="val -2286000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0"/>
            <a:endCxn id="6" idx="0"/>
          </p:cNvCxnSpPr>
          <p:nvPr/>
        </p:nvCxnSpPr>
        <p:spPr>
          <a:xfrm rot="5400000" flipH="1" flipV="1">
            <a:off x="4120486" y="1993710"/>
            <a:ext cx="1" cy="2454322"/>
          </a:xfrm>
          <a:prstGeom prst="curvedConnector3">
            <a:avLst>
              <a:gd name="adj1" fmla="val 2286010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2"/>
            <a:endCxn id="8" idx="1"/>
          </p:cNvCxnSpPr>
          <p:nvPr/>
        </p:nvCxnSpPr>
        <p:spPr>
          <a:xfrm rot="16200000" flipH="1">
            <a:off x="3039472" y="3497805"/>
            <a:ext cx="655089" cy="947382"/>
          </a:xfrm>
          <a:prstGeom prst="curved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2"/>
            <a:endCxn id="9" idx="2"/>
          </p:cNvCxnSpPr>
          <p:nvPr/>
        </p:nvCxnSpPr>
        <p:spPr>
          <a:xfrm rot="16200000" flipH="1">
            <a:off x="3591068" y="2946209"/>
            <a:ext cx="1058836" cy="2454322"/>
          </a:xfrm>
          <a:prstGeom prst="curvedConnector3">
            <a:avLst>
              <a:gd name="adj1" fmla="val 12159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2"/>
            <a:endCxn id="8" idx="3"/>
          </p:cNvCxnSpPr>
          <p:nvPr/>
        </p:nvCxnSpPr>
        <p:spPr>
          <a:xfrm rot="5400000">
            <a:off x="4546411" y="3497805"/>
            <a:ext cx="655090" cy="947382"/>
          </a:xfrm>
          <a:prstGeom prst="curved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2"/>
            <a:endCxn id="7" idx="2"/>
          </p:cNvCxnSpPr>
          <p:nvPr/>
        </p:nvCxnSpPr>
        <p:spPr>
          <a:xfrm rot="5400000">
            <a:off x="3591067" y="2946209"/>
            <a:ext cx="1058838" cy="2454322"/>
          </a:xfrm>
          <a:prstGeom prst="curvedConnector3">
            <a:avLst>
              <a:gd name="adj1" fmla="val 12159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" idx="0"/>
            <a:endCxn id="5" idx="2"/>
          </p:cNvCxnSpPr>
          <p:nvPr/>
        </p:nvCxnSpPr>
        <p:spPr>
          <a:xfrm rot="5400000" flipH="1" flipV="1">
            <a:off x="4029503" y="3996517"/>
            <a:ext cx="181966" cy="12700"/>
          </a:xfrm>
          <a:prstGeom prst="curved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62139"/>
      </p:ext>
    </p:extLst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Todos os nós utilizarão 2 portas:</a:t>
            </a:r>
          </a:p>
          <a:p>
            <a:pPr lvl="1"/>
            <a:r>
              <a:rPr lang="pt-BR" dirty="0" smtClean="0"/>
              <a:t>Uma para conexão com clientes</a:t>
            </a:r>
          </a:p>
          <a:p>
            <a:pPr lvl="1"/>
            <a:r>
              <a:rPr lang="pt-BR" dirty="0" smtClean="0"/>
              <a:t>Uma para conexão entre nós (número da porta acima + 10.000)</a:t>
            </a:r>
            <a:endParaRPr lang="pt-BR" dirty="0"/>
          </a:p>
          <a:p>
            <a:r>
              <a:rPr lang="pt-BR" dirty="0" err="1" smtClean="0"/>
              <a:t>Heartbeats</a:t>
            </a:r>
            <a:r>
              <a:rPr lang="pt-BR" dirty="0" smtClean="0"/>
              <a:t> enviados pela conexão entre nós contendo:</a:t>
            </a:r>
          </a:p>
          <a:p>
            <a:pPr lvl="1"/>
            <a:r>
              <a:rPr lang="pt-BR" dirty="0" smtClean="0"/>
              <a:t>ID do nó</a:t>
            </a:r>
          </a:p>
          <a:p>
            <a:pPr lvl="1"/>
            <a:r>
              <a:rPr lang="pt-BR" dirty="0" err="1" smtClean="0"/>
              <a:t>Epoch</a:t>
            </a:r>
            <a:r>
              <a:rPr lang="pt-BR" dirty="0" smtClean="0"/>
              <a:t> do nó</a:t>
            </a:r>
          </a:p>
          <a:p>
            <a:pPr lvl="1"/>
            <a:r>
              <a:rPr lang="pt-BR" dirty="0" err="1" smtClean="0"/>
              <a:t>Flags</a:t>
            </a:r>
            <a:r>
              <a:rPr lang="pt-BR" dirty="0" smtClean="0"/>
              <a:t> do nó</a:t>
            </a:r>
          </a:p>
          <a:p>
            <a:pPr lvl="1"/>
            <a:r>
              <a:rPr lang="pt-BR" dirty="0" smtClean="0"/>
              <a:t>Um bitmap indicando os slots de </a:t>
            </a:r>
            <a:r>
              <a:rPr lang="pt-BR" dirty="0" err="1" smtClean="0"/>
              <a:t>hash</a:t>
            </a:r>
            <a:r>
              <a:rPr lang="pt-BR" dirty="0" smtClean="0"/>
              <a:t> servidos pelo nó</a:t>
            </a:r>
          </a:p>
          <a:p>
            <a:pPr lvl="1"/>
            <a:r>
              <a:rPr lang="pt-BR" dirty="0" smtClean="0"/>
              <a:t>Porta TCP base</a:t>
            </a:r>
          </a:p>
          <a:p>
            <a:pPr lvl="1"/>
            <a:r>
              <a:rPr lang="pt-BR" dirty="0" smtClean="0"/>
              <a:t>Visão do nó sobre o cluster: </a:t>
            </a:r>
            <a:r>
              <a:rPr lang="pt-BR" i="1" dirty="0" err="1" smtClean="0"/>
              <a:t>up</a:t>
            </a:r>
            <a:r>
              <a:rPr lang="pt-BR" dirty="0" smtClean="0"/>
              <a:t>, </a:t>
            </a:r>
            <a:r>
              <a:rPr lang="pt-BR" i="1" dirty="0" err="1" smtClean="0"/>
              <a:t>failing</a:t>
            </a:r>
            <a:r>
              <a:rPr lang="pt-BR" dirty="0" smtClean="0"/>
              <a:t> ou </a:t>
            </a:r>
            <a:r>
              <a:rPr lang="pt-BR" i="1" dirty="0" err="1" smtClean="0"/>
              <a:t>failed</a:t>
            </a:r>
            <a:endParaRPr lang="pt-BR" i="1" dirty="0" smtClean="0"/>
          </a:p>
          <a:p>
            <a:pPr lvl="1"/>
            <a:r>
              <a:rPr lang="pt-BR" dirty="0" smtClean="0"/>
              <a:t>ID do </a:t>
            </a:r>
            <a:r>
              <a:rPr lang="pt-BR" dirty="0" err="1" smtClean="0"/>
              <a:t>master</a:t>
            </a:r>
            <a:r>
              <a:rPr lang="pt-BR" dirty="0" smtClean="0"/>
              <a:t> (se for um nó </a:t>
            </a:r>
            <a:r>
              <a:rPr lang="pt-BR" dirty="0" err="1" smtClean="0"/>
              <a:t>slave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8645"/>
      </p:ext>
    </p:extLst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a um cluster e </a:t>
            </a:r>
            <a:r>
              <a:rPr lang="pt-BR" i="1" dirty="0" err="1" smtClean="0"/>
              <a:t>epoch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 MEET</a:t>
            </a:r>
          </a:p>
          <a:p>
            <a:r>
              <a:rPr lang="pt-BR" dirty="0" smtClean="0"/>
              <a:t>Através do algoritmo </a:t>
            </a:r>
            <a:r>
              <a:rPr lang="pt-BR" dirty="0" err="1" smtClean="0"/>
              <a:t>gossip</a:t>
            </a:r>
            <a:endParaRPr lang="pt-BR" dirty="0" smtClean="0"/>
          </a:p>
          <a:p>
            <a:pPr lvl="1"/>
            <a:r>
              <a:rPr lang="pt-BR" dirty="0" smtClean="0"/>
              <a:t>Relacionamento transitivo local: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Nó 1 e 2 são parte do cluster</a:t>
            </a:r>
          </a:p>
          <a:p>
            <a:pPr lvl="2"/>
            <a:r>
              <a:rPr lang="pt-BR" dirty="0" smtClean="0"/>
              <a:t>Nó 2 reconhece nó 3</a:t>
            </a:r>
          </a:p>
          <a:p>
            <a:pPr lvl="2"/>
            <a:r>
              <a:rPr lang="pt-BR" dirty="0" smtClean="0"/>
              <a:t>Eventualmente o nó 1 irá trocar uma mensagem </a:t>
            </a:r>
            <a:r>
              <a:rPr lang="pt-BR" dirty="0" err="1" smtClean="0"/>
              <a:t>gossip</a:t>
            </a:r>
            <a:r>
              <a:rPr lang="pt-BR" dirty="0" smtClean="0"/>
              <a:t> com o nó 2 sobre o nó 3</a:t>
            </a:r>
          </a:p>
          <a:p>
            <a:pPr lvl="2"/>
            <a:r>
              <a:rPr lang="pt-BR" dirty="0" smtClean="0"/>
              <a:t>Desta forma o nó 1 registra o nó 3 como membro do cluster</a:t>
            </a:r>
          </a:p>
          <a:p>
            <a:pPr lvl="2"/>
            <a:endParaRPr lang="pt-BR" dirty="0"/>
          </a:p>
          <a:p>
            <a:r>
              <a:rPr lang="pt-BR" dirty="0" smtClean="0"/>
              <a:t>Cluster inicializa com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currentEpoch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pt-BR" dirty="0" smtClean="0"/>
              <a:t> </a:t>
            </a:r>
          </a:p>
          <a:p>
            <a:r>
              <a:rPr lang="pt-BR" dirty="0" smtClean="0"/>
              <a:t>Quando um nó recebe uma mensagem com </a:t>
            </a:r>
            <a:r>
              <a:rPr lang="pt-BR" dirty="0" err="1" smtClean="0"/>
              <a:t>epoch</a:t>
            </a:r>
            <a:r>
              <a:rPr lang="pt-BR" dirty="0" smtClean="0"/>
              <a:t> no cabeçalho, mantém-se o </a:t>
            </a:r>
            <a:r>
              <a:rPr lang="pt-BR" dirty="0" err="1" smtClean="0"/>
              <a:t>epoch</a:t>
            </a:r>
            <a:r>
              <a:rPr lang="pt-BR" dirty="0" smtClean="0"/>
              <a:t> mais alto </a:t>
            </a:r>
          </a:p>
        </p:txBody>
      </p:sp>
    </p:spTree>
    <p:extLst>
      <p:ext uri="{BB962C8B-B14F-4D97-AF65-F5344CB8AC3E}">
        <p14:creationId xmlns:p14="http://schemas.microsoft.com/office/powerpoint/2010/main" val="169128461"/>
      </p:ext>
    </p:extLst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Utilitário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trib.rb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Script incluído na instalação</a:t>
            </a:r>
          </a:p>
          <a:p>
            <a:r>
              <a:rPr lang="pt-BR" dirty="0" smtClean="0"/>
              <a:t>Funções disponíveis para administração:</a:t>
            </a:r>
          </a:p>
          <a:p>
            <a:pPr lvl="1"/>
            <a:r>
              <a:rPr lang="pt-BR" dirty="0" err="1" smtClean="0"/>
              <a:t>Sharding</a:t>
            </a:r>
            <a:r>
              <a:rPr lang="pt-BR" dirty="0" smtClean="0"/>
              <a:t> e </a:t>
            </a:r>
            <a:r>
              <a:rPr lang="pt-BR" dirty="0" err="1" smtClean="0"/>
              <a:t>failover</a:t>
            </a:r>
            <a:endParaRPr lang="pt-BR" dirty="0" smtClean="0"/>
          </a:p>
          <a:p>
            <a:pPr lvl="1"/>
            <a:r>
              <a:rPr lang="pt-BR" dirty="0" smtClean="0"/>
              <a:t>Mover ou criar novas alocações de slot de </a:t>
            </a:r>
            <a:r>
              <a:rPr lang="pt-BR" dirty="0" err="1" smtClean="0"/>
              <a:t>hash</a:t>
            </a:r>
            <a:r>
              <a:rPr lang="pt-BR" dirty="0" smtClean="0"/>
              <a:t> no cluster</a:t>
            </a:r>
          </a:p>
          <a:p>
            <a:pPr lvl="1"/>
            <a:r>
              <a:rPr lang="pt-BR" dirty="0" smtClean="0"/>
              <a:t>Tratar condições de erro como a falha de um </a:t>
            </a:r>
            <a:r>
              <a:rPr lang="pt-BR" dirty="0" err="1" smtClean="0"/>
              <a:t>master</a:t>
            </a:r>
            <a:endParaRPr lang="pt-BR" dirty="0" smtClean="0"/>
          </a:p>
          <a:p>
            <a:pPr lvl="1"/>
            <a:r>
              <a:rPr lang="pt-BR" dirty="0" smtClean="0"/>
              <a:t>Adicionar ou substituir nós </a:t>
            </a:r>
            <a:r>
              <a:rPr lang="pt-BR" dirty="0" err="1" smtClean="0"/>
              <a:t>master</a:t>
            </a:r>
            <a:r>
              <a:rPr lang="pt-BR" dirty="0" smtClean="0"/>
              <a:t> ou </a:t>
            </a:r>
            <a:r>
              <a:rPr lang="pt-BR" dirty="0" err="1" smtClean="0"/>
              <a:t>slave</a:t>
            </a:r>
            <a:r>
              <a:rPr lang="pt-BR" dirty="0" smtClean="0"/>
              <a:t> no cluster</a:t>
            </a:r>
          </a:p>
          <a:p>
            <a:pPr lvl="1"/>
            <a:r>
              <a:rPr lang="pt-BR" dirty="0" smtClean="0"/>
              <a:t>Atualizar uma instância </a:t>
            </a:r>
            <a:r>
              <a:rPr lang="pt-BR" dirty="0" err="1" smtClean="0"/>
              <a:t>master</a:t>
            </a:r>
            <a:r>
              <a:rPr lang="pt-BR" dirty="0" smtClean="0"/>
              <a:t> ou </a:t>
            </a:r>
            <a:r>
              <a:rPr lang="pt-BR" dirty="0" err="1" smtClean="0"/>
              <a:t>slave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44254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</a:t>
            </a:r>
            <a:r>
              <a:rPr lang="pt-BR" dirty="0" err="1" smtClean="0"/>
              <a:t>Sentinel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7611"/>
      </p:ext>
    </p:extLst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</a:t>
            </a:r>
            <a:r>
              <a:rPr lang="pt-BR" dirty="0" err="1" smtClean="0"/>
              <a:t>Sentinel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Substitui um </a:t>
            </a:r>
            <a:r>
              <a:rPr lang="pt-BR" dirty="0" err="1" smtClean="0"/>
              <a:t>master</a:t>
            </a:r>
            <a:r>
              <a:rPr lang="pt-BR" dirty="0" smtClean="0"/>
              <a:t> em estado </a:t>
            </a:r>
            <a:r>
              <a:rPr lang="pt-BR" dirty="0" err="1" smtClean="0"/>
              <a:t>fail</a:t>
            </a:r>
            <a:r>
              <a:rPr lang="pt-BR" dirty="0" smtClean="0"/>
              <a:t> por um </a:t>
            </a:r>
            <a:r>
              <a:rPr lang="pt-BR" dirty="0" err="1" smtClean="0"/>
              <a:t>slave</a:t>
            </a:r>
            <a:r>
              <a:rPr lang="pt-BR" dirty="0" smtClean="0"/>
              <a:t> com replicação corrente</a:t>
            </a:r>
          </a:p>
          <a:p>
            <a:r>
              <a:rPr lang="pt-BR" dirty="0" smtClean="0"/>
              <a:t>Envia notificações aos administradores do sistema sobre estado dos nós monitorados</a:t>
            </a:r>
          </a:p>
          <a:p>
            <a:r>
              <a:rPr lang="pt-BR" dirty="0" smtClean="0"/>
              <a:t>Provê configurações a clientes, facilitando a descoberta automática de serviços</a:t>
            </a:r>
          </a:p>
          <a:p>
            <a:endParaRPr lang="pt-BR" dirty="0"/>
          </a:p>
          <a:p>
            <a:r>
              <a:rPr lang="pt-BR" dirty="0" smtClean="0"/>
              <a:t>Consenso necessário para marcar um nó como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+mj-lt"/>
                <a:cs typeface="Courier New" panose="02070309020205020404" pitchFamily="49" charset="0"/>
              </a:rPr>
              <a:t>Mínimo de 3 nós de Redis </a:t>
            </a:r>
            <a:r>
              <a:rPr lang="pt-BR" dirty="0" err="1" smtClean="0">
                <a:latin typeface="+mj-lt"/>
                <a:cs typeface="Courier New" panose="02070309020205020404" pitchFamily="49" charset="0"/>
              </a:rPr>
              <a:t>Sentinel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 são necessários para atingir um quórum</a:t>
            </a:r>
          </a:p>
          <a:p>
            <a:pPr lvl="1"/>
            <a:endParaRPr lang="pt-BR" dirty="0">
              <a:latin typeface="+mj-lt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+mj-lt"/>
                <a:cs typeface="Courier New" panose="02070309020205020404" pitchFamily="49" charset="0"/>
              </a:rPr>
              <a:t>Configurado em arquivo próprio, 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sentinel.conf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23549"/>
      </p:ext>
    </p:extLst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Redis </a:t>
            </a:r>
            <a:r>
              <a:rPr lang="pt-BR" dirty="0" err="1" smtClean="0"/>
              <a:t>Sentinel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Porta padrão: 26379</a:t>
            </a:r>
          </a:p>
          <a:p>
            <a:r>
              <a:rPr lang="pt-BR" dirty="0" smtClean="0"/>
              <a:t>Configuração ideal: ter os sentinelas em máquinas físicas separadas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95432" y="2720826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2593" y="3004781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49754" y="2743198"/>
            <a:ext cx="559558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5432" y="3802036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22593" y="3609828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49754" y="3802035"/>
            <a:ext cx="559558" cy="423081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6287" y="2320117"/>
            <a:ext cx="1351127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Sentinel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44305" y="4431442"/>
            <a:ext cx="1351127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Sentinel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89994" y="3061076"/>
            <a:ext cx="1351127" cy="423081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Sentinel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4" idx="2"/>
            <a:endCxn id="7" idx="0"/>
          </p:cNvCxnSpPr>
          <p:nvPr/>
        </p:nvCxnSpPr>
        <p:spPr>
          <a:xfrm>
            <a:off x="2975211" y="3143907"/>
            <a:ext cx="0" cy="658129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8" idx="0"/>
          </p:cNvCxnSpPr>
          <p:nvPr/>
        </p:nvCxnSpPr>
        <p:spPr>
          <a:xfrm>
            <a:off x="4202372" y="3427862"/>
            <a:ext cx="0" cy="18196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9" idx="0"/>
          </p:cNvCxnSpPr>
          <p:nvPr/>
        </p:nvCxnSpPr>
        <p:spPr>
          <a:xfrm>
            <a:off x="5429533" y="3166279"/>
            <a:ext cx="0" cy="63575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5" idx="3"/>
            <a:endCxn id="4" idx="0"/>
          </p:cNvCxnSpPr>
          <p:nvPr/>
        </p:nvCxnSpPr>
        <p:spPr>
          <a:xfrm>
            <a:off x="2347414" y="2531658"/>
            <a:ext cx="627797" cy="189168"/>
          </a:xfrm>
          <a:prstGeom prst="curvedConnector2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5" idx="3"/>
            <a:endCxn id="5" idx="0"/>
          </p:cNvCxnSpPr>
          <p:nvPr/>
        </p:nvCxnSpPr>
        <p:spPr>
          <a:xfrm>
            <a:off x="2347414" y="2531658"/>
            <a:ext cx="1854958" cy="473123"/>
          </a:xfrm>
          <a:prstGeom prst="curvedConnector2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5" idx="3"/>
            <a:endCxn id="6" idx="0"/>
          </p:cNvCxnSpPr>
          <p:nvPr/>
        </p:nvCxnSpPr>
        <p:spPr>
          <a:xfrm>
            <a:off x="2347414" y="2531658"/>
            <a:ext cx="3082119" cy="211540"/>
          </a:xfrm>
          <a:prstGeom prst="curvedConnector2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4" idx="1"/>
          </p:cNvCxnSpPr>
          <p:nvPr/>
        </p:nvCxnSpPr>
        <p:spPr>
          <a:xfrm rot="5400000" flipH="1" flipV="1">
            <a:off x="1610884" y="3341352"/>
            <a:ext cx="1493533" cy="675564"/>
          </a:xfrm>
          <a:prstGeom prst="curvedConnector2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1"/>
          </p:cNvCxnSpPr>
          <p:nvPr/>
        </p:nvCxnSpPr>
        <p:spPr>
          <a:xfrm flipV="1">
            <a:off x="2014750" y="3216322"/>
            <a:ext cx="1907843" cy="1215120"/>
          </a:xfrm>
          <a:prstGeom prst="curvedConnector3">
            <a:avLst>
              <a:gd name="adj1" fmla="val 28738"/>
            </a:avLst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6" idx="3"/>
            <a:endCxn id="6" idx="2"/>
          </p:cNvCxnSpPr>
          <p:nvPr/>
        </p:nvCxnSpPr>
        <p:spPr>
          <a:xfrm flipV="1">
            <a:off x="2695432" y="3166279"/>
            <a:ext cx="2734101" cy="1476704"/>
          </a:xfrm>
          <a:prstGeom prst="curvedConnector2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7" idx="0"/>
            <a:endCxn id="4" idx="0"/>
          </p:cNvCxnSpPr>
          <p:nvPr/>
        </p:nvCxnSpPr>
        <p:spPr>
          <a:xfrm rot="16200000" flipV="1">
            <a:off x="4850260" y="845777"/>
            <a:ext cx="340250" cy="4090347"/>
          </a:xfrm>
          <a:prstGeom prst="curvedConnector3">
            <a:avLst>
              <a:gd name="adj1" fmla="val 167186"/>
            </a:avLst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7" idx="0"/>
            <a:endCxn id="5" idx="0"/>
          </p:cNvCxnSpPr>
          <p:nvPr/>
        </p:nvCxnSpPr>
        <p:spPr>
          <a:xfrm rot="16200000" flipV="1">
            <a:off x="5605818" y="1601336"/>
            <a:ext cx="56295" cy="2863186"/>
          </a:xfrm>
          <a:prstGeom prst="curvedConnector3">
            <a:avLst>
              <a:gd name="adj1" fmla="val 799179"/>
            </a:avLst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7" idx="1"/>
            <a:endCxn id="6" idx="3"/>
          </p:cNvCxnSpPr>
          <p:nvPr/>
        </p:nvCxnSpPr>
        <p:spPr>
          <a:xfrm rot="10800000">
            <a:off x="5709312" y="2954739"/>
            <a:ext cx="680682" cy="317878"/>
          </a:xfrm>
          <a:prstGeom prst="curvedConnector3">
            <a:avLst/>
          </a:prstGeom>
          <a:ln w="127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25" idx="1"/>
            <a:endCxn id="26" idx="1"/>
          </p:cNvCxnSpPr>
          <p:nvPr/>
        </p:nvCxnSpPr>
        <p:spPr>
          <a:xfrm rot="10800000" flipH="1" flipV="1">
            <a:off x="996287" y="2531657"/>
            <a:ext cx="348018" cy="2111325"/>
          </a:xfrm>
          <a:prstGeom prst="curvedConnector3">
            <a:avLst>
              <a:gd name="adj1" fmla="val -65686"/>
            </a:avLst>
          </a:prstGeom>
          <a:ln w="12700" cmpd="sng">
            <a:solidFill>
              <a:srgbClr val="FF0000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3"/>
            <a:endCxn id="27" idx="2"/>
          </p:cNvCxnSpPr>
          <p:nvPr/>
        </p:nvCxnSpPr>
        <p:spPr>
          <a:xfrm flipV="1">
            <a:off x="2695432" y="3484157"/>
            <a:ext cx="4370126" cy="1158826"/>
          </a:xfrm>
          <a:prstGeom prst="curvedConnector2">
            <a:avLst/>
          </a:prstGeom>
          <a:ln w="12700" cmpd="sng">
            <a:solidFill>
              <a:srgbClr val="FF0000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7" idx="0"/>
            <a:endCxn id="25" idx="0"/>
          </p:cNvCxnSpPr>
          <p:nvPr/>
        </p:nvCxnSpPr>
        <p:spPr>
          <a:xfrm rot="16200000" flipV="1">
            <a:off x="3998226" y="-6257"/>
            <a:ext cx="740959" cy="5393707"/>
          </a:xfrm>
          <a:prstGeom prst="curvedConnector3">
            <a:avLst>
              <a:gd name="adj1" fmla="val 130852"/>
            </a:avLst>
          </a:prstGeom>
          <a:ln w="12700" cmpd="sng">
            <a:solidFill>
              <a:srgbClr val="FF0000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7979"/>
      </p:ext>
    </p:extLst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Redis </a:t>
            </a:r>
            <a:r>
              <a:rPr lang="pt-BR" dirty="0" err="1" smtClean="0"/>
              <a:t>Sentinel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Implementar o Redis </a:t>
            </a:r>
            <a:r>
              <a:rPr lang="pt-BR" dirty="0" err="1" smtClean="0"/>
              <a:t>Sentinel</a:t>
            </a:r>
            <a:r>
              <a:rPr lang="pt-BR" dirty="0" smtClean="0"/>
              <a:t> não garante consistência forte</a:t>
            </a:r>
          </a:p>
          <a:p>
            <a:pPr lvl="1"/>
            <a:r>
              <a:rPr lang="pt-BR" dirty="0" smtClean="0"/>
              <a:t>Porque o Redis utiliza replicação assíncrona</a:t>
            </a:r>
          </a:p>
          <a:p>
            <a:r>
              <a:rPr lang="pt-BR" dirty="0" smtClean="0"/>
              <a:t>Porém a chance de perder consistência diminui pois a janela de indisponibilidade diminui</a:t>
            </a:r>
          </a:p>
          <a:p>
            <a:pPr lvl="1"/>
            <a:r>
              <a:rPr lang="pt-BR" dirty="0" smtClean="0"/>
              <a:t>Por falhas serem ativamente monitoradas pelos </a:t>
            </a:r>
            <a:r>
              <a:rPr lang="pt-BR" dirty="0" err="1" smtClean="0"/>
              <a:t>sentinels</a:t>
            </a:r>
            <a:endParaRPr lang="pt-BR" dirty="0" smtClean="0"/>
          </a:p>
          <a:p>
            <a:pPr lvl="1"/>
            <a:r>
              <a:rPr lang="pt-BR" dirty="0" smtClean="0"/>
              <a:t>Janela de perda de dados diminui</a:t>
            </a:r>
          </a:p>
          <a:p>
            <a:pPr lvl="1"/>
            <a:endParaRPr lang="pt-BR" dirty="0"/>
          </a:p>
          <a:p>
            <a:r>
              <a:rPr lang="pt-BR" dirty="0" smtClean="0"/>
              <a:t>Clientes devem reconhecer o Redis </a:t>
            </a:r>
            <a:r>
              <a:rPr lang="pt-BR" dirty="0" err="1" smtClean="0"/>
              <a:t>Sentinel</a:t>
            </a:r>
            <a:endParaRPr lang="pt-BR" dirty="0" smtClean="0"/>
          </a:p>
          <a:p>
            <a:pPr lvl="1"/>
            <a:r>
              <a:rPr lang="pt-BR" dirty="0" smtClean="0"/>
              <a:t>A maioria dos clientes já possui este suporte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5568"/>
      </p:ext>
    </p:extLst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 </a:t>
            </a:r>
            <a:r>
              <a:rPr lang="pt-BR" dirty="0" err="1" smtClean="0"/>
              <a:t>Sentinel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entinel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monitor</a:t>
            </a:r>
          </a:p>
          <a:p>
            <a:pPr lvl="1"/>
            <a:r>
              <a:rPr lang="pt-BR" dirty="0" smtClean="0"/>
              <a:t>Nome do </a:t>
            </a:r>
            <a:r>
              <a:rPr lang="pt-BR" dirty="0" err="1" smtClean="0"/>
              <a:t>master</a:t>
            </a:r>
            <a:endParaRPr lang="pt-BR" dirty="0" smtClean="0"/>
          </a:p>
          <a:p>
            <a:pPr lvl="1"/>
            <a:r>
              <a:rPr lang="pt-BR" dirty="0" smtClean="0"/>
              <a:t>IP</a:t>
            </a:r>
          </a:p>
          <a:p>
            <a:pPr lvl="1"/>
            <a:r>
              <a:rPr lang="pt-BR" dirty="0" smtClean="0"/>
              <a:t>Número da porta</a:t>
            </a:r>
          </a:p>
          <a:p>
            <a:pPr lvl="1"/>
            <a:r>
              <a:rPr lang="pt-BR" dirty="0" smtClean="0"/>
              <a:t>Nível de quórum necessário</a:t>
            </a:r>
          </a:p>
          <a:p>
            <a:pPr lvl="1"/>
            <a:endParaRPr lang="pt-BR" dirty="0"/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entinel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down-after-miliseconds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/>
              <a:t>Milisegundos</a:t>
            </a:r>
            <a:r>
              <a:rPr lang="pt-BR" dirty="0" smtClean="0"/>
              <a:t> a aguardar por conexão antes de marcar um </a:t>
            </a:r>
            <a:r>
              <a:rPr lang="pt-BR" dirty="0" err="1" smtClean="0"/>
              <a:t>master</a:t>
            </a:r>
            <a:r>
              <a:rPr lang="pt-BR" dirty="0" smtClean="0"/>
              <a:t> como </a:t>
            </a:r>
            <a:r>
              <a:rPr lang="pt-BR" dirty="0" err="1" smtClean="0"/>
              <a:t>fail</a:t>
            </a:r>
            <a:r>
              <a:rPr lang="pt-BR" dirty="0" smtClean="0"/>
              <a:t> 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entinel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-script</a:t>
            </a:r>
          </a:p>
          <a:p>
            <a:pPr lvl="1"/>
            <a:r>
              <a:rPr lang="pt-BR" dirty="0" smtClean="0"/>
              <a:t>Script a ser chamado no caso de eventos de nível WARNING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Deve aceitar dois parâmetros: tipo e nome do evento</a:t>
            </a:r>
          </a:p>
        </p:txBody>
      </p:sp>
    </p:spTree>
    <p:extLst>
      <p:ext uri="{BB962C8B-B14F-4D97-AF65-F5344CB8AC3E}">
        <p14:creationId xmlns:p14="http://schemas.microsoft.com/office/powerpoint/2010/main" val="210872802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com </a:t>
            </a:r>
            <a:r>
              <a:rPr lang="pt-BR" dirty="0" smtClean="0"/>
              <a:t>chaves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Retornar o tipo do valor armazenado na chave: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&lt;chave&gt;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Checar se a chave existe: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&lt;chave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983" y="3579627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1082"/>
      </p:ext>
    </p:extLst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939"/>
      </p:ext>
    </p:extLst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Replicação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Utiliza-se replicação para se atingir estes objetivos:</a:t>
            </a:r>
          </a:p>
          <a:p>
            <a:pPr lvl="1"/>
            <a:r>
              <a:rPr lang="pt-BR" dirty="0" smtClean="0"/>
              <a:t>Redundância</a:t>
            </a:r>
          </a:p>
          <a:p>
            <a:pPr lvl="1"/>
            <a:r>
              <a:rPr lang="pt-BR" dirty="0" smtClean="0"/>
              <a:t>Escalabilidade</a:t>
            </a:r>
          </a:p>
          <a:p>
            <a:pPr lvl="1"/>
            <a:endParaRPr lang="pt-BR" dirty="0"/>
          </a:p>
          <a:p>
            <a:r>
              <a:rPr lang="pt-BR" dirty="0" smtClean="0"/>
              <a:t>Funciona em um esquema </a:t>
            </a:r>
            <a:r>
              <a:rPr lang="pt-BR" dirty="0" err="1" smtClean="0"/>
              <a:t>master-slave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replicação é feita de modo assíncrono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9415"/>
      </p:ext>
    </p:extLst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Replicação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non-</a:t>
            </a:r>
            <a:r>
              <a:rPr lang="pt-BR" dirty="0" err="1" smtClean="0"/>
              <a:t>blocking</a:t>
            </a:r>
            <a:r>
              <a:rPr lang="pt-BR" dirty="0" smtClean="0"/>
              <a:t> no </a:t>
            </a:r>
            <a:r>
              <a:rPr lang="pt-BR" dirty="0" err="1" smtClean="0"/>
              <a:t>master</a:t>
            </a:r>
            <a:endParaRPr lang="pt-BR" dirty="0"/>
          </a:p>
          <a:p>
            <a:r>
              <a:rPr lang="pt-BR" dirty="0" smtClean="0"/>
              <a:t>É non-</a:t>
            </a:r>
            <a:r>
              <a:rPr lang="pt-BR" dirty="0" err="1" smtClean="0"/>
              <a:t>blocking</a:t>
            </a:r>
            <a:r>
              <a:rPr lang="pt-BR" dirty="0" smtClean="0"/>
              <a:t> no </a:t>
            </a:r>
            <a:r>
              <a:rPr lang="pt-BR" dirty="0" err="1" smtClean="0"/>
              <a:t>slave</a:t>
            </a:r>
            <a:endParaRPr lang="pt-BR" dirty="0" smtClean="0"/>
          </a:p>
          <a:p>
            <a:pPr marL="341312" lvl="1" indent="0">
              <a:buNone/>
            </a:pPr>
            <a:r>
              <a:rPr lang="pt-BR" dirty="0" smtClean="0"/>
              <a:t>(por ser assíncrona)</a:t>
            </a:r>
          </a:p>
          <a:p>
            <a:pPr marL="341312" lvl="1" indent="0">
              <a:buNone/>
            </a:pPr>
            <a:endParaRPr lang="pt-BR" dirty="0"/>
          </a:p>
          <a:p>
            <a:r>
              <a:rPr lang="pt-BR" dirty="0" err="1" smtClean="0"/>
              <a:t>Slaves</a:t>
            </a:r>
            <a:r>
              <a:rPr lang="pt-BR" dirty="0" smtClean="0"/>
              <a:t> podem aceitar conexões de outros </a:t>
            </a:r>
            <a:r>
              <a:rPr lang="pt-BR" dirty="0" err="1" smtClean="0"/>
              <a:t>slaves</a:t>
            </a:r>
            <a:endParaRPr lang="pt-BR" dirty="0" smtClean="0"/>
          </a:p>
          <a:p>
            <a:r>
              <a:rPr lang="pt-BR" dirty="0" smtClean="0"/>
              <a:t>Replicações em forma de grafo são possíveis devido a este comportamento</a:t>
            </a:r>
          </a:p>
        </p:txBody>
      </p:sp>
      <p:sp>
        <p:nvSpPr>
          <p:cNvPr id="4" name="Oval 3"/>
          <p:cNvSpPr/>
          <p:nvPr/>
        </p:nvSpPr>
        <p:spPr>
          <a:xfrm>
            <a:off x="1704975" y="3578225"/>
            <a:ext cx="1196975" cy="4921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5" name="Oval 4"/>
          <p:cNvSpPr/>
          <p:nvPr/>
        </p:nvSpPr>
        <p:spPr>
          <a:xfrm>
            <a:off x="3440113" y="3238500"/>
            <a:ext cx="1196975" cy="4921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6" name="Oval 5"/>
          <p:cNvSpPr/>
          <p:nvPr/>
        </p:nvSpPr>
        <p:spPr>
          <a:xfrm>
            <a:off x="5175250" y="3238500"/>
            <a:ext cx="1196975" cy="4921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7" name="Oval 6"/>
          <p:cNvSpPr/>
          <p:nvPr/>
        </p:nvSpPr>
        <p:spPr>
          <a:xfrm>
            <a:off x="3440113" y="3913188"/>
            <a:ext cx="1196975" cy="4921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" name="Oval 7"/>
          <p:cNvSpPr/>
          <p:nvPr/>
        </p:nvSpPr>
        <p:spPr>
          <a:xfrm>
            <a:off x="5175250" y="3913188"/>
            <a:ext cx="1196975" cy="4921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 flipV="1">
            <a:off x="2901950" y="3484563"/>
            <a:ext cx="538163" cy="339725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2901950" y="3824288"/>
            <a:ext cx="538163" cy="334962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4637088" y="3484563"/>
            <a:ext cx="538162" cy="0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4637088" y="4159250"/>
            <a:ext cx="538162" cy="0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35025"/>
      </p:ext>
    </p:extLst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slave</a:t>
            </a:r>
            <a:r>
              <a:rPr lang="pt-BR" dirty="0" smtClean="0"/>
              <a:t> se conecta com o </a:t>
            </a:r>
            <a:r>
              <a:rPr lang="pt-BR" dirty="0" err="1" smtClean="0"/>
              <a:t>master</a:t>
            </a:r>
            <a:r>
              <a:rPr lang="pt-BR" dirty="0" smtClean="0"/>
              <a:t>, e envia um comando SYNC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27188" y="2233613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5" name="Oval 4"/>
          <p:cNvSpPr/>
          <p:nvPr/>
        </p:nvSpPr>
        <p:spPr>
          <a:xfrm>
            <a:off x="5040313" y="2233613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795713" y="2765425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657600" y="2427288"/>
            <a:ext cx="1450975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91259852"/>
      </p:ext>
    </p:extLst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replicação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Por sua vez, o </a:t>
            </a:r>
            <a:r>
              <a:rPr lang="pt-BR" dirty="0" err="1" smtClean="0"/>
              <a:t>master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Inicia gravação em background</a:t>
            </a:r>
          </a:p>
          <a:p>
            <a:pPr lvl="1"/>
            <a:r>
              <a:rPr lang="pt-BR" dirty="0" smtClean="0"/>
              <a:t>Coloca em um buffer todos os comandos de escrita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30413" y="2509838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5" name="Oval 4"/>
          <p:cNvSpPr/>
          <p:nvPr/>
        </p:nvSpPr>
        <p:spPr>
          <a:xfrm>
            <a:off x="5445125" y="2509838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4200525" y="3041650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212850" y="2665413"/>
            <a:ext cx="1135063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212850" y="3041650"/>
            <a:ext cx="817563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3"/>
          </p:cNvCxnSpPr>
          <p:nvPr/>
        </p:nvCxnSpPr>
        <p:spPr>
          <a:xfrm>
            <a:off x="1212850" y="3417888"/>
            <a:ext cx="1135063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59050" y="2955925"/>
            <a:ext cx="1160463" cy="50958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2"/>
                </a:solidFill>
              </a:rPr>
              <a:t>hset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lpush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rpop</a:t>
            </a:r>
            <a:r>
              <a:rPr lang="en-US" sz="1400" dirty="0">
                <a:solidFill>
                  <a:schemeClr val="bg2"/>
                </a:solidFill>
              </a:rPr>
              <a:t>, …</a:t>
            </a: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1135063" y="2416175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2"/>
                </a:solidFill>
              </a:rPr>
              <a:t>hset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1138238" y="2765425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2"/>
                </a:solidFill>
              </a:rPr>
              <a:t>lpush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1135063" y="3125788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2"/>
                </a:solidFill>
              </a:rPr>
              <a:t>rpop, …</a:t>
            </a:r>
          </a:p>
        </p:txBody>
      </p:sp>
      <p:sp>
        <p:nvSpPr>
          <p:cNvPr id="14" name="Can 13"/>
          <p:cNvSpPr/>
          <p:nvPr/>
        </p:nvSpPr>
        <p:spPr>
          <a:xfrm>
            <a:off x="3619500" y="3843338"/>
            <a:ext cx="695325" cy="474662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844925" y="3211513"/>
            <a:ext cx="236538" cy="638175"/>
          </a:xfrm>
          <a:prstGeom prst="downArrow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3973513" y="3408363"/>
            <a:ext cx="936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 err="1" smtClean="0">
                <a:solidFill>
                  <a:schemeClr val="bg2"/>
                </a:solidFill>
              </a:rPr>
              <a:t>Salva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33714"/>
      </p:ext>
    </p:extLst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replicação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master</a:t>
            </a:r>
            <a:r>
              <a:rPr lang="pt-BR" dirty="0" smtClean="0"/>
              <a:t> transfere o arquivo de backup para o </a:t>
            </a:r>
            <a:r>
              <a:rPr lang="pt-BR" dirty="0" err="1" smtClean="0"/>
              <a:t>slave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slave</a:t>
            </a:r>
            <a:r>
              <a:rPr lang="pt-BR" dirty="0" smtClean="0"/>
              <a:t> grava o arquivo em disco, depois o carrega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90725" y="2271713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5" name="Oval 4"/>
          <p:cNvSpPr/>
          <p:nvPr/>
        </p:nvSpPr>
        <p:spPr>
          <a:xfrm>
            <a:off x="5403850" y="2271713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4159250" y="2803525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517775" y="2719388"/>
            <a:ext cx="1160463" cy="50958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2"/>
                </a:solidFill>
              </a:rPr>
              <a:t>hset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lpush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rpop</a:t>
            </a:r>
            <a:r>
              <a:rPr lang="en-US" sz="1400" dirty="0">
                <a:solidFill>
                  <a:schemeClr val="bg2"/>
                </a:solidFill>
              </a:rPr>
              <a:t>, …</a:t>
            </a:r>
          </a:p>
        </p:txBody>
      </p:sp>
      <p:sp>
        <p:nvSpPr>
          <p:cNvPr id="8" name="Can 7"/>
          <p:cNvSpPr/>
          <p:nvPr/>
        </p:nvSpPr>
        <p:spPr>
          <a:xfrm>
            <a:off x="3422650" y="3606800"/>
            <a:ext cx="695325" cy="474663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4313238" y="2994025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2"/>
                </a:solidFill>
              </a:rPr>
              <a:t>Transfere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3713163" y="2743200"/>
            <a:ext cx="1960562" cy="939800"/>
          </a:xfrm>
          <a:prstGeom prst="bentArrow">
            <a:avLst>
              <a:gd name="adj1" fmla="val 11339"/>
              <a:gd name="adj2" fmla="val 18853"/>
              <a:gd name="adj3" fmla="val 18170"/>
              <a:gd name="adj4" fmla="val 43750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142038" y="3606800"/>
            <a:ext cx="693737" cy="474663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42038" y="3213100"/>
            <a:ext cx="201612" cy="407988"/>
          </a:xfrm>
          <a:prstGeom prst="downArrow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5305425" y="3286125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chemeClr val="bg2"/>
                </a:solidFill>
              </a:rPr>
              <a:t>Grava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6584950" y="3213100"/>
            <a:ext cx="193675" cy="407988"/>
          </a:xfrm>
          <a:prstGeom prst="upArrow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6694488" y="3335338"/>
            <a:ext cx="93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 err="1" smtClean="0">
                <a:solidFill>
                  <a:schemeClr val="bg2"/>
                </a:solidFill>
              </a:rPr>
              <a:t>Carrega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97152"/>
      </p:ext>
    </p:extLst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replicação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master</a:t>
            </a:r>
            <a:r>
              <a:rPr lang="pt-BR" dirty="0" smtClean="0"/>
              <a:t> transfere os comandos em buffer para o </a:t>
            </a:r>
            <a:r>
              <a:rPr lang="pt-BR" dirty="0" err="1" smtClean="0"/>
              <a:t>slave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slave</a:t>
            </a:r>
            <a:r>
              <a:rPr lang="pt-BR" dirty="0" smtClean="0"/>
              <a:t> executa estes comandos sobre seus dados que foram carregados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98401" y="3042101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5" name="Oval 4"/>
          <p:cNvSpPr/>
          <p:nvPr/>
        </p:nvSpPr>
        <p:spPr>
          <a:xfrm>
            <a:off x="5213113" y="3042101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Slave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968513" y="35739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327038" y="3488188"/>
            <a:ext cx="1160463" cy="50958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2"/>
                </a:solidFill>
              </a:rPr>
              <a:t>hset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lpush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rpop</a:t>
            </a:r>
            <a:r>
              <a:rPr lang="en-US" sz="1400" dirty="0">
                <a:solidFill>
                  <a:schemeClr val="bg2"/>
                </a:solidFill>
              </a:rPr>
              <a:t>, …</a:t>
            </a:r>
          </a:p>
        </p:txBody>
      </p:sp>
      <p:sp>
        <p:nvSpPr>
          <p:cNvPr id="8" name="TextBox 40"/>
          <p:cNvSpPr txBox="1">
            <a:spLocks noChangeArrowheads="1"/>
          </p:cNvSpPr>
          <p:nvPr/>
        </p:nvSpPr>
        <p:spPr bwMode="auto">
          <a:xfrm>
            <a:off x="4047888" y="3762826"/>
            <a:ext cx="936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2"/>
                </a:solidFill>
              </a:rPr>
              <a:t>Transfere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7501" y="3640588"/>
            <a:ext cx="2057400" cy="244475"/>
          </a:xfrm>
          <a:prstGeom prst="rightArrow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urved Down Arrow 9"/>
          <p:cNvSpPr/>
          <p:nvPr/>
        </p:nvSpPr>
        <p:spPr>
          <a:xfrm>
            <a:off x="5744639" y="2769329"/>
            <a:ext cx="1105469" cy="319372"/>
          </a:xfrm>
          <a:prstGeom prst="curvedDown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9301" y="2217328"/>
            <a:ext cx="1160463" cy="50958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2"/>
                </a:solidFill>
              </a:rPr>
              <a:t>hset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lpush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rpop</a:t>
            </a:r>
            <a:r>
              <a:rPr lang="en-US" sz="1400" dirty="0">
                <a:solidFill>
                  <a:schemeClr val="bg2"/>
                </a:solidFill>
              </a:rPr>
              <a:t>, …</a:t>
            </a:r>
          </a:p>
        </p:txBody>
      </p:sp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5829060" y="2495480"/>
            <a:ext cx="936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2"/>
                </a:solidFill>
              </a:rPr>
              <a:t>Executa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8347"/>
      </p:ext>
    </p:extLst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replicação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Slaves</a:t>
            </a:r>
            <a:r>
              <a:rPr lang="pt-BR" dirty="0" smtClean="0"/>
              <a:t> reconectam automaticamente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master</a:t>
            </a:r>
            <a:r>
              <a:rPr lang="pt-BR" dirty="0" smtClean="0"/>
              <a:t> otimiza a gravação em background para pedidos de SYNC simultâneos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05552"/>
      </p:ext>
    </p:extLst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Ressincronização</a:t>
            </a:r>
            <a:r>
              <a:rPr lang="pt-BR" dirty="0" smtClean="0"/>
              <a:t> parcial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link cai durante a sincronização: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slave</a:t>
            </a:r>
            <a:r>
              <a:rPr lang="pt-BR" dirty="0" smtClean="0"/>
              <a:t> irá reconectar</a:t>
            </a:r>
          </a:p>
          <a:p>
            <a:pPr lvl="1"/>
            <a:r>
              <a:rPr lang="pt-BR" dirty="0" smtClean="0"/>
              <a:t>Enviará o comando PSYNC</a:t>
            </a:r>
          </a:p>
          <a:p>
            <a:pPr lvl="1"/>
            <a:r>
              <a:rPr lang="pt-BR" dirty="0" smtClean="0"/>
              <a:t>A replicação reinicia do ponto em que foi interrompida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9625"/>
      </p:ext>
    </p:extLst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 replicação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a seguinte entrada na configuração do </a:t>
            </a:r>
            <a:r>
              <a:rPr lang="pt-BR" dirty="0" err="1" smtClean="0"/>
              <a:t>slave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Também é possível utilizar o comando interativo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dirty="0" smtClean="0"/>
              <a:t>, que irá iniciar uma sincronização.</a:t>
            </a:r>
          </a:p>
          <a:p>
            <a:pPr marL="341312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1587193"/>
            <a:ext cx="716289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&lt;porta&gt;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8278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forma </a:t>
            </a:r>
            <a:r>
              <a:rPr lang="en-US" dirty="0" err="1" smtClean="0"/>
              <a:t>serializada</a:t>
            </a:r>
            <a:r>
              <a:rPr lang="en-US" dirty="0" smtClean="0"/>
              <a:t> do valor (</a:t>
            </a:r>
            <a:r>
              <a:rPr lang="en-US" dirty="0" err="1" smtClean="0"/>
              <a:t>idêntica</a:t>
            </a:r>
            <a:r>
              <a:rPr lang="en-US" dirty="0" smtClean="0"/>
              <a:t> a </a:t>
            </a:r>
            <a:r>
              <a:rPr lang="en-US" dirty="0" err="1" smtClean="0"/>
              <a:t>usada</a:t>
            </a:r>
            <a:r>
              <a:rPr lang="en-US" dirty="0" smtClean="0"/>
              <a:t> no RDB)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estore</a:t>
            </a:r>
            <a:r>
              <a:rPr lang="pt-BR" dirty="0" smtClean="0"/>
              <a:t>: restaura o valor de uma chave serializada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pexpireat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/>
              <a:t>expiram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n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Unix timestamp (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ersist</a:t>
            </a:r>
            <a:r>
              <a:rPr lang="en-US" dirty="0" smtClean="0"/>
              <a:t>: remove o tempo de </a:t>
            </a:r>
            <a:r>
              <a:rPr lang="en-US" dirty="0" err="1" smtClean="0"/>
              <a:t>expiração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pttl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o tempo restante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para outro banco de dados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renamenx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sort,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92620"/>
      </p:ext>
    </p:extLst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do </a:t>
            </a:r>
            <a:r>
              <a:rPr lang="pt-BR" dirty="0" err="1" smtClean="0"/>
              <a:t>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</a:t>
            </a:r>
            <a:r>
              <a:rPr lang="pt-BR" dirty="0" err="1" smtClean="0"/>
              <a:t>master</a:t>
            </a:r>
            <a:r>
              <a:rPr lang="pt-BR" dirty="0" smtClean="0"/>
              <a:t> requer uma senha, na configuração deve-se especificar: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Também é possível configurar isto interativamente, com o comando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masterauth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&lt;senha&gt;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84" y="1573545"/>
            <a:ext cx="716289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asterauth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&lt;senha&gt;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97602"/>
      </p:ext>
    </p:extLst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Slaves</a:t>
            </a:r>
            <a:r>
              <a:rPr lang="pt-BR" dirty="0" smtClean="0"/>
              <a:t> somente de leitura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Por padrão, clientes não podem escrever nos </a:t>
            </a:r>
            <a:r>
              <a:rPr lang="pt-BR" dirty="0" err="1" smtClean="0"/>
              <a:t>slaves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alterar este comportamento, a configuração é a seguinte: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Também pode ser utilizado um comando interativo: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1982978"/>
            <a:ext cx="716289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lave-read-only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yes|no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84" y="3074799"/>
            <a:ext cx="7162894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slave-read-only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yes|no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5810"/>
      </p:ext>
    </p:extLst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Restringindo escritas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master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 um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slaves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estejam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conectados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um tempo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especificado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restring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perda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dados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janela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tempo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especificado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Por exemplo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acima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 3 slaves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conectados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últimos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segundos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que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sejam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aceitas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564" y="2503962"/>
            <a:ext cx="7418387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min-slaves-to-write </a:t>
            </a:r>
            <a:r>
              <a:rPr lang="en-US" sz="1200" b="0" dirty="0" smtClean="0">
                <a:solidFill>
                  <a:schemeClr val="tx2"/>
                </a:solidFill>
              </a:rPr>
              <a:t>3</a:t>
            </a:r>
          </a:p>
          <a:p>
            <a:pPr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min-slaves-max-lag 5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10280"/>
      </p:ext>
    </p:extLst>
  </p:cSld>
  <p:clrMapOvr>
    <a:masterClrMapping/>
  </p:clrMapOvr>
  <p:transition spd="med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3155"/>
      </p:ext>
    </p:extLst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O </a:t>
            </a:r>
            <a:r>
              <a:rPr lang="en-US" dirty="0" err="1" smtClean="0">
                <a:cs typeface="Courier New" pitchFamily="49" charset="0"/>
              </a:rPr>
              <a:t>Redis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foi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projetado</a:t>
            </a:r>
            <a:r>
              <a:rPr lang="en-US" dirty="0" smtClean="0">
                <a:cs typeface="Courier New" pitchFamily="49" charset="0"/>
              </a:rPr>
              <a:t> para </a:t>
            </a:r>
            <a:r>
              <a:rPr lang="en-US" dirty="0" err="1" smtClean="0">
                <a:cs typeface="Courier New" pitchFamily="49" charset="0"/>
              </a:rPr>
              <a:t>executar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em</a:t>
            </a:r>
            <a:r>
              <a:rPr lang="en-US" dirty="0" smtClean="0">
                <a:cs typeface="Courier New" pitchFamily="49" charset="0"/>
              </a:rPr>
              <a:t> um </a:t>
            </a:r>
            <a:r>
              <a:rPr lang="en-US" dirty="0" err="1" smtClean="0">
                <a:cs typeface="Courier New" pitchFamily="49" charset="0"/>
              </a:rPr>
              <a:t>ambiente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confiável</a:t>
            </a:r>
            <a:endParaRPr lang="en-US" dirty="0" smtClean="0">
              <a:cs typeface="Courier New" pitchFamily="49" charset="0"/>
            </a:endParaRPr>
          </a:p>
          <a:p>
            <a:pPr>
              <a:defRPr/>
            </a:pPr>
            <a:r>
              <a:rPr lang="pt-BR" dirty="0" smtClean="0">
                <a:cs typeface="Courier New" pitchFamily="49" charset="0"/>
              </a:rPr>
              <a:t>Fazer o </a:t>
            </a:r>
            <a:r>
              <a:rPr lang="pt-BR" dirty="0" err="1" smtClean="0">
                <a:cs typeface="Courier New" pitchFamily="49" charset="0"/>
              </a:rPr>
              <a:t>bind</a:t>
            </a:r>
            <a:r>
              <a:rPr lang="pt-BR" dirty="0" smtClean="0">
                <a:cs typeface="Courier New" pitchFamily="49" charset="0"/>
              </a:rPr>
              <a:t> a uma interface específica na configuração: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defRPr/>
            </a:pPr>
            <a:r>
              <a:rPr lang="pt-BR" dirty="0" smtClean="0">
                <a:latin typeface="+mj-lt"/>
                <a:cs typeface="Courier New" panose="02070309020205020404" pitchFamily="49" charset="0"/>
              </a:rPr>
              <a:t>A partir do Redis 3.2.0, se a configuração padrão 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+mj-lt"/>
                <a:cs typeface="Courier New" panose="02070309020205020404" pitchFamily="49" charset="0"/>
              </a:rPr>
              <a:t>bind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 em todas as interfaces) for mantida, o Redis entra em um modo protegido que só responde com sucesso pela interface </a:t>
            </a:r>
            <a:r>
              <a:rPr lang="pt-BR" dirty="0" err="1" smtClean="0">
                <a:latin typeface="+mj-lt"/>
                <a:cs typeface="Courier New" panose="02070309020205020404" pitchFamily="49" charset="0"/>
              </a:rPr>
              <a:t>loopback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, e com erro em qualquer outra.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dirty="0" smtClean="0">
                <a:cs typeface="Courier New" pitchFamily="49" charset="0"/>
              </a:rPr>
              <a:t>Pode ser configurado para utilizar autenticação com usuário e senha</a:t>
            </a:r>
            <a:endParaRPr lang="en-US" dirty="0">
              <a:cs typeface="Courier New" pitchFamily="49" charset="0"/>
            </a:endParaRPr>
          </a:p>
          <a:p>
            <a:pPr lvl="1">
              <a:defRPr/>
            </a:pPr>
            <a:r>
              <a:rPr lang="pt-BR" dirty="0" smtClean="0">
                <a:cs typeface="Courier New" pitchFamily="49" charset="0"/>
              </a:rPr>
              <a:t>Porém a senha é enviada como </a:t>
            </a:r>
            <a:r>
              <a:rPr lang="pt-BR" dirty="0" err="1" smtClean="0">
                <a:cs typeface="Courier New" pitchFamily="49" charset="0"/>
              </a:rPr>
              <a:t>clear</a:t>
            </a:r>
            <a:r>
              <a:rPr lang="pt-BR" dirty="0" smtClean="0">
                <a:cs typeface="Courier New" pitchFamily="49" charset="0"/>
              </a:rPr>
              <a:t> </a:t>
            </a:r>
            <a:r>
              <a:rPr lang="pt-BR" dirty="0" err="1" smtClean="0">
                <a:cs typeface="Courier New" pitchFamily="49" charset="0"/>
              </a:rPr>
              <a:t>text</a:t>
            </a:r>
            <a:endParaRPr lang="en-US" dirty="0" smtClean="0"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Se for </a:t>
            </a:r>
            <a:r>
              <a:rPr lang="en-US" dirty="0" err="1" smtClean="0">
                <a:cs typeface="Courier New" pitchFamily="49" charset="0"/>
              </a:rPr>
              <a:t>necessário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aplicar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criptografia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uma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camada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acima</a:t>
            </a:r>
            <a:r>
              <a:rPr lang="en-US" dirty="0" smtClean="0">
                <a:cs typeface="Courier New" pitchFamily="49" charset="0"/>
              </a:rPr>
              <a:t> do </a:t>
            </a:r>
            <a:r>
              <a:rPr lang="en-US" dirty="0" err="1" smtClean="0">
                <a:cs typeface="Courier New" pitchFamily="49" charset="0"/>
              </a:rPr>
              <a:t>Redis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deve</a:t>
            </a:r>
            <a:r>
              <a:rPr lang="en-US" dirty="0" smtClean="0">
                <a:cs typeface="Courier New" pitchFamily="49" charset="0"/>
              </a:rPr>
              <a:t> se </a:t>
            </a:r>
            <a:r>
              <a:rPr lang="en-US" dirty="0" err="1" smtClean="0">
                <a:cs typeface="Courier New" pitchFamily="49" charset="0"/>
              </a:rPr>
              <a:t>encarregar</a:t>
            </a:r>
            <a:r>
              <a:rPr lang="en-US" dirty="0" smtClean="0">
                <a:cs typeface="Courier New" pitchFamily="49" charset="0"/>
              </a:rPr>
              <a:t> disso</a:t>
            </a:r>
          </a:p>
          <a:p>
            <a:pPr lvl="1">
              <a:defRPr/>
            </a:pPr>
            <a:r>
              <a:rPr lang="pt-BR" dirty="0" smtClean="0">
                <a:cs typeface="Courier New" pitchFamily="49" charset="0"/>
              </a:rPr>
              <a:t>Exemplo: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9539"/>
      </p:ext>
    </p:extLst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através de obscuridade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Uma forma rudimentar de segurança é implementar “segurança através de obscuridade”</a:t>
            </a:r>
          </a:p>
          <a:p>
            <a:pPr lvl="1"/>
            <a:r>
              <a:rPr lang="pt-BR" dirty="0" smtClean="0"/>
              <a:t>Dar novos nomes a comandos para impedir a sua execução</a:t>
            </a:r>
          </a:p>
          <a:p>
            <a:pPr lvl="1"/>
            <a:r>
              <a:rPr lang="pt-BR" dirty="0" smtClean="0"/>
              <a:t>No arquivo de configuração, especifique o comando a ser renomeado</a:t>
            </a:r>
          </a:p>
          <a:p>
            <a:pPr lvl="1"/>
            <a:r>
              <a:rPr lang="pt-BR" dirty="0" smtClean="0"/>
              <a:t>Se o novo nome for vazio, o comando é desabilitado</a:t>
            </a:r>
          </a:p>
          <a:p>
            <a:pPr lvl="1"/>
            <a:r>
              <a:rPr lang="pt-BR" dirty="0" smtClean="0"/>
              <a:t>Exemplos: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9975" y="2733675"/>
            <a:ext cx="6464300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rename-command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yu4infdjd93hsbdhwfd908r3nqn3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rename-command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""</a:t>
            </a:r>
          </a:p>
        </p:txBody>
      </p:sp>
    </p:spTree>
    <p:extLst>
      <p:ext uri="{BB962C8B-B14F-4D97-AF65-F5344CB8AC3E}">
        <p14:creationId xmlns:p14="http://schemas.microsoft.com/office/powerpoint/2010/main" val="1843458184"/>
      </p:ext>
    </p:extLst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5316"/>
      </p:ext>
    </p:extLst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diferentes cenários de </a:t>
            </a:r>
            <a:r>
              <a:rPr lang="pt-BR" dirty="0" err="1" smtClean="0"/>
              <a:t>particionamento</a:t>
            </a:r>
            <a:r>
              <a:rPr lang="pt-BR" dirty="0" smtClean="0"/>
              <a:t>, disponibilidade e monitoramento </a:t>
            </a:r>
            <a:r>
              <a:rPr lang="pt-BR" dirty="0"/>
              <a:t>com Redis Cluster e Redis </a:t>
            </a:r>
            <a:r>
              <a:rPr lang="pt-BR" dirty="0" err="1"/>
              <a:t>Sentinel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Observar o comportamento da replicação do Redis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 com configurações de segurança no Redis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2785"/>
      </p:ext>
    </p:extLst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1826</TotalTime>
  <Words>4264</Words>
  <Application>Microsoft Office PowerPoint</Application>
  <PresentationFormat>On-screen Show (16:9)</PresentationFormat>
  <Paragraphs>785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Utilização do Redis</vt:lpstr>
      <vt:lpstr>Objetivos da seção</vt:lpstr>
      <vt:lpstr>Objetivos da seção (cont.)</vt:lpstr>
      <vt:lpstr>Tipos de dados no Redis</vt:lpstr>
      <vt:lpstr>Tipos de dados</vt:lpstr>
      <vt:lpstr>Chaves</vt:lpstr>
      <vt:lpstr>Comandos básicos com chaves</vt:lpstr>
      <vt:lpstr>Comandos básicos com chaves (cont.)</vt:lpstr>
      <vt:lpstr>Comandos avançados com chaves</vt:lpstr>
      <vt:lpstr>Strings</vt:lpstr>
      <vt:lpstr>Strings (cont.)</vt:lpstr>
      <vt:lpstr>Manipulação de strings</vt:lpstr>
      <vt:lpstr>Hashes</vt:lpstr>
      <vt:lpstr>Comandos com hashes</vt:lpstr>
      <vt:lpstr>Listas</vt:lpstr>
      <vt:lpstr>Comandos com listas</vt:lpstr>
      <vt:lpstr>Comandos com listas (cont.)</vt:lpstr>
      <vt:lpstr>Sets</vt:lpstr>
      <vt:lpstr>Comandos com sets</vt:lpstr>
      <vt:lpstr>Comandos avançados com sets</vt:lpstr>
      <vt:lpstr>Sorted sets</vt:lpstr>
      <vt:lpstr>Comandos com sorted sets</vt:lpstr>
      <vt:lpstr>Comandos adicionais com sorted sets</vt:lpstr>
      <vt:lpstr>HyperLogLogs</vt:lpstr>
      <vt:lpstr>Sumário</vt:lpstr>
      <vt:lpstr>Otimizações</vt:lpstr>
      <vt:lpstr>Notação assintótica – O()</vt:lpstr>
      <vt:lpstr>Exemplo: o comando keys</vt:lpstr>
      <vt:lpstr>Uso de hashes</vt:lpstr>
      <vt:lpstr>Strings como arrays</vt:lpstr>
      <vt:lpstr>Expiração de chaves</vt:lpstr>
      <vt:lpstr>Uso de 32 bits</vt:lpstr>
      <vt:lpstr>Pipelining</vt:lpstr>
      <vt:lpstr>Pipelining (cont.)</vt:lpstr>
      <vt:lpstr>Laboratório</vt:lpstr>
      <vt:lpstr>Laboratório</vt:lpstr>
      <vt:lpstr>Intervalo</vt:lpstr>
      <vt:lpstr>Clientes Redis</vt:lpstr>
      <vt:lpstr>Clientes Redis</vt:lpstr>
      <vt:lpstr>Abordagens para clientes Redis</vt:lpstr>
      <vt:lpstr>Comandos como strings</vt:lpstr>
      <vt:lpstr>Chamadas diretas à API</vt:lpstr>
      <vt:lpstr>Diferentes usos do Redis</vt:lpstr>
      <vt:lpstr>Serviço de mensageria Pub/Sub</vt:lpstr>
      <vt:lpstr>Pub/Sub</vt:lpstr>
      <vt:lpstr>Pub/Sub (cont.)</vt:lpstr>
      <vt:lpstr>Comandos Pub/Sub</vt:lpstr>
      <vt:lpstr>Suporte a transações</vt:lpstr>
      <vt:lpstr>Transações</vt:lpstr>
      <vt:lpstr>Uso de scripts Lua</vt:lpstr>
      <vt:lpstr>Scripts no Redis</vt:lpstr>
      <vt:lpstr>Scripts no Redis (cont.)</vt:lpstr>
      <vt:lpstr>Comandos administrativos básicos</vt:lpstr>
      <vt:lpstr>Gerenciamento básico de conexão</vt:lpstr>
      <vt:lpstr>Gerenciamento do servidor</vt:lpstr>
      <vt:lpstr>Gerenciamento do servidor (cont.)</vt:lpstr>
      <vt:lpstr>Outros comandos de gerenciamento</vt:lpstr>
      <vt:lpstr>Sumário</vt:lpstr>
      <vt:lpstr>Laboratório</vt:lpstr>
      <vt:lpstr>Laboratório</vt:lpstr>
      <vt:lpstr>Particionamento</vt:lpstr>
      <vt:lpstr>Particionamento</vt:lpstr>
      <vt:lpstr>Limitações ao aplicar particionamento</vt:lpstr>
      <vt:lpstr>Scaling up e down com particionamento</vt:lpstr>
      <vt:lpstr>Presharding</vt:lpstr>
      <vt:lpstr>Opção 1: utilizar particionamento via clientes</vt:lpstr>
      <vt:lpstr>Opção 2: utilizar um proxy</vt:lpstr>
      <vt:lpstr>Opção 3: roteamento de queries</vt:lpstr>
      <vt:lpstr>Redis Cluster</vt:lpstr>
      <vt:lpstr>Redis Cluster</vt:lpstr>
      <vt:lpstr>Nós em um cluster Redis</vt:lpstr>
      <vt:lpstr>Configuração do Redis Cluster</vt:lpstr>
      <vt:lpstr>Associação a um cluster e epoch</vt:lpstr>
      <vt:lpstr>Utilitário redis-trib.rb</vt:lpstr>
      <vt:lpstr>Redis Sentinel</vt:lpstr>
      <vt:lpstr>Redis Sentinel</vt:lpstr>
      <vt:lpstr>Funcionamento do Redis Sentinel</vt:lpstr>
      <vt:lpstr>Características do Redis Sentinel</vt:lpstr>
      <vt:lpstr>Configuração do Redis Sentinel</vt:lpstr>
      <vt:lpstr>Replicação</vt:lpstr>
      <vt:lpstr>Replicação</vt:lpstr>
      <vt:lpstr>Replicação (cont.)</vt:lpstr>
      <vt:lpstr>Processo de replicação</vt:lpstr>
      <vt:lpstr>Processo de replicação (cont.)</vt:lpstr>
      <vt:lpstr>Processo de replicação (cont.)</vt:lpstr>
      <vt:lpstr>Processo de replicação (cont.)</vt:lpstr>
      <vt:lpstr>Processo de replicação (cont.)</vt:lpstr>
      <vt:lpstr>Ressincronização parcial</vt:lpstr>
      <vt:lpstr>Configurando a replicação</vt:lpstr>
      <vt:lpstr>Autenticação do slave</vt:lpstr>
      <vt:lpstr>Slaves somente de leitura</vt:lpstr>
      <vt:lpstr>Restringindo escritas</vt:lpstr>
      <vt:lpstr>Segurança no Redis</vt:lpstr>
      <vt:lpstr>Segurança</vt:lpstr>
      <vt:lpstr>Segurança através de obscuridade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265</cp:revision>
  <cp:lastPrinted>2014-02-14T16:26:12Z</cp:lastPrinted>
  <dcterms:created xsi:type="dcterms:W3CDTF">2017-05-26T13:21:56Z</dcterms:created>
  <dcterms:modified xsi:type="dcterms:W3CDTF">2017-06-08T19:48:11Z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