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449" autoAdjust="0"/>
  </p:normalViewPr>
  <p:slideViewPr>
    <p:cSldViewPr snapToGrid="0" snapToObjects="1">
      <p:cViewPr varScale="1">
        <p:scale>
          <a:sx n="81" d="100"/>
          <a:sy n="81" d="100"/>
        </p:scale>
        <p:origin x="-1448"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F02DF5-B1AE-5842-AAC1-DB6B17632004}" type="datetimeFigureOut">
              <a:rPr lang="en-US" smtClean="0"/>
              <a:t>12/8/14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A76767-2779-C84C-9AD9-5512F7A316E2}" type="slidenum">
              <a:rPr lang="en-US" smtClean="0"/>
              <a:t>‹#›</a:t>
            </a:fld>
            <a:endParaRPr lang="en-US"/>
          </a:p>
        </p:txBody>
      </p:sp>
    </p:spTree>
    <p:extLst>
      <p:ext uri="{BB962C8B-B14F-4D97-AF65-F5344CB8AC3E}">
        <p14:creationId xmlns:p14="http://schemas.microsoft.com/office/powerpoint/2010/main" val="31085806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reference document seeks to outline the structure and common uses of the Global Disease Tracking (GDT) database.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process of creating the database, the data relationships between tables, and the types of queries the database will handle are outlined in order to provide a reliable reference for administrators of the database. DBAs may wish to print or bookmark the appendices for quick reference when providing support.</a:t>
            </a:r>
          </a:p>
          <a:p>
            <a:endParaRPr lang="en-US" dirty="0"/>
          </a:p>
        </p:txBody>
      </p:sp>
      <p:sp>
        <p:nvSpPr>
          <p:cNvPr id="4" name="Slide Number Placeholder 3"/>
          <p:cNvSpPr>
            <a:spLocks noGrp="1"/>
          </p:cNvSpPr>
          <p:nvPr>
            <p:ph type="sldNum" sz="quarter" idx="10"/>
          </p:nvPr>
        </p:nvSpPr>
        <p:spPr/>
        <p:txBody>
          <a:bodyPr/>
          <a:lstStyle/>
          <a:p>
            <a:fld id="{55A76767-2779-C84C-9AD9-5512F7A316E2}" type="slidenum">
              <a:rPr lang="en-US" smtClean="0"/>
              <a:t>2</a:t>
            </a:fld>
            <a:endParaRPr lang="en-US"/>
          </a:p>
        </p:txBody>
      </p:sp>
    </p:spTree>
    <p:extLst>
      <p:ext uri="{BB962C8B-B14F-4D97-AF65-F5344CB8AC3E}">
        <p14:creationId xmlns:p14="http://schemas.microsoft.com/office/powerpoint/2010/main" val="3275476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appendices offer a wealth of information and a method to quickly lookup information vital to statement creation without having to refer to the creation script. D in particular is extremely handy because it lists the field names, column type, constraint type, and to which tables primary keys are being relied upon as foreign keys in other tables.</a:t>
            </a:r>
          </a:p>
          <a:p>
            <a:endParaRPr lang="en-US" baseline="0" dirty="0" smtClean="0"/>
          </a:p>
          <a:p>
            <a:r>
              <a:rPr lang="en-US" dirty="0" smtClean="0"/>
              <a:t>Appendix</a:t>
            </a:r>
            <a:r>
              <a:rPr lang="en-US" baseline="0" dirty="0" smtClean="0"/>
              <a:t> E lists the select statements listed in the project outline that were not given number or letter designations but would be very handy to the users.</a:t>
            </a:r>
          </a:p>
          <a:p>
            <a:r>
              <a:rPr lang="en-US" baseline="0" dirty="0" smtClean="0"/>
              <a:t>Appendix F is the entire database creation script and every select statement discussed in the reference manual along with the sections of the project they meet. This appendix has been left in SQL text format for easy copy and pasting without loss of the illuminating comments.</a:t>
            </a:r>
            <a:endParaRPr lang="en-US" dirty="0"/>
          </a:p>
        </p:txBody>
      </p:sp>
      <p:sp>
        <p:nvSpPr>
          <p:cNvPr id="4" name="Slide Number Placeholder 3"/>
          <p:cNvSpPr>
            <a:spLocks noGrp="1"/>
          </p:cNvSpPr>
          <p:nvPr>
            <p:ph type="sldNum" sz="quarter" idx="10"/>
          </p:nvPr>
        </p:nvSpPr>
        <p:spPr/>
        <p:txBody>
          <a:bodyPr/>
          <a:lstStyle/>
          <a:p>
            <a:fld id="{55A76767-2779-C84C-9AD9-5512F7A316E2}" type="slidenum">
              <a:rPr lang="en-US" smtClean="0"/>
              <a:t>11</a:t>
            </a:fld>
            <a:endParaRPr lang="en-US"/>
          </a:p>
        </p:txBody>
      </p:sp>
    </p:spTree>
    <p:extLst>
      <p:ext uri="{BB962C8B-B14F-4D97-AF65-F5344CB8AC3E}">
        <p14:creationId xmlns:p14="http://schemas.microsoft.com/office/powerpoint/2010/main" val="3002342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brief look at Appendix D and the type of information it provides</a:t>
            </a:r>
            <a:endParaRPr lang="en-US" dirty="0"/>
          </a:p>
        </p:txBody>
      </p:sp>
      <p:sp>
        <p:nvSpPr>
          <p:cNvPr id="4" name="Slide Number Placeholder 3"/>
          <p:cNvSpPr>
            <a:spLocks noGrp="1"/>
          </p:cNvSpPr>
          <p:nvPr>
            <p:ph type="sldNum" sz="quarter" idx="10"/>
          </p:nvPr>
        </p:nvSpPr>
        <p:spPr/>
        <p:txBody>
          <a:bodyPr/>
          <a:lstStyle/>
          <a:p>
            <a:fld id="{55A76767-2779-C84C-9AD9-5512F7A316E2}" type="slidenum">
              <a:rPr lang="en-US" smtClean="0"/>
              <a:t>12</a:t>
            </a:fld>
            <a:endParaRPr lang="en-US"/>
          </a:p>
        </p:txBody>
      </p:sp>
    </p:spTree>
    <p:extLst>
      <p:ext uri="{BB962C8B-B14F-4D97-AF65-F5344CB8AC3E}">
        <p14:creationId xmlns:p14="http://schemas.microsoft.com/office/powerpoint/2010/main" val="2675484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A76767-2779-C84C-9AD9-5512F7A316E2}" type="slidenum">
              <a:rPr lang="en-US" smtClean="0"/>
              <a:t>13</a:t>
            </a:fld>
            <a:endParaRPr lang="en-US"/>
          </a:p>
        </p:txBody>
      </p:sp>
    </p:spTree>
    <p:extLst>
      <p:ext uri="{BB962C8B-B14F-4D97-AF65-F5344CB8AC3E}">
        <p14:creationId xmlns:p14="http://schemas.microsoft.com/office/powerpoint/2010/main" val="2355785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tables are organized in six groups in order to facilitate creation with constraints. The tables with zero foreign keys are created first and each group progresses through the tables with the most reliance on previously completed tables.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All constraints</a:t>
            </a:r>
            <a:r>
              <a:rPr lang="en-US" sz="1200" kern="1200" baseline="0" dirty="0" smtClean="0">
                <a:solidFill>
                  <a:schemeClr val="tx1"/>
                </a:solidFill>
                <a:effectLst/>
                <a:latin typeface="+mn-lt"/>
                <a:ea typeface="+mn-ea"/>
                <a:cs typeface="+mn-cs"/>
              </a:rPr>
              <a:t> are listed in Appendix A. Unique names of </a:t>
            </a:r>
            <a:r>
              <a:rPr lang="en-US" sz="1200" kern="1200" baseline="0" dirty="0" err="1" smtClean="0">
                <a:solidFill>
                  <a:schemeClr val="tx1"/>
                </a:solidFill>
                <a:effectLst/>
                <a:latin typeface="+mn-lt"/>
                <a:ea typeface="+mn-ea"/>
                <a:cs typeface="+mn-cs"/>
              </a:rPr>
              <a:t>Countrys</a:t>
            </a:r>
            <a:r>
              <a:rPr lang="en-US" sz="1200" kern="1200" baseline="0" dirty="0" smtClean="0">
                <a:solidFill>
                  <a:schemeClr val="tx1"/>
                </a:solidFill>
                <a:effectLst/>
                <a:latin typeface="+mn-lt"/>
                <a:ea typeface="+mn-ea"/>
                <a:cs typeface="+mn-cs"/>
              </a:rPr>
              <a:t>, checking Gender is entered correctly, and others are some examples of how constraints are used.</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5A76767-2779-C84C-9AD9-5512F7A316E2}" type="slidenum">
              <a:rPr lang="en-US" smtClean="0"/>
              <a:t>3</a:t>
            </a:fld>
            <a:endParaRPr lang="en-US"/>
          </a:p>
        </p:txBody>
      </p:sp>
    </p:spTree>
    <p:extLst>
      <p:ext uri="{BB962C8B-B14F-4D97-AF65-F5344CB8AC3E}">
        <p14:creationId xmlns:p14="http://schemas.microsoft.com/office/powerpoint/2010/main" val="842345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tables with zero foreign keys are created first and each group progresses through the tables with the most reliance on previously completed tables. Because both </a:t>
            </a:r>
            <a:r>
              <a:rPr lang="en-US" sz="1200" kern="1200" baseline="0" dirty="0" smtClean="0">
                <a:solidFill>
                  <a:schemeClr val="tx1"/>
                </a:solidFill>
                <a:effectLst/>
                <a:latin typeface="+mn-lt"/>
                <a:ea typeface="+mn-ea"/>
                <a:cs typeface="+mn-cs"/>
              </a:rPr>
              <a:t>tables in Group 4 rely on each other they were created simultaneously but an alter statement adds one of their foreign keys when the script runs, in order to avoid errors.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5A76767-2779-C84C-9AD9-5512F7A316E2}" type="slidenum">
              <a:rPr lang="en-US" smtClean="0"/>
              <a:t>4</a:t>
            </a:fld>
            <a:endParaRPr lang="en-US"/>
          </a:p>
        </p:txBody>
      </p:sp>
    </p:spTree>
    <p:extLst>
      <p:ext uri="{BB962C8B-B14F-4D97-AF65-F5344CB8AC3E}">
        <p14:creationId xmlns:p14="http://schemas.microsoft.com/office/powerpoint/2010/main" val="3876173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B-Tree index was added to the NAME field in the COUNTRY table because names will be a frequent search term.</a:t>
            </a:r>
            <a:r>
              <a:rPr lang="en-US" dirty="0" smtClean="0">
                <a:effectLst/>
              </a:rPr>
              <a:t>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Bitmap index was added to the BLOOD_TYPE field of the PATIENT table because of the limited number of options the field could be.</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function-based index was created on the difference between the DATE_REPORTED and DATE_CONTRACTED in the CASE table because this is an important metric of how quickly diseases are dealt with.</a:t>
            </a:r>
          </a:p>
          <a:p>
            <a:endParaRPr lang="en-US" dirty="0" smtClean="0"/>
          </a:p>
          <a:p>
            <a:r>
              <a:rPr lang="en-US" dirty="0" smtClean="0"/>
              <a:t>Full list in Appendix C.</a:t>
            </a:r>
          </a:p>
          <a:p>
            <a:endParaRPr lang="en-US" dirty="0" smtClean="0"/>
          </a:p>
          <a:p>
            <a:r>
              <a:rPr lang="en-US" dirty="0" smtClean="0"/>
              <a:t>Brief examples given in the slide above but the procedure is generic and should be familiar to the DBA.</a:t>
            </a:r>
            <a:endParaRPr lang="en-US" dirty="0"/>
          </a:p>
        </p:txBody>
      </p:sp>
      <p:sp>
        <p:nvSpPr>
          <p:cNvPr id="4" name="Slide Number Placeholder 3"/>
          <p:cNvSpPr>
            <a:spLocks noGrp="1"/>
          </p:cNvSpPr>
          <p:nvPr>
            <p:ph type="sldNum" sz="quarter" idx="10"/>
          </p:nvPr>
        </p:nvSpPr>
        <p:spPr/>
        <p:txBody>
          <a:bodyPr/>
          <a:lstStyle/>
          <a:p>
            <a:fld id="{55A76767-2779-C84C-9AD9-5512F7A316E2}" type="slidenum">
              <a:rPr lang="en-US" smtClean="0"/>
              <a:t>5</a:t>
            </a:fld>
            <a:endParaRPr lang="en-US"/>
          </a:p>
        </p:txBody>
      </p:sp>
    </p:spTree>
    <p:extLst>
      <p:ext uri="{BB962C8B-B14F-4D97-AF65-F5344CB8AC3E}">
        <p14:creationId xmlns:p14="http://schemas.microsoft.com/office/powerpoint/2010/main" val="2980658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 is extensive functionality built</a:t>
            </a:r>
            <a:r>
              <a:rPr lang="en-US" sz="1200" kern="1200" baseline="0" dirty="0" smtClean="0">
                <a:solidFill>
                  <a:schemeClr val="tx1"/>
                </a:solidFill>
                <a:effectLst/>
                <a:latin typeface="+mn-lt"/>
                <a:ea typeface="+mn-ea"/>
                <a:cs typeface="+mn-cs"/>
              </a:rPr>
              <a:t> into the </a:t>
            </a:r>
            <a:r>
              <a:rPr lang="en-US" sz="1200" kern="1200" dirty="0" smtClean="0">
                <a:solidFill>
                  <a:schemeClr val="tx1"/>
                </a:solidFill>
                <a:effectLst/>
                <a:latin typeface="+mn-lt"/>
                <a:ea typeface="+mn-ea"/>
                <a:cs typeface="+mn-cs"/>
              </a:rPr>
              <a:t>GDT </a:t>
            </a:r>
            <a:r>
              <a:rPr lang="en-US" sz="1200" kern="1200" baseline="0" dirty="0" smtClean="0">
                <a:solidFill>
                  <a:schemeClr val="tx1"/>
                </a:solidFill>
                <a:effectLst/>
                <a:latin typeface="+mn-lt"/>
                <a:ea typeface="+mn-ea"/>
                <a:cs typeface="+mn-cs"/>
              </a:rPr>
              <a:t> and can</a:t>
            </a:r>
            <a:r>
              <a:rPr lang="en-US" sz="1200" kern="1200" dirty="0" smtClean="0">
                <a:solidFill>
                  <a:schemeClr val="tx1"/>
                </a:solidFill>
                <a:effectLst/>
                <a:latin typeface="+mn-lt"/>
                <a:ea typeface="+mn-ea"/>
                <a:cs typeface="+mn-cs"/>
              </a:rPr>
              <a:t> handle complex queries that managers may have to help users troubleshoot. Simpler queries specifically outlined in the database project are in Appendix E.</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following query allows for the search of patients born within a set time period and ordered in descending order by date of birth and then by gender.</a:t>
            </a:r>
          </a:p>
          <a:p>
            <a:r>
              <a:rPr lang="en-US" sz="1200" kern="1200" dirty="0" smtClean="0">
                <a:solidFill>
                  <a:schemeClr val="tx1"/>
                </a:solidFill>
                <a:effectLst/>
                <a:latin typeface="+mn-lt"/>
                <a:ea typeface="+mn-ea"/>
                <a:cs typeface="+mn-cs"/>
              </a:rPr>
              <a:t>Ex: </a:t>
            </a:r>
          </a:p>
          <a:p>
            <a:r>
              <a:rPr lang="en-US" sz="1200" i="1" kern="1200" dirty="0" smtClean="0">
                <a:solidFill>
                  <a:schemeClr val="tx1"/>
                </a:solidFill>
                <a:effectLst/>
                <a:latin typeface="+mn-lt"/>
                <a:ea typeface="+mn-ea"/>
                <a:cs typeface="+mn-cs"/>
              </a:rPr>
              <a:t>9A WHERE CLAUSE, 9B BETWEEN AND OPERATOR, 11Dd TO_DATE FUNCTION, 9Ga SECONDARY SORT IN ORDER BY CLAUSE </a:t>
            </a:r>
            <a:endParaRPr lang="en-US" dirty="0"/>
          </a:p>
        </p:txBody>
      </p:sp>
      <p:sp>
        <p:nvSpPr>
          <p:cNvPr id="4" name="Slide Number Placeholder 3"/>
          <p:cNvSpPr>
            <a:spLocks noGrp="1"/>
          </p:cNvSpPr>
          <p:nvPr>
            <p:ph type="sldNum" sz="quarter" idx="10"/>
          </p:nvPr>
        </p:nvSpPr>
        <p:spPr/>
        <p:txBody>
          <a:bodyPr/>
          <a:lstStyle/>
          <a:p>
            <a:fld id="{55A76767-2779-C84C-9AD9-5512F7A316E2}" type="slidenum">
              <a:rPr lang="en-US" smtClean="0"/>
              <a:t>6</a:t>
            </a:fld>
            <a:endParaRPr lang="en-US"/>
          </a:p>
        </p:txBody>
      </p:sp>
    </p:spTree>
    <p:extLst>
      <p:ext uri="{BB962C8B-B14F-4D97-AF65-F5344CB8AC3E}">
        <p14:creationId xmlns:p14="http://schemas.microsoft.com/office/powerpoint/2010/main" val="4105731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These</a:t>
            </a:r>
            <a:r>
              <a:rPr lang="en-US" sz="1200" kern="1200" baseline="0" dirty="0" smtClean="0">
                <a:solidFill>
                  <a:schemeClr val="tx1"/>
                </a:solidFill>
                <a:effectLst/>
                <a:latin typeface="+mn-lt"/>
                <a:ea typeface="+mn-ea"/>
                <a:cs typeface="+mn-cs"/>
              </a:rPr>
              <a:t> are more brief queries that could be useful and show the flexibility of the database.</a:t>
            </a: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following query will display patients with a blood type of A or O, or that are female. This could be used to quickly narrow down potential blood donors.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9C IN OPERATOR, 9E LOGICAL OPERATORS, 9Gb ORDER BY SELECT ORDER</a:t>
            </a:r>
            <a:endParaRPr lang="en-US" sz="1200" kern="1200" dirty="0" smtClean="0">
              <a:solidFill>
                <a:schemeClr val="tx1"/>
              </a:solidFill>
              <a:effectLst/>
              <a:latin typeface="+mn-lt"/>
              <a:ea typeface="+mn-ea"/>
              <a:cs typeface="+mn-cs"/>
            </a:endParaRP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following query display the full name, user id, and password of a health professional whose last name starts with B. This could come in handy when recovering passwords for doctors who are so tired they can only remember their last names.</a:t>
            </a:r>
          </a:p>
          <a:p>
            <a:r>
              <a:rPr lang="en-US" sz="1200" i="1" kern="1200" dirty="0" smtClean="0">
                <a:solidFill>
                  <a:schemeClr val="tx1"/>
                </a:solidFill>
                <a:effectLst/>
                <a:latin typeface="+mn-lt"/>
                <a:ea typeface="+mn-ea"/>
                <a:cs typeface="+mn-cs"/>
              </a:rPr>
              <a:t>9D LIKE OPERATORS, 11Ac INITCAP CASE CONVERSION,11Bh CONCAT FUNCTION </a:t>
            </a:r>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5A76767-2779-C84C-9AD9-5512F7A316E2}" type="slidenum">
              <a:rPr lang="en-US" smtClean="0"/>
              <a:t>7</a:t>
            </a:fld>
            <a:endParaRPr lang="en-US"/>
          </a:p>
        </p:txBody>
      </p:sp>
    </p:spTree>
    <p:extLst>
      <p:ext uri="{BB962C8B-B14F-4D97-AF65-F5344CB8AC3E}">
        <p14:creationId xmlns:p14="http://schemas.microsoft.com/office/powerpoint/2010/main" val="1693185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one shows the location of patient, their travel destinations, and whether these destinations are points of interest.</a:t>
            </a:r>
            <a:endParaRPr lang="en-US" sz="1200" i="1"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10B EQUALITY JOINS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5A76767-2779-C84C-9AD9-5512F7A316E2}" type="slidenum">
              <a:rPr lang="en-US" smtClean="0"/>
              <a:t>8</a:t>
            </a:fld>
            <a:endParaRPr lang="en-US"/>
          </a:p>
        </p:txBody>
      </p:sp>
    </p:spTree>
    <p:extLst>
      <p:ext uri="{BB962C8B-B14F-4D97-AF65-F5344CB8AC3E}">
        <p14:creationId xmlns:p14="http://schemas.microsoft.com/office/powerpoint/2010/main" val="1549196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Single</a:t>
            </a:r>
            <a:r>
              <a:rPr lang="en-US" baseline="0" dirty="0" smtClean="0"/>
              <a:t> row functions can be used to manipulate the formatting of data returned by queries or quickly do calculations on information in the columns. </a:t>
            </a:r>
            <a:endParaRPr lang="en-US" dirty="0"/>
          </a:p>
        </p:txBody>
      </p:sp>
      <p:sp>
        <p:nvSpPr>
          <p:cNvPr id="4" name="Slide Number Placeholder 3"/>
          <p:cNvSpPr>
            <a:spLocks noGrp="1"/>
          </p:cNvSpPr>
          <p:nvPr>
            <p:ph type="sldNum" sz="quarter" idx="10"/>
          </p:nvPr>
        </p:nvSpPr>
        <p:spPr/>
        <p:txBody>
          <a:bodyPr/>
          <a:lstStyle/>
          <a:p>
            <a:fld id="{55A76767-2779-C84C-9AD9-5512F7A316E2}" type="slidenum">
              <a:rPr lang="en-US" smtClean="0"/>
              <a:t>9</a:t>
            </a:fld>
            <a:endParaRPr lang="en-US"/>
          </a:p>
        </p:txBody>
      </p:sp>
    </p:spTree>
    <p:extLst>
      <p:ext uri="{BB962C8B-B14F-4D97-AF65-F5344CB8AC3E}">
        <p14:creationId xmlns:p14="http://schemas.microsoft.com/office/powerpoint/2010/main" val="45954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Sub-queries enable the ability</a:t>
            </a:r>
            <a:r>
              <a:rPr lang="en-US" sz="1200" kern="1200" baseline="0" dirty="0" smtClean="0">
                <a:solidFill>
                  <a:schemeClr val="tx1"/>
                </a:solidFill>
                <a:effectLst/>
                <a:latin typeface="+mn-lt"/>
                <a:ea typeface="+mn-ea"/>
                <a:cs typeface="+mn-cs"/>
              </a:rPr>
              <a:t> to c</a:t>
            </a:r>
            <a:r>
              <a:rPr lang="en-US" sz="1200" kern="1200" dirty="0" smtClean="0">
                <a:solidFill>
                  <a:schemeClr val="tx1"/>
                </a:solidFill>
                <a:effectLst/>
                <a:latin typeface="+mn-lt"/>
                <a:ea typeface="+mn-ea"/>
                <a:cs typeface="+mn-cs"/>
              </a:rPr>
              <a:t>ross-reference all patients and their blood types that are in the patient table and display them if they are also in the case table. Not all patients might have had a case file opened so this quickly narrows down that data.</a:t>
            </a:r>
          </a:p>
          <a:p>
            <a:endParaRPr lang="en-US" dirty="0" smtClean="0"/>
          </a:p>
          <a:p>
            <a:r>
              <a:rPr lang="en-US" dirty="0" smtClean="0"/>
              <a:t>Users may require more</a:t>
            </a:r>
            <a:r>
              <a:rPr lang="en-US" baseline="0" dirty="0" smtClean="0"/>
              <a:t> varied methods.</a:t>
            </a:r>
            <a:endParaRPr lang="en-US" dirty="0"/>
          </a:p>
        </p:txBody>
      </p:sp>
      <p:sp>
        <p:nvSpPr>
          <p:cNvPr id="4" name="Slide Number Placeholder 3"/>
          <p:cNvSpPr>
            <a:spLocks noGrp="1"/>
          </p:cNvSpPr>
          <p:nvPr>
            <p:ph type="sldNum" sz="quarter" idx="10"/>
          </p:nvPr>
        </p:nvSpPr>
        <p:spPr/>
        <p:txBody>
          <a:bodyPr/>
          <a:lstStyle/>
          <a:p>
            <a:fld id="{55A76767-2779-C84C-9AD9-5512F7A316E2}" type="slidenum">
              <a:rPr lang="en-US" smtClean="0"/>
              <a:t>10</a:t>
            </a:fld>
            <a:endParaRPr lang="en-US"/>
          </a:p>
        </p:txBody>
      </p:sp>
    </p:spTree>
    <p:extLst>
      <p:ext uri="{BB962C8B-B14F-4D97-AF65-F5344CB8AC3E}">
        <p14:creationId xmlns:p14="http://schemas.microsoft.com/office/powerpoint/2010/main" val="3522157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TitleSlide.png"/>
          <p:cNvPicPr>
            <a:picLocks noChangeAspect="1"/>
          </p:cNvPicPr>
          <p:nvPr/>
        </p:nvPicPr>
        <p:blipFill>
          <a:blip r:embed="rId2"/>
          <a:stretch>
            <a:fillRect/>
          </a:stretch>
        </p:blipFill>
        <p:spPr>
          <a:xfrm>
            <a:off x="158367" y="187452"/>
            <a:ext cx="8827266" cy="6483096"/>
          </a:xfrm>
          <a:prstGeom prst="rect">
            <a:avLst/>
          </a:prstGeom>
        </p:spPr>
      </p:pic>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
        <p:nvSpPr>
          <p:cNvPr id="2" name="Title 1"/>
          <p:cNvSpPr>
            <a:spLocks noGrp="1"/>
          </p:cNvSpPr>
          <p:nvPr>
            <p:ph type="ctrTitle"/>
          </p:nvPr>
        </p:nvSpPr>
        <p:spPr>
          <a:xfrm>
            <a:off x="1600200" y="2492375"/>
            <a:ext cx="6762749" cy="1470025"/>
          </a:xfrm>
        </p:spPr>
        <p:txBody>
          <a:bodyPr/>
          <a:lstStyle>
            <a:lvl1pPr algn="r">
              <a:defRPr sz="4400"/>
            </a:lvl1pPr>
          </a:lstStyle>
          <a:p>
            <a:r>
              <a:rPr lang="en-US" smtClean="0"/>
              <a:t>Click to edit Master title style</a:t>
            </a:r>
            <a:endParaRPr/>
          </a:p>
        </p:txBody>
      </p:sp>
      <p:sp>
        <p:nvSpPr>
          <p:cNvPr id="3" name="Subtitle 2"/>
          <p:cNvSpPr>
            <a:spLocks noGrp="1"/>
          </p:cNvSpPr>
          <p:nvPr>
            <p:ph type="subTitle" idx="1"/>
          </p:nvPr>
        </p:nvSpPr>
        <p:spPr>
          <a:xfrm>
            <a:off x="1600201" y="3966882"/>
            <a:ext cx="6762749" cy="1752600"/>
          </a:xfrm>
        </p:spPr>
        <p:txBody>
          <a:bodyPr>
            <a:normAutofit/>
          </a:bodyPr>
          <a:lstStyle>
            <a:lvl1pPr marL="0" indent="0" algn="r">
              <a:spcBef>
                <a:spcPts val="6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t>12/8/14</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Date Placeholder 1"/>
          <p:cNvSpPr>
            <a:spLocks noGrp="1"/>
          </p:cNvSpPr>
          <p:nvPr>
            <p:ph type="dt" sz="half" idx="10"/>
          </p:nvPr>
        </p:nvSpPr>
        <p:spPr/>
        <p:txBody>
          <a:bodyPr/>
          <a:lstStyle/>
          <a:p>
            <a:fld id="{679BC7E7-EA8E-4DA7-915E-CC098D9BADCB}" type="datetimeFigureOut">
              <a:rPr lang="en-US" smtClean="0"/>
              <a:t>12/8/14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Overlay-ContentCaption.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4" y="590550"/>
            <a:ext cx="365760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693023" y="739588"/>
            <a:ext cx="3657600" cy="5308787"/>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79464" y="1816100"/>
            <a:ext cx="3657600" cy="3822700"/>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9BC7E7-EA8E-4DA7-915E-CC098D9BADCB}" type="datetimeFigureOut">
              <a:rPr lang="en-US" smtClean="0"/>
              <a:t>12/8/14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Overlay-PictureCaption.png"/>
          <p:cNvPicPr>
            <a:picLocks noChangeAspect="1"/>
          </p:cNvPicPr>
          <p:nvPr/>
        </p:nvPicPr>
        <p:blipFill>
          <a:blip r:embed="rId2"/>
          <a:stretch>
            <a:fillRect/>
          </a:stretch>
        </p:blipFill>
        <p:spPr>
          <a:xfrm>
            <a:off x="448977" y="187452"/>
            <a:ext cx="8536656" cy="6483096"/>
          </a:xfrm>
          <a:prstGeom prst="rect">
            <a:avLst/>
          </a:prstGeom>
        </p:spPr>
      </p:pic>
      <p:sp>
        <p:nvSpPr>
          <p:cNvPr id="2" name="Title 1"/>
          <p:cNvSpPr>
            <a:spLocks noGrp="1"/>
          </p:cNvSpPr>
          <p:nvPr>
            <p:ph type="title"/>
          </p:nvPr>
        </p:nvSpPr>
        <p:spPr>
          <a:xfrm>
            <a:off x="3886200" y="533400"/>
            <a:ext cx="4476750" cy="1252538"/>
          </a:xfrm>
        </p:spPr>
        <p:txBody>
          <a:bodyPr anchor="b"/>
          <a:lstStyle>
            <a:lvl1pPr algn="l">
              <a:defRPr sz="3600" b="0"/>
            </a:lvl1pPr>
          </a:lstStyle>
          <a:p>
            <a:r>
              <a:rPr lang="en-US" smtClean="0"/>
              <a:t>Click to edit Master title style</a:t>
            </a:r>
            <a:endParaRPr/>
          </a:p>
        </p:txBody>
      </p:sp>
      <p:sp>
        <p:nvSpPr>
          <p:cNvPr id="4" name="Text Placeholder 3"/>
          <p:cNvSpPr>
            <a:spLocks noGrp="1"/>
          </p:cNvSpPr>
          <p:nvPr>
            <p:ph type="body" sz="half" idx="2"/>
          </p:nvPr>
        </p:nvSpPr>
        <p:spPr>
          <a:xfrm>
            <a:off x="3886124" y="1828800"/>
            <a:ext cx="4474539"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6124" y="6288741"/>
            <a:ext cx="1887537" cy="365125"/>
          </a:xfrm>
        </p:spPr>
        <p:txBody>
          <a:bodyPr/>
          <a:lstStyle/>
          <a:p>
            <a:fld id="{679BC7E7-EA8E-4DA7-915E-CC098D9BADCB}" type="datetimeFigureOut">
              <a:rPr lang="en-US" smtClean="0"/>
              <a:t>12/8/14</a:t>
            </a:fld>
            <a:endParaRPr lang="en-US"/>
          </a:p>
        </p:txBody>
      </p:sp>
      <p:sp>
        <p:nvSpPr>
          <p:cNvPr id="6" name="Footer Placeholder 5"/>
          <p:cNvSpPr>
            <a:spLocks noGrp="1"/>
          </p:cNvSpPr>
          <p:nvPr>
            <p:ph type="ftr" sz="quarter" idx="11"/>
          </p:nvPr>
        </p:nvSpPr>
        <p:spPr>
          <a:xfrm>
            <a:off x="5867399" y="6288741"/>
            <a:ext cx="2675965" cy="365125"/>
          </a:xfrm>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3" name="Picture Placeholder 2"/>
          <p:cNvSpPr>
            <a:spLocks noGrp="1"/>
          </p:cNvSpPr>
          <p:nvPr>
            <p:ph type="pic" idx="1"/>
          </p:nvPr>
        </p:nvSpPr>
        <p:spPr>
          <a:xfrm flipH="1">
            <a:off x="188253" y="179292"/>
            <a:ext cx="3281087" cy="6483096"/>
          </a:xfrm>
          <a:prstGeom prst="round1Rect">
            <a:avLst>
              <a:gd name="adj" fmla="val 17325"/>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4710953" y="533400"/>
            <a:ext cx="3657600" cy="125253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596153" y="1600199"/>
            <a:ext cx="3657600" cy="3657601"/>
          </a:xfrm>
          <a:prstGeom prst="ellipse">
            <a:avLst/>
          </a:prstGeom>
          <a:blipFill dpi="0" rotWithShape="0">
            <a:blip r:embed="rId3" cstate="print"/>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10412" y="1828800"/>
            <a:ext cx="3657600"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679BC7E7-EA8E-4DA7-915E-CC098D9BADCB}" type="datetimeFigureOut">
              <a:rPr lang="en-US" smtClean="0"/>
              <a:t>12/8/14</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808038" y="3778624"/>
            <a:ext cx="7560515" cy="110265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871584" y="762000"/>
            <a:ext cx="7427726" cy="2989730"/>
          </a:xfrm>
          <a:prstGeom prst="roundRect">
            <a:avLst>
              <a:gd name="adj" fmla="val 7476"/>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808034" y="4827493"/>
            <a:ext cx="7559977" cy="1220881"/>
          </a:xfrm>
        </p:spPr>
        <p:txBody>
          <a:bodyPr>
            <a:normAutofit/>
          </a:bodyPr>
          <a:lstStyle>
            <a:lvl1pPr marL="0" indent="0">
              <a:spcBef>
                <a:spcPts val="3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679BC7E7-EA8E-4DA7-915E-CC098D9BADCB}" type="datetimeFigureOut">
              <a:rPr lang="en-US" smtClean="0"/>
              <a:t>12/8/14</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t>12/8/14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Vertical Title 1"/>
          <p:cNvSpPr>
            <a:spLocks noGrp="1"/>
          </p:cNvSpPr>
          <p:nvPr>
            <p:ph type="title" orient="vert"/>
          </p:nvPr>
        </p:nvSpPr>
        <p:spPr>
          <a:xfrm>
            <a:off x="7328646" y="779463"/>
            <a:ext cx="1358153" cy="526891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79462" y="779464"/>
            <a:ext cx="6170613" cy="5268911"/>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t>12/8/14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t>12/8/14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SectionHeader.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3" y="2591360"/>
            <a:ext cx="7583487" cy="1362075"/>
          </a:xfrm>
        </p:spPr>
        <p:txBody>
          <a:bodyPr anchor="b" anchorCtr="0">
            <a:noAutofit/>
          </a:bodyPr>
          <a:lstStyle>
            <a:lvl1pPr algn="l">
              <a:defRPr sz="4400" b="1"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779463" y="3950354"/>
            <a:ext cx="7583487" cy="1500187"/>
          </a:xfrm>
        </p:spPr>
        <p:txBody>
          <a:bodyPr anchor="t" anchorCtr="0"/>
          <a:lstStyle>
            <a:lvl1pPr marL="0" indent="0" algn="l">
              <a:spcBef>
                <a:spcPts val="600"/>
              </a:spcBef>
              <a:buNone/>
              <a:defRPr sz="20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9BC7E7-EA8E-4DA7-915E-CC098D9BADCB}" type="datetimeFigureOut">
              <a:rPr lang="en-US" smtClean="0"/>
              <a:t>12/8/14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88541"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t>12/8/14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4" name="Picture 13"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a:xfrm>
            <a:off x="779463" y="381000"/>
            <a:ext cx="7583487" cy="104438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05350"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5350"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679BC7E7-EA8E-4DA7-915E-CC098D9BADCB}" type="datetimeFigureOut">
              <a:rPr lang="en-US" smtClean="0"/>
              <a:t>12/8/14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2F5E10-5301-4EE6-90D2-A6C4A3F62BED}" type="slidenum">
              <a:rPr lang="en-US" smtClean="0"/>
              <a:t>‹#›</a:t>
            </a:fld>
            <a:endParaRPr lang="en-US"/>
          </a:p>
        </p:txBody>
      </p:sp>
      <p:cxnSp>
        <p:nvCxnSpPr>
          <p:cNvPr id="12" name="Straight Connector 11"/>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1"/>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t>12/8/14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10" name="Content Placeholder 2"/>
          <p:cNvSpPr>
            <a:spLocks noGrp="1"/>
          </p:cNvSpPr>
          <p:nvPr>
            <p:ph sz="half" idx="13"/>
          </p:nvPr>
        </p:nvSpPr>
        <p:spPr>
          <a:xfrm>
            <a:off x="779462" y="3991816"/>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t>12/8/14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10"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4"/>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679BC7E7-EA8E-4DA7-915E-CC098D9BADCB}" type="datetimeFigureOut">
              <a:rPr lang="en-US" smtClean="0"/>
              <a:t>12/8/14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12" name="Content Placeholder 2"/>
          <p:cNvSpPr>
            <a:spLocks noGrp="1"/>
          </p:cNvSpPr>
          <p:nvPr>
            <p:ph sz="half" idx="14"/>
          </p:nvPr>
        </p:nvSpPr>
        <p:spPr>
          <a:xfrm>
            <a:off x="77946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5"/>
          </p:nvPr>
        </p:nvSpPr>
        <p:spPr>
          <a:xfrm>
            <a:off x="77946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679BC7E7-EA8E-4DA7-915E-CC098D9BADCB}" type="datetimeFigureOut">
              <a:rPr lang="en-US" smtClean="0"/>
              <a:t>12/8/14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ound Diagonal Corner Rectangle 7"/>
          <p:cNvSpPr/>
          <p:nvPr/>
        </p:nvSpPr>
        <p:spPr>
          <a:xfrm>
            <a:off x="189707" y="189707"/>
            <a:ext cx="8764587" cy="6478587"/>
          </a:xfrm>
          <a:prstGeom prst="round2DiagRect">
            <a:avLst>
              <a:gd name="adj1" fmla="val 9416"/>
              <a:gd name="adj2" fmla="val 0"/>
            </a:avLst>
          </a:prstGeom>
          <a:gradFill>
            <a:gsLst>
              <a:gs pos="1700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779463" y="381000"/>
            <a:ext cx="7583487" cy="1044388"/>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779463" y="1828800"/>
            <a:ext cx="7583487" cy="420893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381000" y="6288741"/>
            <a:ext cx="1887537" cy="365125"/>
          </a:xfrm>
          <a:prstGeom prst="rect">
            <a:avLst/>
          </a:prstGeom>
        </p:spPr>
        <p:txBody>
          <a:bodyPr vert="horz" lIns="91440" tIns="45720" rIns="91440" bIns="45720" rtlCol="0" anchor="ctr"/>
          <a:lstStyle>
            <a:lvl1pPr algn="l">
              <a:defRPr sz="1200">
                <a:solidFill>
                  <a:schemeClr val="bg2"/>
                </a:solidFill>
              </a:defRPr>
            </a:lvl1pPr>
          </a:lstStyle>
          <a:p>
            <a:fld id="{679BC7E7-EA8E-4DA7-915E-CC098D9BADCB}" type="datetimeFigureOut">
              <a:rPr lang="en-US" smtClean="0"/>
              <a:t>12/8/14</a:t>
            </a:fld>
            <a:endParaRPr lang="en-US"/>
          </a:p>
        </p:txBody>
      </p:sp>
      <p:sp>
        <p:nvSpPr>
          <p:cNvPr id="5" name="Footer Placeholder 4"/>
          <p:cNvSpPr>
            <a:spLocks noGrp="1"/>
          </p:cNvSpPr>
          <p:nvPr>
            <p:ph type="ftr" sz="quarter" idx="3"/>
          </p:nvPr>
        </p:nvSpPr>
        <p:spPr>
          <a:xfrm>
            <a:off x="3304615" y="6288741"/>
            <a:ext cx="5238750" cy="365125"/>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6" name="Slide Number Placeholder 5"/>
          <p:cNvSpPr>
            <a:spLocks noGrp="1"/>
          </p:cNvSpPr>
          <p:nvPr>
            <p:ph type="sldNum" sz="quarter" idx="4"/>
          </p:nvPr>
        </p:nvSpPr>
        <p:spPr>
          <a:xfrm>
            <a:off x="8404411" y="219635"/>
            <a:ext cx="493059" cy="365125"/>
          </a:xfrm>
          <a:prstGeom prst="rect">
            <a:avLst/>
          </a:prstGeom>
        </p:spPr>
        <p:txBody>
          <a:bodyPr vert="horz" lIns="91440" tIns="45720" rIns="91440" bIns="45720" rtlCol="0" anchor="ctr"/>
          <a:lstStyle>
            <a:lvl1pPr algn="r">
              <a:defRPr sz="1200">
                <a:solidFill>
                  <a:schemeClr val="tx2"/>
                </a:solidFill>
              </a:defRPr>
            </a:lvl1pPr>
          </a:lstStyle>
          <a:p>
            <a:fld id="{9F2F5E10-5301-4EE6-90D2-A6C4A3F62BE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914400" rtl="0" eaLnBrk="1" latinLnBrk="0" hangingPunct="1">
        <a:spcBef>
          <a:spcPct val="0"/>
        </a:spcBef>
        <a:buNone/>
        <a:defRPr sz="3800" kern="1200">
          <a:solidFill>
            <a:schemeClr val="bg1"/>
          </a:solidFill>
          <a:latin typeface="+mj-lt"/>
          <a:ea typeface="+mj-ea"/>
          <a:cs typeface="+mj-cs"/>
        </a:defRPr>
      </a:lvl1pPr>
    </p:titleStyle>
    <p:body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hyperlink" Target="https://dataddict.files.wordpress.com/2013/03/databases.jpg" TargetMode="External"/><Relationship Id="rId4" Type="http://schemas.openxmlformats.org/officeDocument/2006/relationships/hyperlink" Target="https://mycourses.qcc.edu/bbcswebdav/pid-1261508-dt-content-rid-1269115_1/courses/CIS228_FA14_01/CIS228ClassProjectRequirmentGlobalDiseaseTrackingFall2014.pdf" TargetMode="External"/><Relationship Id="rId1" Type="http://schemas.openxmlformats.org/officeDocument/2006/relationships/slideLayout" Target="../slideLayouts/slideLayout2.xml"/><Relationship Id="rId2" Type="http://schemas.openxmlformats.org/officeDocument/2006/relationships/hyperlink" Target="http://blogs.scientificamerican.com/media/inline/blog/Image/03-13-global-surveillance.jp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1" y="466725"/>
            <a:ext cx="6762749" cy="1470025"/>
          </a:xfrm>
        </p:spPr>
        <p:txBody>
          <a:bodyPr/>
          <a:lstStyle/>
          <a:p>
            <a:r>
              <a:rPr lang="en-US" dirty="0" smtClean="0"/>
              <a:t>Global Disease Tracking Database</a:t>
            </a:r>
            <a:endParaRPr lang="en-US" dirty="0"/>
          </a:p>
        </p:txBody>
      </p:sp>
      <p:sp>
        <p:nvSpPr>
          <p:cNvPr id="3" name="Subtitle 2"/>
          <p:cNvSpPr>
            <a:spLocks noGrp="1"/>
          </p:cNvSpPr>
          <p:nvPr>
            <p:ph type="subTitle" idx="1"/>
          </p:nvPr>
        </p:nvSpPr>
        <p:spPr>
          <a:xfrm>
            <a:off x="1600201" y="1941232"/>
            <a:ext cx="6762749" cy="1752600"/>
          </a:xfrm>
        </p:spPr>
        <p:txBody>
          <a:bodyPr/>
          <a:lstStyle/>
          <a:p>
            <a:r>
              <a:rPr lang="en-US" dirty="0" smtClean="0"/>
              <a:t>BY DOUG STROUTH</a:t>
            </a:r>
          </a:p>
          <a:p>
            <a:r>
              <a:rPr lang="en-US" dirty="0" smtClean="0"/>
              <a:t>CIS228</a:t>
            </a:r>
            <a:endParaRPr lang="en-US" dirty="0"/>
          </a:p>
        </p:txBody>
      </p:sp>
      <p:pic>
        <p:nvPicPr>
          <p:cNvPr id="4" name="Picture 3"/>
          <p:cNvPicPr>
            <a:picLocks noChangeAspect="1"/>
          </p:cNvPicPr>
          <p:nvPr/>
        </p:nvPicPr>
        <p:blipFill>
          <a:blip r:embed="rId2"/>
          <a:stretch>
            <a:fillRect/>
          </a:stretch>
        </p:blipFill>
        <p:spPr>
          <a:xfrm>
            <a:off x="1113332" y="1576255"/>
            <a:ext cx="4248430" cy="4235154"/>
          </a:xfrm>
          <a:prstGeom prst="rect">
            <a:avLst/>
          </a:prstGeom>
          <a:effectLst>
            <a:glow rad="139700">
              <a:schemeClr val="accent6">
                <a:satMod val="175000"/>
                <a:alpha val="40000"/>
              </a:schemeClr>
            </a:glow>
            <a:innerShdw blurRad="50800" dist="25400" dir="10800000">
              <a:srgbClr val="808080">
                <a:alpha val="75000"/>
              </a:srgbClr>
            </a:innerShdw>
          </a:effectLst>
        </p:spPr>
        <p:style>
          <a:lnRef idx="1">
            <a:schemeClr val="dk1"/>
          </a:lnRef>
          <a:fillRef idx="3">
            <a:schemeClr val="dk1"/>
          </a:fillRef>
          <a:effectRef idx="2">
            <a:schemeClr val="dk1"/>
          </a:effectRef>
          <a:fontRef idx="minor">
            <a:schemeClr val="lt1"/>
          </a:fontRef>
        </p:style>
      </p:pic>
      <p:sp>
        <p:nvSpPr>
          <p:cNvPr id="5" name="TextBox 4"/>
          <p:cNvSpPr txBox="1"/>
          <p:nvPr/>
        </p:nvSpPr>
        <p:spPr>
          <a:xfrm>
            <a:off x="0" y="6581001"/>
            <a:ext cx="6641812" cy="276999"/>
          </a:xfrm>
          <a:prstGeom prst="rect">
            <a:avLst/>
          </a:prstGeom>
          <a:noFill/>
        </p:spPr>
        <p:txBody>
          <a:bodyPr wrap="none" rtlCol="0">
            <a:spAutoFit/>
          </a:bodyPr>
          <a:lstStyle/>
          <a:p>
            <a:r>
              <a:rPr lang="fi-FI" sz="1200" dirty="0"/>
              <a:t>http://blogs.scientificamerican.com/media/inline/blog/Image/03-13-global-surveillance.jpg</a:t>
            </a:r>
            <a:endParaRPr lang="en-US" sz="1200" dirty="0"/>
          </a:p>
        </p:txBody>
      </p:sp>
    </p:spTree>
    <p:extLst>
      <p:ext uri="{BB962C8B-B14F-4D97-AF65-F5344CB8AC3E}">
        <p14:creationId xmlns:p14="http://schemas.microsoft.com/office/powerpoint/2010/main" val="3977816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Sub-queries</a:t>
            </a:r>
            <a:endParaRPr lang="en-US" dirty="0"/>
          </a:p>
        </p:txBody>
      </p:sp>
      <p:sp>
        <p:nvSpPr>
          <p:cNvPr id="4" name="Content Placeholder 3"/>
          <p:cNvSpPr>
            <a:spLocks noGrp="1"/>
          </p:cNvSpPr>
          <p:nvPr>
            <p:ph sz="half" idx="2"/>
          </p:nvPr>
        </p:nvSpPr>
        <p:spPr/>
        <p:txBody>
          <a:bodyPr/>
          <a:lstStyle/>
          <a:p>
            <a:r>
              <a:rPr lang="en-US" dirty="0" smtClean="0"/>
              <a:t>Single row</a:t>
            </a:r>
          </a:p>
          <a:p>
            <a:r>
              <a:rPr lang="en-US" dirty="0" smtClean="0"/>
              <a:t>Multiple row</a:t>
            </a:r>
            <a:endParaRPr lang="en-US" dirty="0"/>
          </a:p>
        </p:txBody>
      </p:sp>
      <p:pic>
        <p:nvPicPr>
          <p:cNvPr id="5" name="Content Placeholder 4"/>
          <p:cNvPicPr>
            <a:picLocks noGrp="1"/>
          </p:cNvPicPr>
          <p:nvPr>
            <p:ph sz="half" idx="1"/>
          </p:nvPr>
        </p:nvPicPr>
        <p:blipFill rotWithShape="1">
          <a:blip r:embed="rId3">
            <a:extLst>
              <a:ext uri="{28A0092B-C50C-407E-A947-70E740481C1C}">
                <a14:useLocalDpi xmlns:a14="http://schemas.microsoft.com/office/drawing/2010/main" val="0"/>
              </a:ext>
            </a:extLst>
          </a:blip>
          <a:srcRect l="2142" r="631"/>
          <a:stretch/>
        </p:blipFill>
        <p:spPr bwMode="auto">
          <a:xfrm>
            <a:off x="282197" y="1425388"/>
            <a:ext cx="4107550" cy="5264422"/>
          </a:xfrm>
          <a:prstGeom prst="rect">
            <a:avLst/>
          </a:prstGeom>
          <a:noFill/>
          <a:ln>
            <a:noFill/>
          </a:ln>
        </p:spPr>
      </p:pic>
    </p:spTree>
    <p:extLst>
      <p:ext uri="{BB962C8B-B14F-4D97-AF65-F5344CB8AC3E}">
        <p14:creationId xmlns:p14="http://schemas.microsoft.com/office/powerpoint/2010/main" val="82763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Appendices</a:t>
            </a:r>
            <a:endParaRPr lang="en-US" dirty="0"/>
          </a:p>
        </p:txBody>
      </p:sp>
      <p:sp>
        <p:nvSpPr>
          <p:cNvPr id="3" name="Content Placeholder 2"/>
          <p:cNvSpPr>
            <a:spLocks noGrp="1"/>
          </p:cNvSpPr>
          <p:nvPr>
            <p:ph sz="half" idx="1"/>
          </p:nvPr>
        </p:nvSpPr>
        <p:spPr/>
        <p:txBody>
          <a:bodyPr/>
          <a:lstStyle/>
          <a:p>
            <a:r>
              <a:rPr lang="en-US" dirty="0" smtClean="0"/>
              <a:t>A: Table Constraints</a:t>
            </a:r>
          </a:p>
          <a:p>
            <a:r>
              <a:rPr lang="en-US" dirty="0" smtClean="0"/>
              <a:t>B: Sequences and Their Associated Columns</a:t>
            </a:r>
          </a:p>
          <a:p>
            <a:r>
              <a:rPr lang="en-US" dirty="0" smtClean="0"/>
              <a:t>C: Table Indices</a:t>
            </a:r>
          </a:p>
          <a:p>
            <a:r>
              <a:rPr lang="en-US" dirty="0" smtClean="0"/>
              <a:t>D: Table Descriptions</a:t>
            </a:r>
          </a:p>
          <a:p>
            <a:r>
              <a:rPr lang="en-US" dirty="0" smtClean="0"/>
              <a:t>E: Common Simple Queries</a:t>
            </a:r>
          </a:p>
          <a:p>
            <a:r>
              <a:rPr lang="en-US" dirty="0" smtClean="0"/>
              <a:t>F: Full Database Creation Script and All Reference Queries</a:t>
            </a:r>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1133372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endParaRPr lang="en-US"/>
          </a:p>
        </p:txBody>
      </p:sp>
      <p:graphicFrame>
        <p:nvGraphicFramePr>
          <p:cNvPr id="14" name="Content Placeholder 13"/>
          <p:cNvGraphicFramePr>
            <a:graphicFrameLocks noGrp="1"/>
          </p:cNvGraphicFramePr>
          <p:nvPr>
            <p:ph idx="1"/>
            <p:extLst>
              <p:ext uri="{D42A27DB-BD31-4B8C-83A1-F6EECF244321}">
                <p14:modId xmlns:p14="http://schemas.microsoft.com/office/powerpoint/2010/main" val="3391643092"/>
              </p:ext>
            </p:extLst>
          </p:nvPr>
        </p:nvGraphicFramePr>
        <p:xfrm>
          <a:off x="0" y="793927"/>
          <a:ext cx="9144000" cy="4892040"/>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370840">
                <a:tc>
                  <a:txBody>
                    <a:bodyPr/>
                    <a:lstStyle/>
                    <a:p>
                      <a:pPr marL="0" marR="0">
                        <a:spcBef>
                          <a:spcPts val="0"/>
                        </a:spcBef>
                        <a:spcAft>
                          <a:spcPts val="0"/>
                        </a:spcAft>
                      </a:pPr>
                      <a:r>
                        <a:rPr lang="en-US" sz="1200" b="1" dirty="0">
                          <a:effectLst/>
                          <a:latin typeface="Times New Roman"/>
                          <a:ea typeface="ＭＳ 明朝"/>
                          <a:cs typeface="Times New Roman"/>
                        </a:rPr>
                        <a:t>Group</a:t>
                      </a:r>
                      <a:endParaRPr lang="en-US" sz="1200" dirty="0">
                        <a:effectLst/>
                        <a:latin typeface="Times New Roman"/>
                        <a:ea typeface="ＭＳ 明朝"/>
                        <a:cs typeface="Times New Roman"/>
                      </a:endParaRPr>
                    </a:p>
                  </a:txBody>
                  <a:tcPr marL="38100" marR="38100" marT="38100" marB="38100"/>
                </a:tc>
                <a:tc>
                  <a:txBody>
                    <a:bodyPr/>
                    <a:lstStyle/>
                    <a:p>
                      <a:pPr marL="0" marR="0">
                        <a:spcBef>
                          <a:spcPts val="0"/>
                        </a:spcBef>
                        <a:spcAft>
                          <a:spcPts val="0"/>
                        </a:spcAft>
                      </a:pPr>
                      <a:r>
                        <a:rPr lang="en-US" sz="1200" b="1">
                          <a:effectLst/>
                          <a:latin typeface="Times New Roman"/>
                          <a:ea typeface="ＭＳ 明朝"/>
                          <a:cs typeface="Times New Roman"/>
                        </a:rPr>
                        <a:t>Table name</a:t>
                      </a:r>
                      <a:endParaRPr lang="en-US" sz="1200">
                        <a:effectLst/>
                        <a:latin typeface="Times New Roman"/>
                        <a:ea typeface="ＭＳ 明朝"/>
                        <a:cs typeface="Times New Roman"/>
                      </a:endParaRPr>
                    </a:p>
                  </a:txBody>
                  <a:tcPr marL="38100" marR="38100" marT="38100" marB="38100"/>
                </a:tc>
                <a:tc>
                  <a:txBody>
                    <a:bodyPr/>
                    <a:lstStyle/>
                    <a:p>
                      <a:pPr marL="0" marR="0">
                        <a:spcBef>
                          <a:spcPts val="0"/>
                        </a:spcBef>
                        <a:spcAft>
                          <a:spcPts val="0"/>
                        </a:spcAft>
                      </a:pPr>
                      <a:r>
                        <a:rPr lang="en-US" sz="1200" b="1">
                          <a:effectLst/>
                          <a:latin typeface="Times New Roman"/>
                          <a:ea typeface="ＭＳ 明朝"/>
                          <a:cs typeface="Times New Roman"/>
                        </a:rPr>
                        <a:t>Fields</a:t>
                      </a:r>
                      <a:endParaRPr lang="en-US" sz="1200">
                        <a:effectLst/>
                        <a:latin typeface="Times New Roman"/>
                        <a:ea typeface="ＭＳ 明朝"/>
                        <a:cs typeface="Times New Roman"/>
                      </a:endParaRPr>
                    </a:p>
                  </a:txBody>
                  <a:tcPr marL="38100" marR="38100" marT="38100" marB="38100"/>
                </a:tc>
                <a:tc>
                  <a:txBody>
                    <a:bodyPr/>
                    <a:lstStyle/>
                    <a:p>
                      <a:pPr marL="0" marR="0" algn="ctr">
                        <a:spcBef>
                          <a:spcPts val="0"/>
                        </a:spcBef>
                        <a:spcAft>
                          <a:spcPts val="0"/>
                        </a:spcAft>
                      </a:pPr>
                      <a:r>
                        <a:rPr lang="en-US" sz="1200" b="1">
                          <a:effectLst/>
                          <a:latin typeface="Times New Roman"/>
                          <a:ea typeface="ＭＳ 明朝"/>
                          <a:cs typeface="Times New Roman"/>
                        </a:rPr>
                        <a:t>Type</a:t>
                      </a:r>
                      <a:endParaRPr lang="en-US" sz="1200">
                        <a:effectLst/>
                        <a:latin typeface="Times New Roman"/>
                        <a:ea typeface="ＭＳ 明朝"/>
                        <a:cs typeface="Times New Roman"/>
                      </a:endParaRPr>
                    </a:p>
                  </a:txBody>
                  <a:tcPr marL="38100" marR="38100" marT="38100" marB="38100"/>
                </a:tc>
                <a:tc>
                  <a:txBody>
                    <a:bodyPr/>
                    <a:lstStyle/>
                    <a:p>
                      <a:pPr marL="0" marR="0">
                        <a:spcBef>
                          <a:spcPts val="0"/>
                        </a:spcBef>
                        <a:spcAft>
                          <a:spcPts val="0"/>
                        </a:spcAft>
                      </a:pPr>
                      <a:r>
                        <a:rPr lang="en-US" sz="1200" b="1">
                          <a:effectLst/>
                          <a:latin typeface="Times New Roman"/>
                          <a:ea typeface="ＭＳ 明朝"/>
                          <a:cs typeface="Times New Roman"/>
                        </a:rPr>
                        <a:t>Constraints</a:t>
                      </a:r>
                      <a:endParaRPr lang="en-US" sz="1200">
                        <a:effectLst/>
                        <a:latin typeface="Times New Roman"/>
                        <a:ea typeface="ＭＳ 明朝"/>
                        <a:cs typeface="Times New Roman"/>
                      </a:endParaRPr>
                    </a:p>
                  </a:txBody>
                  <a:tcPr marL="38100" marR="38100" marT="38100" marB="38100"/>
                </a:tc>
                <a:tc>
                  <a:txBody>
                    <a:bodyPr/>
                    <a:lstStyle/>
                    <a:p>
                      <a:pPr marL="0" marR="0">
                        <a:spcBef>
                          <a:spcPts val="0"/>
                        </a:spcBef>
                        <a:spcAft>
                          <a:spcPts val="0"/>
                        </a:spcAft>
                      </a:pPr>
                      <a:r>
                        <a:rPr lang="en-US" sz="1200" b="1">
                          <a:effectLst/>
                          <a:latin typeface="Times New Roman"/>
                          <a:ea typeface="ＭＳ 明朝"/>
                          <a:cs typeface="Times New Roman"/>
                        </a:rPr>
                        <a:t>Foreign key to which table(s)</a:t>
                      </a:r>
                      <a:endParaRPr lang="en-US" sz="1200">
                        <a:effectLst/>
                        <a:latin typeface="Times New Roman"/>
                        <a:ea typeface="ＭＳ 明朝"/>
                        <a:cs typeface="Times New Roman"/>
                      </a:endParaRPr>
                    </a:p>
                  </a:txBody>
                  <a:tcPr marL="38100" marR="38100" marT="38100" marB="38100"/>
                </a:tc>
              </a:tr>
              <a:tr h="370840">
                <a:tc>
                  <a:txBody>
                    <a:bodyPr/>
                    <a:lstStyle/>
                    <a:p>
                      <a:pPr marL="0" marR="0">
                        <a:spcBef>
                          <a:spcPts val="0"/>
                        </a:spcBef>
                        <a:spcAft>
                          <a:spcPts val="0"/>
                        </a:spcAft>
                      </a:pPr>
                      <a:r>
                        <a:rPr lang="en-US" sz="1200">
                          <a:effectLst/>
                          <a:latin typeface="Times New Roman"/>
                          <a:ea typeface="ＭＳ 明朝"/>
                          <a:cs typeface="Times New Roman"/>
                        </a:rPr>
                        <a:t>1</a:t>
                      </a:r>
                    </a:p>
                  </a:txBody>
                  <a:tcPr marL="38100" marR="38100" marT="38100" marB="38100"/>
                </a:tc>
                <a:tc>
                  <a:txBody>
                    <a:bodyPr/>
                    <a:lstStyle/>
                    <a:p>
                      <a:pPr marL="0" marR="0">
                        <a:spcBef>
                          <a:spcPts val="0"/>
                        </a:spcBef>
                        <a:spcAft>
                          <a:spcPts val="0"/>
                        </a:spcAft>
                      </a:pPr>
                      <a:r>
                        <a:rPr lang="en-US" sz="1200">
                          <a:effectLst/>
                          <a:latin typeface="Times New Roman"/>
                          <a:ea typeface="ＭＳ 明朝"/>
                          <a:cs typeface="Times New Roman"/>
                        </a:rPr>
                        <a:t>PATIENT</a:t>
                      </a:r>
                    </a:p>
                  </a:txBody>
                  <a:tcPr marL="38100" marR="38100" marT="38100" marB="38100"/>
                </a:tc>
                <a:tc>
                  <a:txBody>
                    <a:bodyPr/>
                    <a:lstStyle/>
                    <a:p>
                      <a:pPr marL="0" marR="0">
                        <a:spcBef>
                          <a:spcPts val="0"/>
                        </a:spcBef>
                        <a:spcAft>
                          <a:spcPts val="0"/>
                        </a:spcAft>
                      </a:pPr>
                      <a:r>
                        <a:rPr lang="en-US" sz="1200">
                          <a:effectLst/>
                          <a:latin typeface="Times New Roman"/>
                          <a:ea typeface="ＭＳ 明朝"/>
                          <a:cs typeface="Times New Roman"/>
                        </a:rPr>
                        <a:t>PATIENT_ID</a:t>
                      </a:r>
                    </a:p>
                  </a:txBody>
                  <a:tcPr marL="38100" marR="38100" marT="38100" marB="38100"/>
                </a:tc>
                <a:tc>
                  <a:txBody>
                    <a:bodyPr/>
                    <a:lstStyle/>
                    <a:p>
                      <a:pPr marL="0" marR="0" algn="ctr">
                        <a:spcBef>
                          <a:spcPts val="0"/>
                        </a:spcBef>
                        <a:spcAft>
                          <a:spcPts val="0"/>
                        </a:spcAft>
                      </a:pPr>
                      <a:r>
                        <a:rPr lang="en-US" sz="1200">
                          <a:effectLst/>
                          <a:latin typeface="Times New Roman"/>
                          <a:ea typeface="ＭＳ 明朝"/>
                          <a:cs typeface="Times New Roman"/>
                        </a:rPr>
                        <a:t>NUMBER</a:t>
                      </a:r>
                    </a:p>
                  </a:txBody>
                  <a:tcPr marL="38100" marR="38100" marT="38100" marB="38100"/>
                </a:tc>
                <a:tc>
                  <a:txBody>
                    <a:bodyPr/>
                    <a:lstStyle/>
                    <a:p>
                      <a:pPr marL="0" marR="0">
                        <a:spcBef>
                          <a:spcPts val="0"/>
                        </a:spcBef>
                        <a:spcAft>
                          <a:spcPts val="0"/>
                        </a:spcAft>
                      </a:pPr>
                      <a:r>
                        <a:rPr lang="en-US" sz="1200">
                          <a:effectLst/>
                          <a:latin typeface="Times New Roman"/>
                          <a:ea typeface="ＭＳ 明朝"/>
                          <a:cs typeface="Times New Roman"/>
                        </a:rPr>
                        <a:t>PRIMARY KEY </a:t>
                      </a:r>
                    </a:p>
                  </a:txBody>
                  <a:tcPr marL="38100" marR="38100" marT="38100" marB="38100"/>
                </a:tc>
                <a:tc>
                  <a:txBody>
                    <a:bodyPr/>
                    <a:lstStyle/>
                    <a:p>
                      <a:pPr marL="0" marR="0">
                        <a:spcBef>
                          <a:spcPts val="0"/>
                        </a:spcBef>
                        <a:spcAft>
                          <a:spcPts val="0"/>
                        </a:spcAft>
                      </a:pPr>
                      <a:r>
                        <a:rPr lang="en-US" sz="1200">
                          <a:effectLst/>
                          <a:latin typeface="Times New Roman"/>
                          <a:ea typeface="ＭＳ 明朝"/>
                          <a:cs typeface="Times New Roman"/>
                        </a:rPr>
                        <a:t>CASE</a:t>
                      </a:r>
                    </a:p>
                  </a:txBody>
                  <a:tcPr marL="38100" marR="38100" marT="38100" marB="38100"/>
                </a:tc>
              </a:tr>
              <a:tr h="370840">
                <a:tc>
                  <a:txBody>
                    <a:bodyPr/>
                    <a:lstStyle/>
                    <a:p>
                      <a:endParaRPr lang="en-US" sz="1200">
                        <a:effectLst/>
                        <a:latin typeface="Cambria"/>
                      </a:endParaRPr>
                    </a:p>
                  </a:txBody>
                  <a:tcPr marL="38100" marR="38100" marT="38100" marB="38100"/>
                </a:tc>
                <a:tc>
                  <a:txBody>
                    <a:bodyPr/>
                    <a:lstStyle/>
                    <a:p>
                      <a:endParaRPr lang="en-US" sz="1200">
                        <a:effectLst/>
                        <a:latin typeface="Cambria"/>
                      </a:endParaRPr>
                    </a:p>
                  </a:txBody>
                  <a:tcPr marL="38100" marR="38100" marT="38100" marB="38100"/>
                </a:tc>
                <a:tc>
                  <a:txBody>
                    <a:bodyPr/>
                    <a:lstStyle/>
                    <a:p>
                      <a:pPr marL="0" marR="0">
                        <a:spcBef>
                          <a:spcPts val="0"/>
                        </a:spcBef>
                        <a:spcAft>
                          <a:spcPts val="0"/>
                        </a:spcAft>
                      </a:pPr>
                      <a:r>
                        <a:rPr lang="en-US" sz="1200">
                          <a:effectLst/>
                          <a:latin typeface="Times New Roman"/>
                          <a:ea typeface="ＭＳ 明朝"/>
                          <a:cs typeface="Times New Roman"/>
                        </a:rPr>
                        <a:t>DOB</a:t>
                      </a:r>
                    </a:p>
                  </a:txBody>
                  <a:tcPr marL="38100" marR="38100" marT="38100" marB="38100"/>
                </a:tc>
                <a:tc>
                  <a:txBody>
                    <a:bodyPr/>
                    <a:lstStyle/>
                    <a:p>
                      <a:pPr marL="0" marR="0" algn="ctr">
                        <a:spcBef>
                          <a:spcPts val="0"/>
                        </a:spcBef>
                        <a:spcAft>
                          <a:spcPts val="0"/>
                        </a:spcAft>
                      </a:pPr>
                      <a:r>
                        <a:rPr lang="en-US" sz="1200">
                          <a:effectLst/>
                          <a:latin typeface="Times New Roman"/>
                          <a:ea typeface="ＭＳ 明朝"/>
                          <a:cs typeface="Times New Roman"/>
                        </a:rPr>
                        <a:t>DATE</a:t>
                      </a:r>
                    </a:p>
                  </a:txBody>
                  <a:tcPr marL="38100" marR="38100" marT="38100" marB="38100"/>
                </a:tc>
                <a:tc>
                  <a:txBody>
                    <a:bodyPr/>
                    <a:lstStyle/>
                    <a:p>
                      <a:pPr marL="0" marR="0">
                        <a:spcBef>
                          <a:spcPts val="0"/>
                        </a:spcBef>
                        <a:spcAft>
                          <a:spcPts val="0"/>
                        </a:spcAft>
                      </a:pPr>
                      <a:r>
                        <a:rPr lang="en-US" sz="1200">
                          <a:effectLst/>
                          <a:latin typeface="Times New Roman"/>
                          <a:ea typeface="ＭＳ 明朝"/>
                          <a:cs typeface="Times New Roman"/>
                        </a:rPr>
                        <a:t>NOT NULL</a:t>
                      </a:r>
                    </a:p>
                  </a:txBody>
                  <a:tcPr marL="38100" marR="38100" marT="38100" marB="38100"/>
                </a:tc>
                <a:tc>
                  <a:txBody>
                    <a:bodyPr/>
                    <a:lstStyle/>
                    <a:p>
                      <a:endParaRPr lang="en-US" sz="1200">
                        <a:effectLst/>
                        <a:latin typeface="Cambria"/>
                      </a:endParaRPr>
                    </a:p>
                  </a:txBody>
                  <a:tcPr marL="38100" marR="38100" marT="38100" marB="38100"/>
                </a:tc>
              </a:tr>
              <a:tr h="370840">
                <a:tc>
                  <a:txBody>
                    <a:bodyPr/>
                    <a:lstStyle/>
                    <a:p>
                      <a:endParaRPr lang="en-US" sz="1200">
                        <a:effectLst/>
                        <a:latin typeface="Cambria"/>
                      </a:endParaRPr>
                    </a:p>
                  </a:txBody>
                  <a:tcPr marL="38100" marR="38100" marT="38100" marB="38100"/>
                </a:tc>
                <a:tc>
                  <a:txBody>
                    <a:bodyPr/>
                    <a:lstStyle/>
                    <a:p>
                      <a:endParaRPr lang="en-US" sz="1200">
                        <a:effectLst/>
                        <a:latin typeface="Cambria"/>
                      </a:endParaRPr>
                    </a:p>
                  </a:txBody>
                  <a:tcPr marL="38100" marR="38100" marT="38100" marB="38100"/>
                </a:tc>
                <a:tc>
                  <a:txBody>
                    <a:bodyPr/>
                    <a:lstStyle/>
                    <a:p>
                      <a:pPr marL="0" marR="0">
                        <a:spcBef>
                          <a:spcPts val="0"/>
                        </a:spcBef>
                        <a:spcAft>
                          <a:spcPts val="0"/>
                        </a:spcAft>
                      </a:pPr>
                      <a:r>
                        <a:rPr lang="en-US" sz="1200">
                          <a:effectLst/>
                          <a:latin typeface="Times New Roman"/>
                          <a:ea typeface="ＭＳ 明朝"/>
                          <a:cs typeface="Times New Roman"/>
                        </a:rPr>
                        <a:t>GENDER</a:t>
                      </a:r>
                    </a:p>
                  </a:txBody>
                  <a:tcPr marL="38100" marR="38100" marT="38100" marB="38100"/>
                </a:tc>
                <a:tc>
                  <a:txBody>
                    <a:bodyPr/>
                    <a:lstStyle/>
                    <a:p>
                      <a:pPr marL="0" marR="0" algn="ctr">
                        <a:spcBef>
                          <a:spcPts val="0"/>
                        </a:spcBef>
                        <a:spcAft>
                          <a:spcPts val="0"/>
                        </a:spcAft>
                      </a:pPr>
                      <a:r>
                        <a:rPr lang="en-US" sz="1200">
                          <a:effectLst/>
                          <a:latin typeface="Times New Roman"/>
                          <a:ea typeface="ＭＳ 明朝"/>
                          <a:cs typeface="Times New Roman"/>
                        </a:rPr>
                        <a:t>CHAR</a:t>
                      </a:r>
                    </a:p>
                  </a:txBody>
                  <a:tcPr marL="38100" marR="38100" marT="38100" marB="38100"/>
                </a:tc>
                <a:tc>
                  <a:txBody>
                    <a:bodyPr/>
                    <a:lstStyle/>
                    <a:p>
                      <a:pPr marL="0" marR="0">
                        <a:spcBef>
                          <a:spcPts val="0"/>
                        </a:spcBef>
                        <a:spcAft>
                          <a:spcPts val="0"/>
                        </a:spcAft>
                      </a:pPr>
                      <a:r>
                        <a:rPr lang="en-US" sz="1200">
                          <a:effectLst/>
                          <a:latin typeface="Times New Roman"/>
                          <a:ea typeface="ＭＳ 明朝"/>
                          <a:cs typeface="Times New Roman"/>
                        </a:rPr>
                        <a:t>CHECK ‘M’, ‘F’</a:t>
                      </a:r>
                    </a:p>
                  </a:txBody>
                  <a:tcPr marL="38100" marR="38100" marT="38100" marB="38100"/>
                </a:tc>
                <a:tc>
                  <a:txBody>
                    <a:bodyPr/>
                    <a:lstStyle/>
                    <a:p>
                      <a:endParaRPr lang="en-US" sz="1200">
                        <a:effectLst/>
                        <a:latin typeface="Cambria"/>
                      </a:endParaRPr>
                    </a:p>
                  </a:txBody>
                  <a:tcPr marL="38100" marR="38100" marT="38100" marB="38100"/>
                </a:tc>
              </a:tr>
              <a:tr h="370840">
                <a:tc>
                  <a:txBody>
                    <a:bodyPr/>
                    <a:lstStyle/>
                    <a:p>
                      <a:endParaRPr lang="en-US" sz="1200">
                        <a:effectLst/>
                        <a:latin typeface="Cambria"/>
                      </a:endParaRPr>
                    </a:p>
                  </a:txBody>
                  <a:tcPr marL="38100" marR="38100" marT="38100" marB="38100"/>
                </a:tc>
                <a:tc>
                  <a:txBody>
                    <a:bodyPr/>
                    <a:lstStyle/>
                    <a:p>
                      <a:endParaRPr lang="en-US" sz="1200">
                        <a:effectLst/>
                        <a:latin typeface="Cambria"/>
                      </a:endParaRPr>
                    </a:p>
                  </a:txBody>
                  <a:tcPr marL="38100" marR="38100" marT="38100" marB="38100"/>
                </a:tc>
                <a:tc>
                  <a:txBody>
                    <a:bodyPr/>
                    <a:lstStyle/>
                    <a:p>
                      <a:pPr marL="0" marR="0">
                        <a:spcBef>
                          <a:spcPts val="0"/>
                        </a:spcBef>
                        <a:spcAft>
                          <a:spcPts val="0"/>
                        </a:spcAft>
                      </a:pPr>
                      <a:r>
                        <a:rPr lang="en-US" sz="1200">
                          <a:effectLst/>
                          <a:latin typeface="Times New Roman"/>
                          <a:ea typeface="ＭＳ 明朝"/>
                          <a:cs typeface="Times New Roman"/>
                        </a:rPr>
                        <a:t>BLOOD_TYPE</a:t>
                      </a:r>
                    </a:p>
                  </a:txBody>
                  <a:tcPr marL="38100" marR="38100" marT="38100" marB="38100"/>
                </a:tc>
                <a:tc>
                  <a:txBody>
                    <a:bodyPr/>
                    <a:lstStyle/>
                    <a:p>
                      <a:pPr marL="0" marR="0" algn="ctr">
                        <a:spcBef>
                          <a:spcPts val="0"/>
                        </a:spcBef>
                        <a:spcAft>
                          <a:spcPts val="0"/>
                        </a:spcAft>
                      </a:pPr>
                      <a:r>
                        <a:rPr lang="en-US" sz="1200">
                          <a:effectLst/>
                          <a:latin typeface="Times New Roman"/>
                          <a:ea typeface="ＭＳ 明朝"/>
                          <a:cs typeface="Times New Roman"/>
                        </a:rPr>
                        <a:t>VARCHAR2</a:t>
                      </a:r>
                    </a:p>
                  </a:txBody>
                  <a:tcPr marL="38100" marR="38100" marT="38100" marB="38100"/>
                </a:tc>
                <a:tc>
                  <a:txBody>
                    <a:bodyPr/>
                    <a:lstStyle/>
                    <a:p>
                      <a:pPr marL="0" marR="0">
                        <a:spcBef>
                          <a:spcPts val="0"/>
                        </a:spcBef>
                        <a:spcAft>
                          <a:spcPts val="0"/>
                        </a:spcAft>
                      </a:pPr>
                      <a:r>
                        <a:rPr lang="en-US" sz="1200">
                          <a:effectLst/>
                          <a:latin typeface="Times New Roman"/>
                          <a:ea typeface="ＭＳ 明朝"/>
                          <a:cs typeface="Times New Roman"/>
                        </a:rPr>
                        <a:t>NOT NULL</a:t>
                      </a:r>
                    </a:p>
                  </a:txBody>
                  <a:tcPr marL="38100" marR="38100" marT="38100" marB="38100"/>
                </a:tc>
                <a:tc>
                  <a:txBody>
                    <a:bodyPr/>
                    <a:lstStyle/>
                    <a:p>
                      <a:endParaRPr lang="en-US" sz="1200">
                        <a:effectLst/>
                        <a:latin typeface="Cambria"/>
                      </a:endParaRPr>
                    </a:p>
                  </a:txBody>
                  <a:tcPr marL="38100" marR="38100" marT="38100" marB="38100"/>
                </a:tc>
              </a:tr>
              <a:tr h="370840">
                <a:tc>
                  <a:txBody>
                    <a:bodyPr/>
                    <a:lstStyle/>
                    <a:p>
                      <a:endParaRPr lang="en-US" sz="1200">
                        <a:effectLst/>
                        <a:latin typeface="Cambria"/>
                      </a:endParaRPr>
                    </a:p>
                  </a:txBody>
                  <a:tcPr marL="38100" marR="38100" marT="38100" marB="38100"/>
                </a:tc>
                <a:tc>
                  <a:txBody>
                    <a:bodyPr/>
                    <a:lstStyle/>
                    <a:p>
                      <a:endParaRPr lang="en-US" sz="1200">
                        <a:effectLst/>
                        <a:latin typeface="Cambria"/>
                      </a:endParaRPr>
                    </a:p>
                  </a:txBody>
                  <a:tcPr marL="38100" marR="38100" marT="38100" marB="38100"/>
                </a:tc>
                <a:tc>
                  <a:txBody>
                    <a:bodyPr/>
                    <a:lstStyle/>
                    <a:p>
                      <a:pPr marL="0" marR="0">
                        <a:spcBef>
                          <a:spcPts val="0"/>
                        </a:spcBef>
                        <a:spcAft>
                          <a:spcPts val="0"/>
                        </a:spcAft>
                      </a:pPr>
                      <a:r>
                        <a:rPr lang="en-US" sz="1200">
                          <a:effectLst/>
                          <a:latin typeface="Times New Roman"/>
                          <a:ea typeface="ＭＳ 明朝"/>
                          <a:cs typeface="Times New Roman"/>
                        </a:rPr>
                        <a:t>ETHNICITY</a:t>
                      </a:r>
                    </a:p>
                  </a:txBody>
                  <a:tcPr marL="38100" marR="38100" marT="38100" marB="38100"/>
                </a:tc>
                <a:tc>
                  <a:txBody>
                    <a:bodyPr/>
                    <a:lstStyle/>
                    <a:p>
                      <a:pPr marL="0" marR="0" algn="ctr">
                        <a:spcBef>
                          <a:spcPts val="0"/>
                        </a:spcBef>
                        <a:spcAft>
                          <a:spcPts val="0"/>
                        </a:spcAft>
                      </a:pPr>
                      <a:r>
                        <a:rPr lang="en-US" sz="1200">
                          <a:effectLst/>
                          <a:latin typeface="Times New Roman"/>
                          <a:ea typeface="ＭＳ 明朝"/>
                          <a:cs typeface="Times New Roman"/>
                        </a:rPr>
                        <a:t>VARCHAR2</a:t>
                      </a:r>
                    </a:p>
                  </a:txBody>
                  <a:tcPr marL="38100" marR="38100" marT="38100" marB="38100"/>
                </a:tc>
                <a:tc>
                  <a:txBody>
                    <a:bodyPr/>
                    <a:lstStyle/>
                    <a:p>
                      <a:pPr marL="0" marR="0">
                        <a:spcBef>
                          <a:spcPts val="0"/>
                        </a:spcBef>
                        <a:spcAft>
                          <a:spcPts val="0"/>
                        </a:spcAft>
                      </a:pPr>
                      <a:r>
                        <a:rPr lang="en-US" sz="1200">
                          <a:effectLst/>
                          <a:latin typeface="Times New Roman"/>
                          <a:ea typeface="ＭＳ 明朝"/>
                          <a:cs typeface="Times New Roman"/>
                        </a:rPr>
                        <a:t>NOT NULL</a:t>
                      </a:r>
                    </a:p>
                  </a:txBody>
                  <a:tcPr marL="38100" marR="38100" marT="38100" marB="38100"/>
                </a:tc>
                <a:tc>
                  <a:txBody>
                    <a:bodyPr/>
                    <a:lstStyle/>
                    <a:p>
                      <a:endParaRPr lang="en-US" sz="1200">
                        <a:effectLst/>
                        <a:latin typeface="Cambria"/>
                      </a:endParaRPr>
                    </a:p>
                  </a:txBody>
                  <a:tcPr marL="38100" marR="38100" marT="38100" marB="38100"/>
                </a:tc>
              </a:tr>
              <a:tr h="370840">
                <a:tc>
                  <a:txBody>
                    <a:bodyPr/>
                    <a:lstStyle/>
                    <a:p>
                      <a:endParaRPr lang="en-US" sz="1200">
                        <a:effectLst/>
                        <a:latin typeface="Cambria"/>
                      </a:endParaRPr>
                    </a:p>
                  </a:txBody>
                  <a:tcPr marL="38100" marR="38100" marT="38100" marB="38100"/>
                </a:tc>
                <a:tc>
                  <a:txBody>
                    <a:bodyPr/>
                    <a:lstStyle/>
                    <a:p>
                      <a:endParaRPr lang="en-US" sz="1200">
                        <a:effectLst/>
                        <a:latin typeface="Cambria"/>
                      </a:endParaRPr>
                    </a:p>
                  </a:txBody>
                  <a:tcPr marL="38100" marR="38100" marT="38100" marB="38100"/>
                </a:tc>
                <a:tc>
                  <a:txBody>
                    <a:bodyPr/>
                    <a:lstStyle/>
                    <a:p>
                      <a:endParaRPr lang="en-US" sz="1200" dirty="0">
                        <a:effectLst/>
                        <a:latin typeface="Cambria"/>
                      </a:endParaRPr>
                    </a:p>
                  </a:txBody>
                  <a:tcPr marL="38100" marR="38100" marT="38100" marB="38100"/>
                </a:tc>
                <a:tc>
                  <a:txBody>
                    <a:bodyPr/>
                    <a:lstStyle/>
                    <a:p>
                      <a:endParaRPr lang="en-US" sz="1200">
                        <a:effectLst/>
                        <a:latin typeface="Cambria"/>
                      </a:endParaRPr>
                    </a:p>
                  </a:txBody>
                  <a:tcPr marL="38100" marR="38100" marT="38100" marB="38100"/>
                </a:tc>
                <a:tc>
                  <a:txBody>
                    <a:bodyPr/>
                    <a:lstStyle/>
                    <a:p>
                      <a:endParaRPr lang="en-US" sz="1200">
                        <a:effectLst/>
                        <a:latin typeface="Cambria"/>
                      </a:endParaRPr>
                    </a:p>
                  </a:txBody>
                  <a:tcPr marL="38100" marR="38100" marT="38100" marB="38100"/>
                </a:tc>
                <a:tc>
                  <a:txBody>
                    <a:bodyPr/>
                    <a:lstStyle/>
                    <a:p>
                      <a:endParaRPr lang="en-US" sz="1200">
                        <a:effectLst/>
                        <a:latin typeface="Cambria"/>
                      </a:endParaRPr>
                    </a:p>
                  </a:txBody>
                  <a:tcPr marL="38100" marR="38100" marT="38100" marB="38100"/>
                </a:tc>
              </a:tr>
              <a:tr h="370840">
                <a:tc>
                  <a:txBody>
                    <a:bodyPr/>
                    <a:lstStyle/>
                    <a:p>
                      <a:pPr marL="0" marR="0">
                        <a:spcBef>
                          <a:spcPts val="0"/>
                        </a:spcBef>
                        <a:spcAft>
                          <a:spcPts val="0"/>
                        </a:spcAft>
                      </a:pPr>
                      <a:r>
                        <a:rPr lang="en-US" sz="1200">
                          <a:effectLst/>
                          <a:latin typeface="Times New Roman"/>
                          <a:ea typeface="ＭＳ 明朝"/>
                          <a:cs typeface="Times New Roman"/>
                        </a:rPr>
                        <a:t>1</a:t>
                      </a:r>
                    </a:p>
                  </a:txBody>
                  <a:tcPr marL="38100" marR="38100" marT="38100" marB="38100"/>
                </a:tc>
                <a:tc>
                  <a:txBody>
                    <a:bodyPr/>
                    <a:lstStyle/>
                    <a:p>
                      <a:pPr marL="0" marR="0">
                        <a:spcBef>
                          <a:spcPts val="0"/>
                        </a:spcBef>
                        <a:spcAft>
                          <a:spcPts val="0"/>
                        </a:spcAft>
                      </a:pPr>
                      <a:r>
                        <a:rPr lang="en-US" sz="1200">
                          <a:effectLst/>
                          <a:latin typeface="Times New Roman"/>
                          <a:ea typeface="ＭＳ 明朝"/>
                          <a:cs typeface="Times New Roman"/>
                        </a:rPr>
                        <a:t>REGION</a:t>
                      </a:r>
                    </a:p>
                  </a:txBody>
                  <a:tcPr marL="38100" marR="38100" marT="38100" marB="38100"/>
                </a:tc>
                <a:tc>
                  <a:txBody>
                    <a:bodyPr/>
                    <a:lstStyle/>
                    <a:p>
                      <a:pPr marL="0" marR="0">
                        <a:spcBef>
                          <a:spcPts val="0"/>
                        </a:spcBef>
                        <a:spcAft>
                          <a:spcPts val="0"/>
                        </a:spcAft>
                      </a:pPr>
                      <a:r>
                        <a:rPr lang="en-US" sz="1200">
                          <a:effectLst/>
                          <a:latin typeface="Times New Roman"/>
                          <a:ea typeface="ＭＳ 明朝"/>
                          <a:cs typeface="Times New Roman"/>
                        </a:rPr>
                        <a:t>REGION_ID</a:t>
                      </a:r>
                    </a:p>
                  </a:txBody>
                  <a:tcPr marL="38100" marR="38100" marT="38100" marB="38100"/>
                </a:tc>
                <a:tc>
                  <a:txBody>
                    <a:bodyPr/>
                    <a:lstStyle/>
                    <a:p>
                      <a:pPr marL="0" marR="0" algn="ctr">
                        <a:spcBef>
                          <a:spcPts val="0"/>
                        </a:spcBef>
                        <a:spcAft>
                          <a:spcPts val="0"/>
                        </a:spcAft>
                      </a:pPr>
                      <a:r>
                        <a:rPr lang="en-US" sz="1200">
                          <a:effectLst/>
                          <a:latin typeface="Times New Roman"/>
                          <a:ea typeface="ＭＳ 明朝"/>
                          <a:cs typeface="Times New Roman"/>
                        </a:rPr>
                        <a:t>NUMBER</a:t>
                      </a:r>
                    </a:p>
                  </a:txBody>
                  <a:tcPr marL="38100" marR="38100" marT="38100" marB="38100"/>
                </a:tc>
                <a:tc>
                  <a:txBody>
                    <a:bodyPr/>
                    <a:lstStyle/>
                    <a:p>
                      <a:pPr marL="0" marR="0">
                        <a:spcBef>
                          <a:spcPts val="0"/>
                        </a:spcBef>
                        <a:spcAft>
                          <a:spcPts val="0"/>
                        </a:spcAft>
                      </a:pPr>
                      <a:r>
                        <a:rPr lang="en-US" sz="1200">
                          <a:effectLst/>
                          <a:latin typeface="Times New Roman"/>
                          <a:ea typeface="ＭＳ 明朝"/>
                          <a:cs typeface="Times New Roman"/>
                        </a:rPr>
                        <a:t>PRIMARY KEY</a:t>
                      </a:r>
                    </a:p>
                  </a:txBody>
                  <a:tcPr marL="38100" marR="38100" marT="38100" marB="38100"/>
                </a:tc>
                <a:tc>
                  <a:txBody>
                    <a:bodyPr/>
                    <a:lstStyle/>
                    <a:p>
                      <a:pPr marL="0" marR="0">
                        <a:spcBef>
                          <a:spcPts val="0"/>
                        </a:spcBef>
                        <a:spcAft>
                          <a:spcPts val="0"/>
                        </a:spcAft>
                      </a:pPr>
                      <a:r>
                        <a:rPr lang="en-US" sz="1200">
                          <a:effectLst/>
                          <a:latin typeface="Times New Roman"/>
                          <a:ea typeface="ＭＳ 明朝"/>
                          <a:cs typeface="Times New Roman"/>
                        </a:rPr>
                        <a:t>LOCATION</a:t>
                      </a:r>
                    </a:p>
                  </a:txBody>
                  <a:tcPr marL="38100" marR="38100" marT="38100" marB="38100"/>
                </a:tc>
              </a:tr>
              <a:tr h="370840">
                <a:tc>
                  <a:txBody>
                    <a:bodyPr/>
                    <a:lstStyle/>
                    <a:p>
                      <a:endParaRPr lang="en-US" sz="1200">
                        <a:effectLst/>
                        <a:latin typeface="Cambria"/>
                      </a:endParaRPr>
                    </a:p>
                  </a:txBody>
                  <a:tcPr marL="38100" marR="38100" marT="38100" marB="38100"/>
                </a:tc>
                <a:tc>
                  <a:txBody>
                    <a:bodyPr/>
                    <a:lstStyle/>
                    <a:p>
                      <a:endParaRPr lang="en-US" sz="1200">
                        <a:effectLst/>
                        <a:latin typeface="Cambria"/>
                      </a:endParaRPr>
                    </a:p>
                  </a:txBody>
                  <a:tcPr marL="38100" marR="38100" marT="38100" marB="38100"/>
                </a:tc>
                <a:tc>
                  <a:txBody>
                    <a:bodyPr/>
                    <a:lstStyle/>
                    <a:p>
                      <a:pPr marL="0" marR="0">
                        <a:spcBef>
                          <a:spcPts val="0"/>
                        </a:spcBef>
                        <a:spcAft>
                          <a:spcPts val="0"/>
                        </a:spcAft>
                      </a:pPr>
                      <a:r>
                        <a:rPr lang="en-US" sz="1200">
                          <a:effectLst/>
                          <a:latin typeface="Times New Roman"/>
                          <a:ea typeface="ＭＳ 明朝"/>
                          <a:cs typeface="Times New Roman"/>
                        </a:rPr>
                        <a:t>NAME</a:t>
                      </a:r>
                    </a:p>
                  </a:txBody>
                  <a:tcPr marL="38100" marR="38100" marT="38100" marB="38100"/>
                </a:tc>
                <a:tc>
                  <a:txBody>
                    <a:bodyPr/>
                    <a:lstStyle/>
                    <a:p>
                      <a:pPr marL="0" marR="0" algn="ctr">
                        <a:spcBef>
                          <a:spcPts val="0"/>
                        </a:spcBef>
                        <a:spcAft>
                          <a:spcPts val="0"/>
                        </a:spcAft>
                      </a:pPr>
                      <a:r>
                        <a:rPr lang="en-US" sz="1200">
                          <a:effectLst/>
                          <a:latin typeface="Times New Roman"/>
                          <a:ea typeface="ＭＳ 明朝"/>
                          <a:cs typeface="Times New Roman"/>
                        </a:rPr>
                        <a:t>VARCHAR2</a:t>
                      </a:r>
                    </a:p>
                  </a:txBody>
                  <a:tcPr marL="38100" marR="38100" marT="38100" marB="38100"/>
                </a:tc>
                <a:tc>
                  <a:txBody>
                    <a:bodyPr/>
                    <a:lstStyle/>
                    <a:p>
                      <a:pPr marL="0" marR="0">
                        <a:spcBef>
                          <a:spcPts val="0"/>
                        </a:spcBef>
                        <a:spcAft>
                          <a:spcPts val="0"/>
                        </a:spcAft>
                      </a:pPr>
                      <a:r>
                        <a:rPr lang="en-US" sz="1200">
                          <a:effectLst/>
                          <a:latin typeface="Times New Roman"/>
                          <a:ea typeface="ＭＳ 明朝"/>
                          <a:cs typeface="Times New Roman"/>
                        </a:rPr>
                        <a:t>UNIQUE, NOT NULL</a:t>
                      </a:r>
                    </a:p>
                  </a:txBody>
                  <a:tcPr marL="38100" marR="38100" marT="38100" marB="38100"/>
                </a:tc>
                <a:tc>
                  <a:txBody>
                    <a:bodyPr/>
                    <a:lstStyle/>
                    <a:p>
                      <a:endParaRPr lang="en-US" sz="1200">
                        <a:effectLst/>
                        <a:latin typeface="Cambria"/>
                      </a:endParaRPr>
                    </a:p>
                  </a:txBody>
                  <a:tcPr marL="38100" marR="38100" marT="38100" marB="38100"/>
                </a:tc>
              </a:tr>
              <a:tr h="370840">
                <a:tc>
                  <a:txBody>
                    <a:bodyPr/>
                    <a:lstStyle/>
                    <a:p>
                      <a:endParaRPr lang="en-US" sz="1200">
                        <a:effectLst/>
                        <a:latin typeface="Cambria"/>
                      </a:endParaRPr>
                    </a:p>
                  </a:txBody>
                  <a:tcPr marL="38100" marR="38100" marT="38100" marB="38100"/>
                </a:tc>
                <a:tc>
                  <a:txBody>
                    <a:bodyPr/>
                    <a:lstStyle/>
                    <a:p>
                      <a:endParaRPr lang="en-US" sz="1200">
                        <a:effectLst/>
                        <a:latin typeface="Cambria"/>
                      </a:endParaRPr>
                    </a:p>
                  </a:txBody>
                  <a:tcPr marL="38100" marR="38100" marT="38100" marB="38100"/>
                </a:tc>
                <a:tc>
                  <a:txBody>
                    <a:bodyPr/>
                    <a:lstStyle/>
                    <a:p>
                      <a:pPr marL="0" marR="0">
                        <a:spcBef>
                          <a:spcPts val="0"/>
                        </a:spcBef>
                        <a:spcAft>
                          <a:spcPts val="0"/>
                        </a:spcAft>
                      </a:pPr>
                      <a:r>
                        <a:rPr lang="en-US" sz="1200">
                          <a:effectLst/>
                          <a:latin typeface="Times New Roman"/>
                          <a:ea typeface="ＭＳ 明朝"/>
                          <a:cs typeface="Times New Roman"/>
                        </a:rPr>
                        <a:t>GEOGRAPHY</a:t>
                      </a:r>
                    </a:p>
                  </a:txBody>
                  <a:tcPr marL="38100" marR="38100" marT="38100" marB="38100"/>
                </a:tc>
                <a:tc>
                  <a:txBody>
                    <a:bodyPr/>
                    <a:lstStyle/>
                    <a:p>
                      <a:pPr marL="0" marR="0" algn="ctr">
                        <a:spcBef>
                          <a:spcPts val="0"/>
                        </a:spcBef>
                        <a:spcAft>
                          <a:spcPts val="0"/>
                        </a:spcAft>
                      </a:pPr>
                      <a:r>
                        <a:rPr lang="en-US" sz="1200">
                          <a:effectLst/>
                          <a:latin typeface="Times New Roman"/>
                          <a:ea typeface="ＭＳ 明朝"/>
                          <a:cs typeface="Times New Roman"/>
                        </a:rPr>
                        <a:t>VARCHAR2</a:t>
                      </a:r>
                    </a:p>
                  </a:txBody>
                  <a:tcPr marL="38100" marR="38100" marT="38100" marB="38100"/>
                </a:tc>
                <a:tc>
                  <a:txBody>
                    <a:bodyPr/>
                    <a:lstStyle/>
                    <a:p>
                      <a:pPr marL="0" marR="0">
                        <a:spcBef>
                          <a:spcPts val="0"/>
                        </a:spcBef>
                        <a:spcAft>
                          <a:spcPts val="0"/>
                        </a:spcAft>
                      </a:pPr>
                      <a:r>
                        <a:rPr lang="en-US" sz="1200">
                          <a:effectLst/>
                          <a:latin typeface="Times New Roman"/>
                          <a:ea typeface="ＭＳ 明朝"/>
                          <a:cs typeface="Times New Roman"/>
                        </a:rPr>
                        <a:t>NOT NULL</a:t>
                      </a:r>
                    </a:p>
                  </a:txBody>
                  <a:tcPr marL="38100" marR="38100" marT="38100" marB="38100"/>
                </a:tc>
                <a:tc>
                  <a:txBody>
                    <a:bodyPr/>
                    <a:lstStyle/>
                    <a:p>
                      <a:endParaRPr lang="en-US" sz="1200">
                        <a:effectLst/>
                        <a:latin typeface="Cambria"/>
                      </a:endParaRPr>
                    </a:p>
                  </a:txBody>
                  <a:tcPr marL="38100" marR="38100" marT="38100" marB="38100"/>
                </a:tc>
              </a:tr>
              <a:tr h="370840">
                <a:tc>
                  <a:txBody>
                    <a:bodyPr/>
                    <a:lstStyle/>
                    <a:p>
                      <a:endParaRPr lang="en-US" sz="1200">
                        <a:effectLst/>
                        <a:latin typeface="Cambria"/>
                      </a:endParaRPr>
                    </a:p>
                  </a:txBody>
                  <a:tcPr marL="38100" marR="38100" marT="38100" marB="38100"/>
                </a:tc>
                <a:tc>
                  <a:txBody>
                    <a:bodyPr/>
                    <a:lstStyle/>
                    <a:p>
                      <a:endParaRPr lang="en-US" sz="1200">
                        <a:effectLst/>
                        <a:latin typeface="Cambria"/>
                      </a:endParaRPr>
                    </a:p>
                  </a:txBody>
                  <a:tcPr marL="38100" marR="38100" marT="38100" marB="38100"/>
                </a:tc>
                <a:tc>
                  <a:txBody>
                    <a:bodyPr/>
                    <a:lstStyle/>
                    <a:p>
                      <a:pPr marL="0" marR="0">
                        <a:spcBef>
                          <a:spcPts val="0"/>
                        </a:spcBef>
                        <a:spcAft>
                          <a:spcPts val="0"/>
                        </a:spcAft>
                      </a:pPr>
                      <a:r>
                        <a:rPr lang="en-US" sz="1200">
                          <a:effectLst/>
                          <a:latin typeface="Times New Roman"/>
                          <a:ea typeface="ＭＳ 明朝"/>
                          <a:cs typeface="Times New Roman"/>
                        </a:rPr>
                        <a:t>CONTINENT</a:t>
                      </a:r>
                    </a:p>
                  </a:txBody>
                  <a:tcPr marL="38100" marR="38100" marT="38100" marB="38100"/>
                </a:tc>
                <a:tc>
                  <a:txBody>
                    <a:bodyPr/>
                    <a:lstStyle/>
                    <a:p>
                      <a:pPr marL="0" marR="0" algn="ctr">
                        <a:spcBef>
                          <a:spcPts val="0"/>
                        </a:spcBef>
                        <a:spcAft>
                          <a:spcPts val="0"/>
                        </a:spcAft>
                      </a:pPr>
                      <a:r>
                        <a:rPr lang="en-US" sz="1200">
                          <a:effectLst/>
                          <a:latin typeface="Times New Roman"/>
                          <a:ea typeface="ＭＳ 明朝"/>
                          <a:cs typeface="Times New Roman"/>
                        </a:rPr>
                        <a:t>VARCHAR2</a:t>
                      </a:r>
                    </a:p>
                  </a:txBody>
                  <a:tcPr marL="38100" marR="38100" marT="38100" marB="38100"/>
                </a:tc>
                <a:tc>
                  <a:txBody>
                    <a:bodyPr/>
                    <a:lstStyle/>
                    <a:p>
                      <a:pPr marL="0" marR="0">
                        <a:spcBef>
                          <a:spcPts val="0"/>
                        </a:spcBef>
                        <a:spcAft>
                          <a:spcPts val="0"/>
                        </a:spcAft>
                      </a:pPr>
                      <a:r>
                        <a:rPr lang="en-US" sz="1200">
                          <a:effectLst/>
                          <a:latin typeface="Times New Roman"/>
                          <a:ea typeface="ＭＳ 明朝"/>
                          <a:cs typeface="Times New Roman"/>
                        </a:rPr>
                        <a:t>NOT NULL</a:t>
                      </a:r>
                    </a:p>
                  </a:txBody>
                  <a:tcPr marL="38100" marR="38100" marT="38100" marB="38100"/>
                </a:tc>
                <a:tc>
                  <a:txBody>
                    <a:bodyPr/>
                    <a:lstStyle/>
                    <a:p>
                      <a:endParaRPr lang="en-US" sz="1200">
                        <a:effectLst/>
                        <a:latin typeface="Cambria"/>
                      </a:endParaRPr>
                    </a:p>
                  </a:txBody>
                  <a:tcPr marL="38100" marR="38100" marT="38100" marB="38100"/>
                </a:tc>
              </a:tr>
              <a:tr h="370840">
                <a:tc>
                  <a:txBody>
                    <a:bodyPr/>
                    <a:lstStyle/>
                    <a:p>
                      <a:endParaRPr lang="en-US" sz="1200">
                        <a:effectLst/>
                        <a:latin typeface="Cambria"/>
                      </a:endParaRPr>
                    </a:p>
                  </a:txBody>
                  <a:tcPr marL="38100" marR="38100" marT="38100" marB="38100"/>
                </a:tc>
                <a:tc>
                  <a:txBody>
                    <a:bodyPr/>
                    <a:lstStyle/>
                    <a:p>
                      <a:endParaRPr lang="en-US" sz="1200">
                        <a:effectLst/>
                        <a:latin typeface="Cambria"/>
                      </a:endParaRPr>
                    </a:p>
                  </a:txBody>
                  <a:tcPr marL="38100" marR="38100" marT="38100" marB="38100"/>
                </a:tc>
                <a:tc>
                  <a:txBody>
                    <a:bodyPr/>
                    <a:lstStyle/>
                    <a:p>
                      <a:pPr marL="0" marR="0">
                        <a:spcBef>
                          <a:spcPts val="0"/>
                        </a:spcBef>
                        <a:spcAft>
                          <a:spcPts val="0"/>
                        </a:spcAft>
                      </a:pPr>
                      <a:r>
                        <a:rPr lang="en-US" sz="1200">
                          <a:effectLst/>
                          <a:latin typeface="Times New Roman"/>
                          <a:ea typeface="ＭＳ 明朝"/>
                          <a:cs typeface="Times New Roman"/>
                        </a:rPr>
                        <a:t>CLIMATE</a:t>
                      </a:r>
                    </a:p>
                  </a:txBody>
                  <a:tcPr marL="38100" marR="38100" marT="38100" marB="38100"/>
                </a:tc>
                <a:tc>
                  <a:txBody>
                    <a:bodyPr/>
                    <a:lstStyle/>
                    <a:p>
                      <a:pPr marL="0" marR="0" algn="ctr">
                        <a:spcBef>
                          <a:spcPts val="0"/>
                        </a:spcBef>
                        <a:spcAft>
                          <a:spcPts val="0"/>
                        </a:spcAft>
                      </a:pPr>
                      <a:r>
                        <a:rPr lang="en-US" sz="1200">
                          <a:effectLst/>
                          <a:latin typeface="Times New Roman"/>
                          <a:ea typeface="ＭＳ 明朝"/>
                          <a:cs typeface="Times New Roman"/>
                        </a:rPr>
                        <a:t>VARCHAR2</a:t>
                      </a:r>
                    </a:p>
                  </a:txBody>
                  <a:tcPr marL="38100" marR="38100" marT="38100" marB="38100"/>
                </a:tc>
                <a:tc>
                  <a:txBody>
                    <a:bodyPr/>
                    <a:lstStyle/>
                    <a:p>
                      <a:pPr marL="0" marR="0">
                        <a:spcBef>
                          <a:spcPts val="0"/>
                        </a:spcBef>
                        <a:spcAft>
                          <a:spcPts val="0"/>
                        </a:spcAft>
                      </a:pPr>
                      <a:r>
                        <a:rPr lang="en-US" sz="1200">
                          <a:effectLst/>
                          <a:latin typeface="Times New Roman"/>
                          <a:ea typeface="ＭＳ 明朝"/>
                          <a:cs typeface="Times New Roman"/>
                        </a:rPr>
                        <a:t>NOT NULL</a:t>
                      </a:r>
                    </a:p>
                  </a:txBody>
                  <a:tcPr marL="38100" marR="38100" marT="38100" marB="38100"/>
                </a:tc>
                <a:tc>
                  <a:txBody>
                    <a:bodyPr/>
                    <a:lstStyle/>
                    <a:p>
                      <a:endParaRPr lang="en-US" sz="1200">
                        <a:effectLst/>
                        <a:latin typeface="Cambria"/>
                      </a:endParaRPr>
                    </a:p>
                  </a:txBody>
                  <a:tcPr marL="38100" marR="38100" marT="38100" marB="38100"/>
                </a:tc>
              </a:tr>
              <a:tr h="370840">
                <a:tc>
                  <a:txBody>
                    <a:bodyPr/>
                    <a:lstStyle/>
                    <a:p>
                      <a:pPr marL="0" marR="0">
                        <a:spcBef>
                          <a:spcPts val="0"/>
                        </a:spcBef>
                        <a:spcAft>
                          <a:spcPts val="0"/>
                        </a:spcAft>
                      </a:pPr>
                      <a:r>
                        <a:rPr lang="en-US" sz="1200">
                          <a:effectLst/>
                          <a:latin typeface="Times New Roman"/>
                          <a:ea typeface="ＭＳ 明朝"/>
                          <a:cs typeface="Times New Roman"/>
                        </a:rPr>
                        <a:t>1</a:t>
                      </a:r>
                    </a:p>
                  </a:txBody>
                  <a:tcPr marL="38100" marR="38100" marT="38100" marB="38100"/>
                </a:tc>
                <a:tc>
                  <a:txBody>
                    <a:bodyPr/>
                    <a:lstStyle/>
                    <a:p>
                      <a:pPr marL="0" marR="0">
                        <a:spcBef>
                          <a:spcPts val="0"/>
                        </a:spcBef>
                        <a:spcAft>
                          <a:spcPts val="0"/>
                        </a:spcAft>
                      </a:pPr>
                      <a:r>
                        <a:rPr lang="en-US" sz="1200">
                          <a:effectLst/>
                          <a:latin typeface="Times New Roman"/>
                          <a:ea typeface="ＭＳ 明朝"/>
                          <a:cs typeface="Times New Roman"/>
                        </a:rPr>
                        <a:t>COUNTRY</a:t>
                      </a:r>
                    </a:p>
                  </a:txBody>
                  <a:tcPr marL="38100" marR="38100" marT="38100" marB="38100"/>
                </a:tc>
                <a:tc>
                  <a:txBody>
                    <a:bodyPr/>
                    <a:lstStyle/>
                    <a:p>
                      <a:pPr marL="0" marR="0">
                        <a:spcBef>
                          <a:spcPts val="0"/>
                        </a:spcBef>
                        <a:spcAft>
                          <a:spcPts val="0"/>
                        </a:spcAft>
                      </a:pPr>
                      <a:r>
                        <a:rPr lang="en-US" sz="1200">
                          <a:effectLst/>
                          <a:latin typeface="Times New Roman"/>
                          <a:ea typeface="ＭＳ 明朝"/>
                          <a:cs typeface="Times New Roman"/>
                        </a:rPr>
                        <a:t>COUNTRY_ID</a:t>
                      </a:r>
                    </a:p>
                  </a:txBody>
                  <a:tcPr marL="38100" marR="38100" marT="38100" marB="38100"/>
                </a:tc>
                <a:tc>
                  <a:txBody>
                    <a:bodyPr/>
                    <a:lstStyle/>
                    <a:p>
                      <a:pPr marL="0" marR="0" algn="ctr">
                        <a:spcBef>
                          <a:spcPts val="0"/>
                        </a:spcBef>
                        <a:spcAft>
                          <a:spcPts val="0"/>
                        </a:spcAft>
                      </a:pPr>
                      <a:r>
                        <a:rPr lang="en-US" sz="1200">
                          <a:effectLst/>
                          <a:latin typeface="Times New Roman"/>
                          <a:ea typeface="ＭＳ 明朝"/>
                          <a:cs typeface="Times New Roman"/>
                        </a:rPr>
                        <a:t>NUMBER</a:t>
                      </a:r>
                    </a:p>
                  </a:txBody>
                  <a:tcPr marL="38100" marR="38100" marT="38100" marB="38100"/>
                </a:tc>
                <a:tc>
                  <a:txBody>
                    <a:bodyPr/>
                    <a:lstStyle/>
                    <a:p>
                      <a:pPr marL="0" marR="0">
                        <a:spcBef>
                          <a:spcPts val="0"/>
                        </a:spcBef>
                        <a:spcAft>
                          <a:spcPts val="0"/>
                        </a:spcAft>
                      </a:pPr>
                      <a:r>
                        <a:rPr lang="en-US" sz="1200">
                          <a:effectLst/>
                          <a:latin typeface="Times New Roman"/>
                          <a:ea typeface="ＭＳ 明朝"/>
                          <a:cs typeface="Times New Roman"/>
                        </a:rPr>
                        <a:t>PRIMARY KEY</a:t>
                      </a:r>
                    </a:p>
                  </a:txBody>
                  <a:tcPr marL="38100" marR="38100" marT="38100" marB="38100"/>
                </a:tc>
                <a:tc>
                  <a:txBody>
                    <a:bodyPr/>
                    <a:lstStyle/>
                    <a:p>
                      <a:pPr marL="0" marR="0">
                        <a:spcBef>
                          <a:spcPts val="0"/>
                        </a:spcBef>
                        <a:spcAft>
                          <a:spcPts val="0"/>
                        </a:spcAft>
                      </a:pPr>
                      <a:r>
                        <a:rPr lang="en-US" sz="1200" dirty="0">
                          <a:effectLst/>
                          <a:latin typeface="Times New Roman"/>
                          <a:ea typeface="ＭＳ 明朝"/>
                          <a:cs typeface="Times New Roman"/>
                        </a:rPr>
                        <a:t>LOCATION</a:t>
                      </a:r>
                    </a:p>
                  </a:txBody>
                  <a:tcPr marL="38100" marR="38100" marT="38100" marB="38100"/>
                </a:tc>
              </a:tr>
            </a:tbl>
          </a:graphicData>
        </a:graphic>
      </p:graphicFrame>
    </p:spTree>
    <p:extLst>
      <p:ext uri="{BB962C8B-B14F-4D97-AF65-F5344CB8AC3E}">
        <p14:creationId xmlns:p14="http://schemas.microsoft.com/office/powerpoint/2010/main" val="576079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The GDT is a great resource for doctors</a:t>
            </a:r>
          </a:p>
          <a:p>
            <a:r>
              <a:rPr lang="en-US" dirty="0" smtClean="0"/>
              <a:t>Lots of options for customization and creation of new indexes or tables</a:t>
            </a:r>
          </a:p>
          <a:p>
            <a:r>
              <a:rPr lang="en-US" dirty="0" smtClean="0"/>
              <a:t>With the reference manual in hand DBAs should be able to handle any challenge</a:t>
            </a:r>
          </a:p>
          <a:p>
            <a:endParaRPr lang="en-US" dirty="0" smtClean="0"/>
          </a:p>
        </p:txBody>
      </p:sp>
    </p:spTree>
    <p:extLst>
      <p:ext uri="{BB962C8B-B14F-4D97-AF65-F5344CB8AC3E}">
        <p14:creationId xmlns:p14="http://schemas.microsoft.com/office/powerpoint/2010/main" val="355393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 Cited</a:t>
            </a:r>
            <a:endParaRPr lang="en-US" dirty="0"/>
          </a:p>
        </p:txBody>
      </p:sp>
      <p:sp>
        <p:nvSpPr>
          <p:cNvPr id="4" name="Content Placeholder 3"/>
          <p:cNvSpPr txBox="1">
            <a:spLocks noGrp="1"/>
          </p:cNvSpPr>
          <p:nvPr>
            <p:ph idx="1"/>
          </p:nvPr>
        </p:nvSpPr>
        <p:spPr>
          <a:xfrm>
            <a:off x="1" y="1425388"/>
            <a:ext cx="9144000" cy="3867726"/>
          </a:xfrm>
          <a:prstGeom prst="rect">
            <a:avLst/>
          </a:prstGeom>
          <a:noFill/>
        </p:spPr>
        <p:txBody>
          <a:bodyPr wrap="square" rtlCol="0">
            <a:spAutoFit/>
          </a:bodyPr>
          <a:lstStyle/>
          <a:p>
            <a:r>
              <a:rPr lang="fi-FI" sz="1800" dirty="0">
                <a:hlinkClick r:id="rId2"/>
              </a:rPr>
              <a:t>http://</a:t>
            </a:r>
            <a:r>
              <a:rPr lang="fi-FI" sz="1800" dirty="0" smtClean="0">
                <a:hlinkClick r:id="rId2"/>
              </a:rPr>
              <a:t>blogs.scientificamerican.com</a:t>
            </a:r>
            <a:r>
              <a:rPr lang="fi-FI" sz="1800" dirty="0">
                <a:hlinkClick r:id="rId2"/>
              </a:rPr>
              <a:t>/media/inline/blog/Image/03-13-global-</a:t>
            </a:r>
            <a:r>
              <a:rPr lang="fi-FI" sz="1800" dirty="0" smtClean="0">
                <a:hlinkClick r:id="rId2"/>
              </a:rPr>
              <a:t>surveillance.jpg</a:t>
            </a:r>
            <a:endParaRPr lang="fi-FI" sz="1800" dirty="0" smtClean="0"/>
          </a:p>
          <a:p>
            <a:r>
              <a:rPr lang="en-US" sz="1800" dirty="0">
                <a:hlinkClick r:id="rId3"/>
              </a:rPr>
              <a:t>https://dataddict.files.wordpress.com/2013/03/</a:t>
            </a:r>
            <a:r>
              <a:rPr lang="en-US" sz="1800" dirty="0" smtClean="0">
                <a:hlinkClick r:id="rId3"/>
              </a:rPr>
              <a:t>databases.jpg</a:t>
            </a:r>
            <a:endParaRPr lang="en-US" sz="1800" dirty="0" smtClean="0"/>
          </a:p>
          <a:p>
            <a:r>
              <a:rPr lang="en-US" sz="1800" dirty="0">
                <a:hlinkClick r:id="rId4"/>
              </a:rPr>
              <a:t>https://mycourses.qcc.edu/bbcswebdav/pid-1261508-dt-content-rid-1269115_1/courses/CIS228_FA14_01/CIS228ClassProjectRequirmentGlobalDiseaseTrackingFall2014.</a:t>
            </a:r>
            <a:r>
              <a:rPr lang="en-US" sz="1800" dirty="0" smtClean="0">
                <a:hlinkClick r:id="rId4"/>
              </a:rPr>
              <a:t>pdf</a:t>
            </a:r>
            <a:endParaRPr lang="en-US" sz="1800" dirty="0" smtClean="0"/>
          </a:p>
          <a:p>
            <a:endParaRPr lang="en-US" sz="1800" dirty="0"/>
          </a:p>
          <a:p>
            <a:endParaRPr lang="fi-FI" sz="1800" dirty="0" smtClean="0"/>
          </a:p>
          <a:p>
            <a:endParaRPr lang="en-US" sz="1800" dirty="0"/>
          </a:p>
        </p:txBody>
      </p:sp>
    </p:spTree>
    <p:extLst>
      <p:ext uri="{BB962C8B-B14F-4D97-AF65-F5344CB8AC3E}">
        <p14:creationId xmlns:p14="http://schemas.microsoft.com/office/powerpoint/2010/main" val="2543682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246422" y="2069748"/>
            <a:ext cx="3500541" cy="4406053"/>
          </a:xfrm>
        </p:spPr>
        <p:txBody>
          <a:bodyPr/>
          <a:lstStyle/>
          <a:p>
            <a:r>
              <a:rPr lang="en-US" dirty="0" smtClean="0"/>
              <a:t>Structure</a:t>
            </a:r>
          </a:p>
          <a:p>
            <a:r>
              <a:rPr lang="en-US" dirty="0" smtClean="0"/>
              <a:t>Common uses</a:t>
            </a:r>
          </a:p>
          <a:p>
            <a:r>
              <a:rPr lang="en-US" dirty="0" smtClean="0"/>
              <a:t>Reference for DBAs &amp; advanced users</a:t>
            </a:r>
            <a:endParaRPr lang="en-US" dirty="0"/>
          </a:p>
        </p:txBody>
      </p:sp>
      <p:pic>
        <p:nvPicPr>
          <p:cNvPr id="4" name="Picture 3"/>
          <p:cNvPicPr>
            <a:picLocks noChangeAspect="1"/>
          </p:cNvPicPr>
          <p:nvPr/>
        </p:nvPicPr>
        <p:blipFill>
          <a:blip r:embed="rId3"/>
          <a:stretch>
            <a:fillRect/>
          </a:stretch>
        </p:blipFill>
        <p:spPr>
          <a:xfrm>
            <a:off x="3746963" y="2179508"/>
            <a:ext cx="4975756" cy="3731818"/>
          </a:xfrm>
          <a:prstGeom prst="rect">
            <a:avLst/>
          </a:prstGeom>
        </p:spPr>
      </p:pic>
      <p:sp>
        <p:nvSpPr>
          <p:cNvPr id="5" name="TextBox 4"/>
          <p:cNvSpPr txBox="1"/>
          <p:nvPr/>
        </p:nvSpPr>
        <p:spPr>
          <a:xfrm>
            <a:off x="4595384" y="6605608"/>
            <a:ext cx="4548616" cy="276999"/>
          </a:xfrm>
          <a:prstGeom prst="rect">
            <a:avLst/>
          </a:prstGeom>
          <a:noFill/>
        </p:spPr>
        <p:txBody>
          <a:bodyPr wrap="none" rtlCol="0">
            <a:spAutoFit/>
          </a:bodyPr>
          <a:lstStyle/>
          <a:p>
            <a:r>
              <a:rPr lang="en-US" sz="1200" dirty="0"/>
              <a:t>https://</a:t>
            </a:r>
            <a:r>
              <a:rPr lang="en-US" sz="1200" dirty="0" err="1"/>
              <a:t>dataddict.files.wordpress.com</a:t>
            </a:r>
            <a:r>
              <a:rPr lang="en-US" sz="1200" dirty="0"/>
              <a:t>/2013/03/</a:t>
            </a:r>
            <a:r>
              <a:rPr lang="en-US" sz="1200" dirty="0" err="1"/>
              <a:t>databases.jpg</a:t>
            </a:r>
            <a:endParaRPr lang="en-US" sz="1200" dirty="0"/>
          </a:p>
        </p:txBody>
      </p:sp>
    </p:spTree>
    <p:extLst>
      <p:ext uri="{BB962C8B-B14F-4D97-AF65-F5344CB8AC3E}">
        <p14:creationId xmlns:p14="http://schemas.microsoft.com/office/powerpoint/2010/main" val="1877943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creation</a:t>
            </a:r>
            <a:endParaRPr lang="en-US" dirty="0"/>
          </a:p>
        </p:txBody>
      </p:sp>
      <p:sp>
        <p:nvSpPr>
          <p:cNvPr id="3" name="Content Placeholder 2"/>
          <p:cNvSpPr>
            <a:spLocks noGrp="1"/>
          </p:cNvSpPr>
          <p:nvPr>
            <p:ph sz="half" idx="1"/>
          </p:nvPr>
        </p:nvSpPr>
        <p:spPr>
          <a:xfrm>
            <a:off x="379655" y="1828800"/>
            <a:ext cx="4417964" cy="4661755"/>
          </a:xfrm>
        </p:spPr>
        <p:txBody>
          <a:bodyPr>
            <a:normAutofit lnSpcReduction="10000"/>
          </a:bodyPr>
          <a:lstStyle/>
          <a:p>
            <a:r>
              <a:rPr lang="en-US" dirty="0" smtClean="0"/>
              <a:t>Six groups</a:t>
            </a:r>
          </a:p>
          <a:p>
            <a:pPr lvl="1"/>
            <a:r>
              <a:rPr lang="en-US" dirty="0" smtClean="0"/>
              <a:t>Constraints created concurrently with tables</a:t>
            </a:r>
          </a:p>
          <a:p>
            <a:pPr lvl="1"/>
            <a:r>
              <a:rPr lang="en-US" dirty="0" smtClean="0"/>
              <a:t>Very basic naming scheme</a:t>
            </a:r>
          </a:p>
          <a:p>
            <a:r>
              <a:rPr lang="en-US" dirty="0" smtClean="0"/>
              <a:t>Primary keys</a:t>
            </a:r>
          </a:p>
          <a:p>
            <a:pPr lvl="1"/>
            <a:r>
              <a:rPr lang="en-US" dirty="0" smtClean="0"/>
              <a:t>Sequences given for primary keys except for bridge tables</a:t>
            </a:r>
          </a:p>
          <a:p>
            <a:pPr lvl="1"/>
            <a:r>
              <a:rPr lang="en-US" dirty="0" smtClean="0"/>
              <a:t>5 digit numbers, incrementing by 1</a:t>
            </a:r>
          </a:p>
          <a:p>
            <a:r>
              <a:rPr lang="en-US" dirty="0" smtClean="0"/>
              <a:t>Constraints</a:t>
            </a:r>
          </a:p>
          <a:p>
            <a:pPr lvl="1"/>
            <a:r>
              <a:rPr lang="en-US" dirty="0" smtClean="0"/>
              <a:t>Foreign</a:t>
            </a:r>
          </a:p>
          <a:p>
            <a:pPr lvl="1"/>
            <a:r>
              <a:rPr lang="en-US" dirty="0" smtClean="0"/>
              <a:t>Checks</a:t>
            </a:r>
          </a:p>
          <a:p>
            <a:pPr lvl="1"/>
            <a:r>
              <a:rPr lang="en-US" dirty="0" smtClean="0"/>
              <a:t>Unique</a:t>
            </a:r>
          </a:p>
          <a:p>
            <a:pPr lvl="1"/>
            <a:r>
              <a:rPr lang="en-US" dirty="0" smtClean="0"/>
              <a:t>Not Null</a:t>
            </a:r>
          </a:p>
        </p:txBody>
      </p:sp>
      <p:sp>
        <p:nvSpPr>
          <p:cNvPr id="10" name="Content Placeholder 9"/>
          <p:cNvSpPr>
            <a:spLocks noGrp="1"/>
          </p:cNvSpPr>
          <p:nvPr>
            <p:ph sz="half" idx="2"/>
          </p:nvPr>
        </p:nvSpPr>
        <p:spPr>
          <a:xfrm>
            <a:off x="5103354" y="1828800"/>
            <a:ext cx="3609977" cy="4555930"/>
          </a:xfrm>
        </p:spPr>
        <p:style>
          <a:lnRef idx="2">
            <a:schemeClr val="dk1"/>
          </a:lnRef>
          <a:fillRef idx="1">
            <a:schemeClr val="lt1"/>
          </a:fillRef>
          <a:effectRef idx="0">
            <a:schemeClr val="dk1"/>
          </a:effectRef>
          <a:fontRef idx="minor">
            <a:schemeClr val="dk1"/>
          </a:fontRef>
        </p:style>
        <p:txBody>
          <a:bodyPr>
            <a:noAutofit/>
          </a:bodyPr>
          <a:lstStyle/>
          <a:p>
            <a:pPr marL="0" indent="0">
              <a:buNone/>
            </a:pPr>
            <a:r>
              <a:rPr lang="en-US" sz="1400" i="1" dirty="0"/>
              <a:t>7A)</a:t>
            </a:r>
          </a:p>
          <a:p>
            <a:pPr marL="0" indent="0">
              <a:buNone/>
            </a:pPr>
            <a:r>
              <a:rPr lang="en-US" sz="1400" i="1" dirty="0"/>
              <a:t>CREATE SEQUENCE PATIENT_ID_SEQ</a:t>
            </a:r>
          </a:p>
          <a:p>
            <a:pPr marL="0" indent="0">
              <a:buNone/>
            </a:pPr>
            <a:r>
              <a:rPr lang="en-US" sz="1400" i="1" dirty="0"/>
              <a:t>  INCREMENT BY 1</a:t>
            </a:r>
          </a:p>
          <a:p>
            <a:pPr marL="0" indent="0">
              <a:buNone/>
            </a:pPr>
            <a:r>
              <a:rPr lang="en-US" sz="1400" i="1" dirty="0"/>
              <a:t>  START WITH 1</a:t>
            </a:r>
          </a:p>
          <a:p>
            <a:pPr marL="0" indent="0">
              <a:buNone/>
            </a:pPr>
            <a:r>
              <a:rPr lang="en-US" sz="1400" i="1" dirty="0"/>
              <a:t>  CACHE 5</a:t>
            </a:r>
          </a:p>
          <a:p>
            <a:pPr marL="0" indent="0">
              <a:buNone/>
            </a:pPr>
            <a:r>
              <a:rPr lang="en-US" sz="1400" i="1" dirty="0"/>
              <a:t>  NOCYCLE; </a:t>
            </a:r>
          </a:p>
          <a:p>
            <a:pPr marL="0" indent="0">
              <a:buNone/>
            </a:pPr>
            <a:r>
              <a:rPr lang="en-US" sz="1400" i="1" dirty="0"/>
              <a:t> </a:t>
            </a:r>
          </a:p>
          <a:p>
            <a:pPr marL="0" indent="0">
              <a:buNone/>
            </a:pPr>
            <a:r>
              <a:rPr lang="en-US" sz="1400" i="1" dirty="0"/>
              <a:t>7B)</a:t>
            </a:r>
          </a:p>
          <a:p>
            <a:pPr marL="0" indent="0">
              <a:buNone/>
            </a:pPr>
            <a:r>
              <a:rPr lang="en-US" sz="1400" i="1" dirty="0"/>
              <a:t>ALTER SEQUENCE PATIENT_ID_SEQ</a:t>
            </a:r>
          </a:p>
          <a:p>
            <a:pPr marL="0" indent="0">
              <a:buNone/>
            </a:pPr>
            <a:r>
              <a:rPr lang="en-US" sz="1400" i="1" dirty="0"/>
              <a:t> NOCACHE;</a:t>
            </a:r>
          </a:p>
          <a:p>
            <a:endParaRPr lang="en-US" sz="1400" i="1" dirty="0"/>
          </a:p>
        </p:txBody>
      </p:sp>
      <p:sp>
        <p:nvSpPr>
          <p:cNvPr id="9" name="TextBox 8"/>
          <p:cNvSpPr txBox="1"/>
          <p:nvPr/>
        </p:nvSpPr>
        <p:spPr>
          <a:xfrm>
            <a:off x="7396336" y="3586267"/>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48503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p:cNvPicPr>
          <p:nvPr>
            <p:ph idx="1"/>
          </p:nvPr>
        </p:nvPicPr>
        <p:blipFill rotWithShape="1">
          <a:blip r:embed="rId3">
            <a:extLst>
              <a:ext uri="{28A0092B-C50C-407E-A947-70E740481C1C}">
                <a14:useLocalDpi xmlns:a14="http://schemas.microsoft.com/office/drawing/2010/main" val="0"/>
              </a:ext>
            </a:extLst>
          </a:blip>
          <a:srcRect l="-144" r="365"/>
          <a:stretch/>
        </p:blipFill>
        <p:spPr bwMode="auto">
          <a:xfrm>
            <a:off x="164625" y="141100"/>
            <a:ext cx="8884218" cy="6587560"/>
          </a:xfrm>
          <a:prstGeom prst="rect">
            <a:avLst/>
          </a:prstGeom>
          <a:noFill/>
          <a:ln>
            <a:noFill/>
          </a:ln>
        </p:spPr>
      </p:pic>
    </p:spTree>
    <p:extLst>
      <p:ext uri="{BB962C8B-B14F-4D97-AF65-F5344CB8AC3E}">
        <p14:creationId xmlns:p14="http://schemas.microsoft.com/office/powerpoint/2010/main" val="1089297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Inserting and Indexing Data</a:t>
            </a:r>
            <a:endParaRPr lang="en-US" dirty="0"/>
          </a:p>
        </p:txBody>
      </p:sp>
      <p:sp>
        <p:nvSpPr>
          <p:cNvPr id="3" name="Content Placeholder 2"/>
          <p:cNvSpPr>
            <a:spLocks noGrp="1"/>
          </p:cNvSpPr>
          <p:nvPr>
            <p:ph sz="half" idx="1"/>
          </p:nvPr>
        </p:nvSpPr>
        <p:spPr>
          <a:xfrm>
            <a:off x="779462" y="1828801"/>
            <a:ext cx="7992663" cy="1714152"/>
          </a:xfrm>
        </p:spPr>
        <p:txBody>
          <a:bodyPr>
            <a:normAutofit fontScale="92500" lnSpcReduction="20000"/>
          </a:bodyPr>
          <a:lstStyle/>
          <a:p>
            <a:r>
              <a:rPr lang="en-US" dirty="0" smtClean="0"/>
              <a:t>Standard SQL insert statements</a:t>
            </a:r>
          </a:p>
          <a:p>
            <a:r>
              <a:rPr lang="en-US" dirty="0" smtClean="0"/>
              <a:t>Indexes on COUNTRY, PATIENT, and CASE tables</a:t>
            </a:r>
          </a:p>
          <a:p>
            <a:pPr lvl="1"/>
            <a:r>
              <a:rPr lang="en-US" dirty="0" smtClean="0"/>
              <a:t>B-Tree</a:t>
            </a:r>
          </a:p>
          <a:p>
            <a:pPr lvl="1"/>
            <a:r>
              <a:rPr lang="en-US" dirty="0" smtClean="0"/>
              <a:t>Bitmap</a:t>
            </a:r>
          </a:p>
          <a:p>
            <a:pPr lvl="1"/>
            <a:r>
              <a:rPr lang="en-US" dirty="0" smtClean="0"/>
              <a:t>Function</a:t>
            </a:r>
          </a:p>
          <a:p>
            <a:pPr lvl="1"/>
            <a:endParaRPr lang="en-US" dirty="0" smtClean="0"/>
          </a:p>
          <a:p>
            <a:pPr marL="0" indent="0">
              <a:buNone/>
            </a:pPr>
            <a:endParaRPr lang="en-US" dirty="0" smtClean="0"/>
          </a:p>
          <a:p>
            <a:endParaRPr lang="en-US" dirty="0"/>
          </a:p>
        </p:txBody>
      </p:sp>
      <p:sp>
        <p:nvSpPr>
          <p:cNvPr id="4" name="Content Placeholder 3"/>
          <p:cNvSpPr>
            <a:spLocks noGrp="1"/>
          </p:cNvSpPr>
          <p:nvPr>
            <p:ph sz="half" idx="2"/>
          </p:nvPr>
        </p:nvSpPr>
        <p:spPr>
          <a:xfrm>
            <a:off x="211660" y="4512553"/>
            <a:ext cx="8701572" cy="1354817"/>
          </a:xfrm>
        </p:spPr>
        <p:style>
          <a:lnRef idx="2">
            <a:schemeClr val="dk1"/>
          </a:lnRef>
          <a:fillRef idx="1">
            <a:schemeClr val="lt1"/>
          </a:fillRef>
          <a:effectRef idx="0">
            <a:schemeClr val="dk1"/>
          </a:effectRef>
          <a:fontRef idx="minor">
            <a:schemeClr val="dk1"/>
          </a:fontRef>
        </p:style>
        <p:txBody>
          <a:bodyPr>
            <a:normAutofit fontScale="92500" lnSpcReduction="20000"/>
          </a:bodyPr>
          <a:lstStyle/>
          <a:p>
            <a:pPr marL="0" indent="0">
              <a:spcBef>
                <a:spcPts val="0"/>
              </a:spcBef>
              <a:buNone/>
            </a:pPr>
            <a:r>
              <a:rPr lang="en-US" i="1" dirty="0"/>
              <a:t>INSERT INTO COUNTRY (COUNTRY_ID,NAME, HEALTH_CENTER,CONTACT_NAME</a:t>
            </a:r>
            <a:r>
              <a:rPr lang="en-US" i="1" dirty="0" smtClean="0"/>
              <a:t>) VALUES(COUNTRY_ID_SEQ.NEXTVAL,'AMERICA', 'BATES HOSPITAL','CONSTANCE PETERSEN');</a:t>
            </a:r>
            <a:endParaRPr lang="en-US" dirty="0" smtClean="0"/>
          </a:p>
          <a:p>
            <a:pPr marL="0" indent="0">
              <a:spcBef>
                <a:spcPts val="0"/>
              </a:spcBef>
              <a:buNone/>
            </a:pPr>
            <a:endParaRPr lang="en-US" dirty="0"/>
          </a:p>
        </p:txBody>
      </p:sp>
      <p:sp>
        <p:nvSpPr>
          <p:cNvPr id="5" name="Content Placeholder 3"/>
          <p:cNvSpPr txBox="1">
            <a:spLocks/>
          </p:cNvSpPr>
          <p:nvPr/>
        </p:nvSpPr>
        <p:spPr>
          <a:xfrm>
            <a:off x="3245452" y="2749273"/>
            <a:ext cx="4315510" cy="10930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82575" indent="-282575" algn="l" defTabSz="914400" rtl="0" eaLnBrk="1" latinLnBrk="0" hangingPunct="1">
              <a:spcBef>
                <a:spcPts val="2000"/>
              </a:spcBef>
              <a:buFont typeface="Wingdings 2" pitchFamily="18" charset="2"/>
              <a:buChar char=""/>
              <a:defRPr sz="2000" kern="1200">
                <a:solidFill>
                  <a:schemeClr val="dk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1800" kern="1200">
                <a:solidFill>
                  <a:schemeClr val="dk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dk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dk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dk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a:solidFill>
                  <a:schemeClr val="dk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a:solidFill>
                  <a:schemeClr val="dk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a:solidFill>
                  <a:schemeClr val="dk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a:solidFill>
                  <a:schemeClr val="dk1"/>
                </a:solidFill>
                <a:latin typeface="+mn-lt"/>
                <a:ea typeface="+mn-ea"/>
                <a:cs typeface="+mn-cs"/>
              </a:defRPr>
            </a:lvl9pPr>
          </a:lstStyle>
          <a:p>
            <a:pPr marL="0" indent="0">
              <a:spcBef>
                <a:spcPts val="0"/>
              </a:spcBef>
              <a:buNone/>
            </a:pPr>
            <a:r>
              <a:rPr lang="en-US" i="1" dirty="0"/>
              <a:t>CREATE BITMAP INDEX </a:t>
            </a:r>
            <a:r>
              <a:rPr lang="en-US" i="1" dirty="0" smtClean="0"/>
              <a:t>PATIENT_BLOOD_TYPE_IDX</a:t>
            </a:r>
          </a:p>
          <a:p>
            <a:pPr marL="0" indent="0">
              <a:spcBef>
                <a:spcPts val="0"/>
              </a:spcBef>
              <a:buNone/>
            </a:pPr>
            <a:r>
              <a:rPr lang="en-US" i="1" dirty="0"/>
              <a:t>	</a:t>
            </a:r>
            <a:r>
              <a:rPr lang="en-US" i="1" dirty="0" smtClean="0"/>
              <a:t>ON </a:t>
            </a:r>
            <a:r>
              <a:rPr lang="en-US" i="1" dirty="0"/>
              <a:t>PATIENT(BLOOD_TYPE);</a:t>
            </a:r>
            <a:endParaRPr lang="en-US" dirty="0"/>
          </a:p>
          <a:p>
            <a:pPr marL="0" indent="0">
              <a:spcBef>
                <a:spcPts val="0"/>
              </a:spcBef>
              <a:buNone/>
            </a:pPr>
            <a:endParaRPr lang="en-US" dirty="0"/>
          </a:p>
        </p:txBody>
      </p:sp>
    </p:spTree>
    <p:extLst>
      <p:ext uri="{BB962C8B-B14F-4D97-AF65-F5344CB8AC3E}">
        <p14:creationId xmlns:p14="http://schemas.microsoft.com/office/powerpoint/2010/main" val="1093673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Queries</a:t>
            </a:r>
            <a:endParaRPr lang="en-US" dirty="0"/>
          </a:p>
        </p:txBody>
      </p:sp>
      <p:pic>
        <p:nvPicPr>
          <p:cNvPr id="5" name="Content Placeholder 4"/>
          <p:cNvPicPr>
            <a:picLocks noGrp="1"/>
          </p:cNvPicPr>
          <p:nvPr>
            <p:ph sz="half" idx="2"/>
          </p:nvPr>
        </p:nvPicPr>
        <p:blipFill rotWithShape="1">
          <a:blip r:embed="rId3">
            <a:extLst>
              <a:ext uri="{28A0092B-C50C-407E-A947-70E740481C1C}">
                <a14:useLocalDpi xmlns:a14="http://schemas.microsoft.com/office/drawing/2010/main" val="0"/>
              </a:ext>
            </a:extLst>
          </a:blip>
          <a:srcRect t="-1329" b="321"/>
          <a:stretch/>
        </p:blipFill>
        <p:spPr bwMode="auto">
          <a:xfrm>
            <a:off x="348862" y="1425388"/>
            <a:ext cx="8152810" cy="5029892"/>
          </a:xfrm>
          <a:prstGeom prst="rect">
            <a:avLst/>
          </a:prstGeom>
          <a:noFill/>
          <a:ln>
            <a:noFill/>
          </a:ln>
        </p:spPr>
      </p:pic>
    </p:spTree>
    <p:extLst>
      <p:ext uri="{BB962C8B-B14F-4D97-AF65-F5344CB8AC3E}">
        <p14:creationId xmlns:p14="http://schemas.microsoft.com/office/powerpoint/2010/main" val="890205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p:cNvPicPr>
          <p:nvPr>
            <p:ph sz="half" idx="1"/>
          </p:nvPr>
        </p:nvPicPr>
        <p:blipFill rotWithShape="1">
          <a:blip r:embed="rId3">
            <a:extLst>
              <a:ext uri="{28A0092B-C50C-407E-A947-70E740481C1C}">
                <a14:useLocalDpi xmlns:a14="http://schemas.microsoft.com/office/drawing/2010/main" val="0"/>
              </a:ext>
            </a:extLst>
          </a:blip>
          <a:srcRect l="-935" r="-529"/>
          <a:stretch/>
        </p:blipFill>
        <p:spPr bwMode="auto">
          <a:xfrm>
            <a:off x="0" y="0"/>
            <a:ext cx="4562201" cy="6673349"/>
          </a:xfrm>
          <a:prstGeom prst="rect">
            <a:avLst/>
          </a:prstGeom>
          <a:noFill/>
          <a:ln>
            <a:noFill/>
          </a:ln>
        </p:spPr>
      </p:pic>
      <p:pic>
        <p:nvPicPr>
          <p:cNvPr id="6" name="Content Placeholder 5"/>
          <p:cNvPicPr>
            <a:picLocks noGrp="1"/>
          </p:cNvPicPr>
          <p:nvPr>
            <p:ph sz="half" idx="2"/>
          </p:nvPr>
        </p:nvPicPr>
        <p:blipFill rotWithShape="1">
          <a:blip r:embed="rId4">
            <a:extLst>
              <a:ext uri="{28A0092B-C50C-407E-A947-70E740481C1C}">
                <a14:useLocalDpi xmlns:a14="http://schemas.microsoft.com/office/drawing/2010/main" val="0"/>
              </a:ext>
            </a:extLst>
          </a:blip>
          <a:srcRect l="432" r="547"/>
          <a:stretch/>
        </p:blipFill>
        <p:spPr bwMode="auto">
          <a:xfrm>
            <a:off x="3699930" y="621447"/>
            <a:ext cx="5628283" cy="6051902"/>
          </a:xfrm>
          <a:prstGeom prst="rect">
            <a:avLst/>
          </a:prstGeom>
          <a:noFill/>
          <a:ln>
            <a:noFill/>
          </a:ln>
        </p:spPr>
      </p:pic>
    </p:spTree>
    <p:extLst>
      <p:ext uri="{BB962C8B-B14F-4D97-AF65-F5344CB8AC3E}">
        <p14:creationId xmlns:p14="http://schemas.microsoft.com/office/powerpoint/2010/main" val="1645327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Joins</a:t>
            </a:r>
            <a:endParaRPr lang="en-US" dirty="0"/>
          </a:p>
        </p:txBody>
      </p:sp>
      <p:sp>
        <p:nvSpPr>
          <p:cNvPr id="3" name="Content Placeholder 2"/>
          <p:cNvSpPr>
            <a:spLocks noGrp="1"/>
          </p:cNvSpPr>
          <p:nvPr>
            <p:ph sz="half" idx="1"/>
          </p:nvPr>
        </p:nvSpPr>
        <p:spPr/>
        <p:txBody>
          <a:bodyPr/>
          <a:lstStyle/>
          <a:p>
            <a:r>
              <a:rPr lang="en-US" dirty="0" smtClean="0"/>
              <a:t>Easy table joins because of simple ERD</a:t>
            </a:r>
            <a:endParaRPr lang="en-US" dirty="0"/>
          </a:p>
        </p:txBody>
      </p:sp>
      <p:pic>
        <p:nvPicPr>
          <p:cNvPr id="5" name="Content Placeholder 4"/>
          <p:cNvPicPr>
            <a:picLocks noGrp="1"/>
          </p:cNvPicPr>
          <p:nvPr>
            <p:ph sz="half" idx="2"/>
          </p:nvPr>
        </p:nvPicPr>
        <p:blipFill rotWithShape="1">
          <a:blip r:embed="rId3">
            <a:extLst>
              <a:ext uri="{28A0092B-C50C-407E-A947-70E740481C1C}">
                <a14:useLocalDpi xmlns:a14="http://schemas.microsoft.com/office/drawing/2010/main" val="0"/>
              </a:ext>
            </a:extLst>
          </a:blip>
          <a:srcRect t="2700" b="149"/>
          <a:stretch/>
        </p:blipFill>
        <p:spPr bwMode="auto">
          <a:xfrm>
            <a:off x="4437061" y="1197534"/>
            <a:ext cx="4666865" cy="5529147"/>
          </a:xfrm>
          <a:prstGeom prst="rect">
            <a:avLst/>
          </a:prstGeom>
          <a:noFill/>
          <a:ln>
            <a:noFill/>
          </a:ln>
        </p:spPr>
      </p:pic>
    </p:spTree>
    <p:extLst>
      <p:ext uri="{BB962C8B-B14F-4D97-AF65-F5344CB8AC3E}">
        <p14:creationId xmlns:p14="http://schemas.microsoft.com/office/powerpoint/2010/main" val="61332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Row and Group </a:t>
            </a:r>
            <a:r>
              <a:rPr lang="en-US" dirty="0"/>
              <a:t>F</a:t>
            </a:r>
            <a:r>
              <a:rPr lang="en-US" dirty="0" smtClean="0"/>
              <a:t>unctions</a:t>
            </a:r>
            <a:endParaRPr lang="en-US" dirty="0"/>
          </a:p>
        </p:txBody>
      </p:sp>
      <p:pic>
        <p:nvPicPr>
          <p:cNvPr id="5" name="Content Placeholder 4"/>
          <p:cNvPicPr>
            <a:picLocks noGrp="1"/>
          </p:cNvPicPr>
          <p:nvPr>
            <p:ph sz="half" idx="1"/>
          </p:nvPr>
        </p:nvPicPr>
        <p:blipFill rotWithShape="1">
          <a:blip r:embed="rId3">
            <a:extLst>
              <a:ext uri="{28A0092B-C50C-407E-A947-70E740481C1C}">
                <a14:useLocalDpi xmlns:a14="http://schemas.microsoft.com/office/drawing/2010/main" val="0"/>
              </a:ext>
            </a:extLst>
          </a:blip>
          <a:srcRect l="-1005" r="3165"/>
          <a:stretch/>
        </p:blipFill>
        <p:spPr bwMode="auto">
          <a:xfrm>
            <a:off x="501684" y="1436648"/>
            <a:ext cx="3182568" cy="5421352"/>
          </a:xfrm>
          <a:prstGeom prst="rect">
            <a:avLst/>
          </a:prstGeom>
          <a:noFill/>
          <a:ln>
            <a:noFill/>
          </a:ln>
        </p:spPr>
      </p:pic>
      <p:pic>
        <p:nvPicPr>
          <p:cNvPr id="6" name="Content Placeholder 5"/>
          <p:cNvPicPr>
            <a:picLocks noGrp="1"/>
          </p:cNvPicPr>
          <p:nvPr>
            <p:ph sz="half" idx="2"/>
          </p:nvPr>
        </p:nvPicPr>
        <p:blipFill>
          <a:blip r:embed="rId4">
            <a:extLst>
              <a:ext uri="{28A0092B-C50C-407E-A947-70E740481C1C}">
                <a14:useLocalDpi xmlns:a14="http://schemas.microsoft.com/office/drawing/2010/main" val="0"/>
              </a:ext>
            </a:extLst>
          </a:blip>
          <a:srcRect l="-2175" r="-2175"/>
          <a:stretch>
            <a:fillRect/>
          </a:stretch>
        </p:blipFill>
        <p:spPr bwMode="auto">
          <a:xfrm>
            <a:off x="4154582" y="1425388"/>
            <a:ext cx="4678698" cy="5397560"/>
          </a:xfrm>
          <a:prstGeom prst="rect">
            <a:avLst/>
          </a:prstGeom>
          <a:noFill/>
          <a:ln>
            <a:noFill/>
          </a:ln>
        </p:spPr>
      </p:pic>
    </p:spTree>
    <p:extLst>
      <p:ext uri="{BB962C8B-B14F-4D97-AF65-F5344CB8AC3E}">
        <p14:creationId xmlns:p14="http://schemas.microsoft.com/office/powerpoint/2010/main" val="2612592147"/>
      </p:ext>
    </p:extLst>
  </p:cSld>
  <p:clrMapOvr>
    <a:masterClrMapping/>
  </p:clrMapOvr>
</p:sld>
</file>

<file path=ppt/theme/theme1.xml><?xml version="1.0" encoding="utf-8"?>
<a:theme xmlns:a="http://schemas.openxmlformats.org/drawingml/2006/main" name="Revolution">
  <a:themeElements>
    <a:clrScheme name="Revolution">
      <a:dk1>
        <a:sysClr val="windowText" lastClr="000000"/>
      </a:dk1>
      <a:lt1>
        <a:sysClr val="window" lastClr="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Revolution">
      <a:majorFont>
        <a:latin typeface="Trebuchet MS"/>
        <a:ea typeface=""/>
        <a:cs typeface=""/>
        <a:font script="Jpan" typeface="ＭＳ ゴシック"/>
      </a:majorFont>
      <a:minorFont>
        <a:latin typeface="Trebuchet MS"/>
        <a:ea typeface=""/>
        <a:cs typeface=""/>
        <a:font script="Jpan" typeface="ＭＳ ゴシック"/>
      </a:minorFont>
    </a:fontScheme>
    <a:fmtScheme name="Revolution">
      <a:fillStyleLst>
        <a:solidFill>
          <a:schemeClr val="phClr"/>
        </a:solidFill>
        <a:solidFill>
          <a:schemeClr val="phClr"/>
        </a:soli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0800000">
              <a:srgbClr val="808080">
                <a:alpha val="75000"/>
              </a:srgbClr>
            </a:innerShdw>
          </a:effectLst>
        </a:effectStyle>
        <a:effectStyle>
          <a:effectLst>
            <a:innerShdw blurRad="50800" dist="25400" dir="13500000">
              <a:srgbClr val="808080">
                <a:alpha val="75000"/>
              </a:srgbClr>
            </a:innerShdw>
            <a:outerShdw blurRad="63500" dist="50800" dir="5400000" algn="br" rotWithShape="0">
              <a:srgbClr val="000000">
                <a:alpha val="35000"/>
              </a:srgbClr>
            </a:outerShdw>
          </a:effectLst>
          <a:scene3d>
            <a:camera prst="orthographicFront">
              <a:rot lat="0" lon="0" rev="0"/>
            </a:camera>
            <a:lightRig rig="threePt" dir="tl">
              <a:rot lat="0" lon="0" rev="11400000"/>
            </a:lightRig>
          </a:scene3d>
          <a:sp3d contourW="12700" prstMaterial="softmetal">
            <a:bevelT w="63500" h="254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Revolution.thmx</Template>
  <TotalTime>1493</TotalTime>
  <Words>1184</Words>
  <Application>Microsoft Macintosh PowerPoint</Application>
  <PresentationFormat>On-screen Show (4:3)</PresentationFormat>
  <Paragraphs>162</Paragraphs>
  <Slides>14</Slides>
  <Notes>12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Revolution</vt:lpstr>
      <vt:lpstr>Global Disease Tracking Database</vt:lpstr>
      <vt:lpstr>Summary</vt:lpstr>
      <vt:lpstr>Table creation</vt:lpstr>
      <vt:lpstr>PowerPoint Presentation</vt:lpstr>
      <vt:lpstr>Inserting and Indexing Data</vt:lpstr>
      <vt:lpstr>Common Queries</vt:lpstr>
      <vt:lpstr>PowerPoint Presentation</vt:lpstr>
      <vt:lpstr>Table Joins</vt:lpstr>
      <vt:lpstr>Single Row and Group Functions</vt:lpstr>
      <vt:lpstr>Sub-queries</vt:lpstr>
      <vt:lpstr>Appendices</vt:lpstr>
      <vt:lpstr>PowerPoint Presentation</vt:lpstr>
      <vt:lpstr>Conclusion</vt:lpstr>
      <vt:lpstr>Works Cited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 Strouth</dc:creator>
  <cp:lastModifiedBy>Doug Strouth</cp:lastModifiedBy>
  <cp:revision>29</cp:revision>
  <dcterms:created xsi:type="dcterms:W3CDTF">2014-12-07T20:18:35Z</dcterms:created>
  <dcterms:modified xsi:type="dcterms:W3CDTF">2014-12-08T21:18:44Z</dcterms:modified>
</cp:coreProperties>
</file>