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6256000"/>
  <p:notesSz cx="7086600" cy="937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9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34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38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21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4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9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24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1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4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03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4A06-72C5-4A8B-9DE0-CAB47A18DA1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60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45E0BA-9FB5-F4FB-F0B0-31E2C56D72BC}"/>
              </a:ext>
            </a:extLst>
          </p:cNvPr>
          <p:cNvSpPr txBox="1"/>
          <p:nvPr/>
        </p:nvSpPr>
        <p:spPr>
          <a:xfrm>
            <a:off x="56694" y="76231"/>
            <a:ext cx="50639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/>
              <a:t>Name</a:t>
            </a:r>
            <a:r>
              <a:rPr lang="ko-KR" altLang="en-US" sz="1400"/>
              <a:t> </a:t>
            </a:r>
            <a:r>
              <a:rPr lang="en-US" altLang="ko-KR" sz="1400"/>
              <a:t>in</a:t>
            </a:r>
            <a:r>
              <a:rPr lang="ko-KR" altLang="en-US" sz="1400"/>
              <a:t> </a:t>
            </a:r>
            <a:r>
              <a:rPr lang="en-US" altLang="ko-KR" sz="1400"/>
              <a:t>English:</a:t>
            </a:r>
            <a:r>
              <a:rPr lang="ko-KR" altLang="en-US" sz="1400"/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3FAF0C-C8ED-A64F-59EC-7088E4A6863C}"/>
              </a:ext>
            </a:extLst>
          </p:cNvPr>
          <p:cNvSpPr/>
          <p:nvPr/>
        </p:nvSpPr>
        <p:spPr>
          <a:xfrm>
            <a:off x="56693" y="387156"/>
            <a:ext cx="5813705" cy="5411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689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6BCC0C-F3C7-A9E2-6204-03D4A5F349A7}"/>
              </a:ext>
            </a:extLst>
          </p:cNvPr>
          <p:cNvSpPr txBox="1"/>
          <p:nvPr/>
        </p:nvSpPr>
        <p:spPr>
          <a:xfrm>
            <a:off x="56694" y="448784"/>
            <a:ext cx="581370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0"/>
            <a:r>
              <a:rPr lang="en-US" altLang="ko-KR" sz="1400" dirty="0"/>
              <a:t>P1: Change the location of the circles in terms of (</a:t>
            </a:r>
            <a:r>
              <a:rPr lang="en-US" altLang="ko-KR" sz="1400" b="1" dirty="0"/>
              <a:t>c, d</a:t>
            </a:r>
            <a:r>
              <a:rPr lang="en-US" altLang="ko-KR" sz="1400" dirty="0"/>
              <a:t>)  and the size in terms of </a:t>
            </a:r>
            <a:r>
              <a:rPr lang="en-US" altLang="ko-KR" sz="1400" b="1" dirty="0"/>
              <a:t>e</a:t>
            </a:r>
            <a:r>
              <a:rPr lang="en-US" altLang="ko-KR" sz="1400" dirty="0"/>
              <a:t> to have the same result.</a:t>
            </a:r>
          </a:p>
          <a:p>
            <a:pPr algn="just" latinLnBrk="0"/>
            <a:endParaRPr lang="en-US" altLang="ko-KR" sz="1400" dirty="0"/>
          </a:p>
          <a:p>
            <a:pPr algn="just" latinLnBrk="0"/>
            <a:r>
              <a:rPr lang="fr-FR" altLang="ko-KR" sz="1400" dirty="0" err="1"/>
              <a:t>void</a:t>
            </a:r>
            <a:r>
              <a:rPr lang="fr-FR" altLang="ko-KR" sz="1400" dirty="0"/>
              <a:t> setup(){</a:t>
            </a:r>
          </a:p>
          <a:p>
            <a:pPr algn="just" latinLnBrk="0"/>
            <a:r>
              <a:rPr lang="fr-FR" altLang="ko-KR" sz="1400" dirty="0"/>
              <a:t>  size(400,250);</a:t>
            </a:r>
          </a:p>
          <a:p>
            <a:pPr algn="just" latinLnBrk="0"/>
            <a:r>
              <a:rPr lang="fr-FR" altLang="ko-KR" sz="1400" dirty="0"/>
              <a:t>  // </a:t>
            </a:r>
            <a:r>
              <a:rPr lang="fr-FR" altLang="ko-KR" sz="1400" dirty="0" err="1"/>
              <a:t>object</a:t>
            </a:r>
            <a:r>
              <a:rPr lang="fr-FR" altLang="ko-KR" sz="1400" dirty="0"/>
              <a:t> 1</a:t>
            </a:r>
          </a:p>
          <a:p>
            <a:pPr algn="just" latinLnBrk="0"/>
            <a:r>
              <a:rPr lang="fr-FR" altLang="ko-KR" sz="1400" dirty="0"/>
              <a:t>  </a:t>
            </a:r>
            <a:r>
              <a:rPr lang="fr-FR" altLang="ko-KR" sz="1400" dirty="0" err="1"/>
              <a:t>circle</a:t>
            </a:r>
            <a:r>
              <a:rPr lang="fr-FR" altLang="ko-KR" sz="1400" dirty="0"/>
              <a:t>(240,100,80);</a:t>
            </a:r>
          </a:p>
          <a:p>
            <a:pPr algn="just" latinLnBrk="0"/>
            <a:r>
              <a:rPr lang="fr-FR" altLang="ko-KR" sz="1400" dirty="0"/>
              <a:t>  </a:t>
            </a:r>
            <a:r>
              <a:rPr lang="fr-FR" altLang="ko-KR" sz="1400" dirty="0" err="1"/>
              <a:t>circle</a:t>
            </a:r>
            <a:r>
              <a:rPr lang="fr-FR" altLang="ko-KR" sz="1400" dirty="0"/>
              <a:t>(180,100,40);</a:t>
            </a:r>
          </a:p>
          <a:p>
            <a:pPr algn="just" latinLnBrk="0"/>
            <a:r>
              <a:rPr lang="fr-FR" altLang="ko-KR" sz="1400" dirty="0"/>
              <a:t>  </a:t>
            </a:r>
            <a:r>
              <a:rPr lang="fr-FR" altLang="ko-KR" sz="1400" dirty="0" err="1"/>
              <a:t>circle</a:t>
            </a:r>
            <a:r>
              <a:rPr lang="fr-FR" altLang="ko-KR" sz="1400" dirty="0"/>
              <a:t>(300,100,40);  </a:t>
            </a:r>
          </a:p>
          <a:p>
            <a:pPr algn="just" latinLnBrk="0"/>
            <a:r>
              <a:rPr lang="fr-FR" altLang="ko-KR" sz="1400" dirty="0"/>
              <a:t>  // </a:t>
            </a:r>
            <a:r>
              <a:rPr lang="fr-FR" altLang="ko-KR" sz="1400" dirty="0" err="1"/>
              <a:t>object</a:t>
            </a:r>
            <a:r>
              <a:rPr lang="fr-FR" altLang="ko-KR" sz="1400" dirty="0"/>
              <a:t> 2</a:t>
            </a:r>
          </a:p>
          <a:p>
            <a:pPr algn="just" latinLnBrk="0"/>
            <a:r>
              <a:rPr lang="fr-FR" altLang="ko-KR" sz="1400" dirty="0"/>
              <a:t>  </a:t>
            </a:r>
            <a:r>
              <a:rPr lang="fr-FR" altLang="ko-KR" sz="1400" dirty="0" err="1"/>
              <a:t>circle</a:t>
            </a:r>
            <a:r>
              <a:rPr lang="fr-FR" altLang="ko-KR" sz="1400" dirty="0"/>
              <a:t>(100,150,40);</a:t>
            </a:r>
          </a:p>
          <a:p>
            <a:pPr algn="just" latinLnBrk="0"/>
            <a:r>
              <a:rPr lang="fr-FR" altLang="ko-KR" sz="1400" dirty="0"/>
              <a:t>  </a:t>
            </a:r>
            <a:r>
              <a:rPr lang="fr-FR" altLang="ko-KR" sz="1400" dirty="0" err="1"/>
              <a:t>circle</a:t>
            </a:r>
            <a:r>
              <a:rPr lang="fr-FR" altLang="ko-KR" sz="1400" dirty="0"/>
              <a:t>(70,150,20);</a:t>
            </a:r>
          </a:p>
          <a:p>
            <a:pPr algn="just" latinLnBrk="0"/>
            <a:r>
              <a:rPr lang="fr-FR" altLang="ko-KR" sz="1400" dirty="0"/>
              <a:t>  </a:t>
            </a:r>
            <a:r>
              <a:rPr lang="fr-FR" altLang="ko-KR" sz="1400" dirty="0" err="1"/>
              <a:t>circle</a:t>
            </a:r>
            <a:r>
              <a:rPr lang="fr-FR" altLang="ko-KR" sz="1400" dirty="0"/>
              <a:t>(130,150,20);</a:t>
            </a:r>
          </a:p>
          <a:p>
            <a:pPr algn="just" latinLnBrk="0"/>
            <a:r>
              <a:rPr lang="fr-FR" altLang="ko-KR" sz="1400" dirty="0"/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EFBC76-32D6-6A72-E115-048E3FD7CF9A}"/>
              </a:ext>
            </a:extLst>
          </p:cNvPr>
          <p:cNvSpPr txBox="1"/>
          <p:nvPr/>
        </p:nvSpPr>
        <p:spPr>
          <a:xfrm>
            <a:off x="56694" y="6021253"/>
            <a:ext cx="4837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0"/>
            <a:r>
              <a:rPr lang="en-US" altLang="ko-KR" sz="1400" dirty="0"/>
              <a:t>P2: Fill the blank to simplify the program in P1 by using your function </a:t>
            </a:r>
            <a:r>
              <a:rPr lang="en-US" altLang="ko-KR" sz="1400" b="1" dirty="0"/>
              <a:t>mars().</a:t>
            </a:r>
            <a:endParaRPr lang="fr-FR" altLang="ko-KR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4CFFB1-632A-EDF4-B7E0-0FF8D4CDEA36}"/>
              </a:ext>
            </a:extLst>
          </p:cNvPr>
          <p:cNvSpPr txBox="1"/>
          <p:nvPr/>
        </p:nvSpPr>
        <p:spPr>
          <a:xfrm>
            <a:off x="161038" y="6687287"/>
            <a:ext cx="553892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void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setup</a:t>
            </a:r>
            <a:r>
              <a:rPr lang="ko-KR" altLang="en-US" sz="1400" dirty="0"/>
              <a:t>(){</a:t>
            </a:r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size</a:t>
            </a:r>
            <a:r>
              <a:rPr lang="ko-KR" altLang="en-US" sz="1400" dirty="0"/>
              <a:t>(400,250);</a:t>
            </a:r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mars</a:t>
            </a:r>
            <a:r>
              <a:rPr lang="ko-KR" altLang="en-US" sz="1400" dirty="0"/>
              <a:t>(250,100,100);  </a:t>
            </a:r>
            <a:r>
              <a:rPr lang="en-US" altLang="ko-KR" sz="1400" dirty="0"/>
              <a:t>// object 1</a:t>
            </a:r>
            <a:endParaRPr lang="ko-KR" altLang="en-US" sz="1400" dirty="0"/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mars</a:t>
            </a:r>
            <a:r>
              <a:rPr lang="ko-KR" altLang="en-US" sz="1400" dirty="0"/>
              <a:t>(100,150,50);   </a:t>
            </a:r>
            <a:r>
              <a:rPr lang="en-US" altLang="ko-KR" sz="1400" dirty="0"/>
              <a:t>// object 2</a:t>
            </a:r>
            <a:endParaRPr lang="ko-KR" altLang="en-US" sz="1400" dirty="0"/>
          </a:p>
          <a:p>
            <a:r>
              <a:rPr lang="ko-KR" altLang="en-US" sz="1400" dirty="0"/>
              <a:t>}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774D3C0-FFFD-A651-4B92-1AE04FA5085A}"/>
              </a:ext>
            </a:extLst>
          </p:cNvPr>
          <p:cNvSpPr/>
          <p:nvPr/>
        </p:nvSpPr>
        <p:spPr>
          <a:xfrm>
            <a:off x="5943586" y="410802"/>
            <a:ext cx="6084389" cy="5388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689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6184408-1076-151C-0199-EB90203AB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3" y="3640703"/>
            <a:ext cx="1863395" cy="130673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7E5A591-66DB-48BD-7B11-5043982E2F8C}"/>
              </a:ext>
            </a:extLst>
          </p:cNvPr>
          <p:cNvSpPr txBox="1"/>
          <p:nvPr/>
        </p:nvSpPr>
        <p:spPr>
          <a:xfrm>
            <a:off x="1699429" y="1014184"/>
            <a:ext cx="123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/>
              <a:t>Your answer</a:t>
            </a:r>
            <a:endParaRPr lang="ko-KR" altLang="en-US" sz="14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92439D-E07A-BF27-05E3-1953E32AA54C}"/>
              </a:ext>
            </a:extLst>
          </p:cNvPr>
          <p:cNvSpPr/>
          <p:nvPr/>
        </p:nvSpPr>
        <p:spPr>
          <a:xfrm>
            <a:off x="56694" y="5894256"/>
            <a:ext cx="5813704" cy="4202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689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2968-F515-BFF4-A16C-A2146597F20A}"/>
              </a:ext>
            </a:extLst>
          </p:cNvPr>
          <p:cNvSpPr txBox="1"/>
          <p:nvPr/>
        </p:nvSpPr>
        <p:spPr>
          <a:xfrm>
            <a:off x="163454" y="7929891"/>
            <a:ext cx="553892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//</a:t>
            </a:r>
            <a:r>
              <a:rPr lang="ko-KR" altLang="en-US" sz="1400" dirty="0"/>
              <a:t> </a:t>
            </a:r>
            <a:r>
              <a:rPr lang="en-US" altLang="ko-KR" sz="1400" dirty="0"/>
              <a:t>write the function</a:t>
            </a:r>
            <a:r>
              <a:rPr lang="ko-KR" altLang="en-US" sz="1400" dirty="0"/>
              <a:t> </a:t>
            </a:r>
            <a:r>
              <a:rPr lang="en-US" altLang="ko-KR" sz="1400" dirty="0"/>
              <a:t>mars(</a:t>
            </a:r>
            <a:r>
              <a:rPr lang="ko-KR" altLang="en-US" sz="1400" dirty="0"/>
              <a:t> </a:t>
            </a:r>
            <a:r>
              <a:rPr lang="en-US" altLang="ko-KR" sz="1400" dirty="0"/>
              <a:t>… ).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C253-346A-8076-2746-0FC06B990516}"/>
              </a:ext>
            </a:extLst>
          </p:cNvPr>
          <p:cNvSpPr txBox="1"/>
          <p:nvPr/>
        </p:nvSpPr>
        <p:spPr>
          <a:xfrm>
            <a:off x="5943584" y="448784"/>
            <a:ext cx="539606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0"/>
            <a:r>
              <a:rPr lang="en-US" altLang="ko-KR" sz="1400" dirty="0"/>
              <a:t>P3: Make a program which calculates y values and show in the console window for y = 3x + 5 where x=10, 20, 30, 40, 50, 60, 70, 80, 90, 100. Use </a:t>
            </a:r>
            <a:r>
              <a:rPr lang="en-US" altLang="ko-KR" sz="1400" b="1" dirty="0"/>
              <a:t>for-loop</a:t>
            </a:r>
            <a:r>
              <a:rPr lang="en-US" altLang="ko-KR" sz="1400" dirty="0"/>
              <a:t> and </a:t>
            </a:r>
            <a:r>
              <a:rPr lang="en-US" altLang="ko-KR" sz="1400" b="1" dirty="0"/>
              <a:t>function</a:t>
            </a:r>
            <a:r>
              <a:rPr lang="en-US" altLang="ko-KR" sz="1400" dirty="0"/>
              <a:t>. The function returns y of y = 3x + 5.</a:t>
            </a:r>
          </a:p>
          <a:p>
            <a:pPr algn="just" latinLnBrk="0"/>
            <a:endParaRPr lang="en-US" altLang="ko-KR" sz="1400" dirty="0"/>
          </a:p>
          <a:p>
            <a:pPr algn="just" latinLnBrk="0"/>
            <a:r>
              <a:rPr lang="en-US" altLang="ko-KR" sz="1400" dirty="0"/>
              <a:t>The following program shows a and b values in the console window.</a:t>
            </a:r>
          </a:p>
          <a:p>
            <a:pPr algn="just" latinLnBrk="0"/>
            <a:r>
              <a:rPr lang="en-US" altLang="ko-KR" sz="1400" dirty="0"/>
              <a:t>void  setup(){</a:t>
            </a:r>
          </a:p>
          <a:p>
            <a:pPr algn="just" latinLnBrk="0"/>
            <a:r>
              <a:rPr lang="en-US" altLang="ko-KR" sz="1400" dirty="0"/>
              <a:t>   float a, b;</a:t>
            </a:r>
          </a:p>
          <a:p>
            <a:pPr algn="just" latinLnBrk="0"/>
            <a:r>
              <a:rPr lang="en-US" altLang="ko-KR" sz="1400" dirty="0"/>
              <a:t>   a = 100;</a:t>
            </a:r>
          </a:p>
          <a:p>
            <a:pPr algn="just" latinLnBrk="0"/>
            <a:r>
              <a:rPr lang="en-US" altLang="ko-KR" sz="1400" dirty="0"/>
              <a:t>   b = 200;</a:t>
            </a:r>
          </a:p>
          <a:p>
            <a:pPr algn="just" latinLnBrk="0"/>
            <a:r>
              <a:rPr lang="en-US" altLang="ko-KR" sz="1400" dirty="0"/>
              <a:t>   </a:t>
            </a:r>
            <a:r>
              <a:rPr lang="en-US" altLang="ko-KR" sz="1400" dirty="0" err="1"/>
              <a:t>println</a:t>
            </a:r>
            <a:r>
              <a:rPr lang="en-US" altLang="ko-KR" sz="1400" dirty="0"/>
              <a:t>(a);</a:t>
            </a:r>
          </a:p>
          <a:p>
            <a:pPr algn="just" latinLnBrk="0"/>
            <a:r>
              <a:rPr lang="en-US" altLang="ko-KR" sz="1400" dirty="0"/>
              <a:t>   </a:t>
            </a:r>
            <a:r>
              <a:rPr lang="en-US" altLang="ko-KR" sz="1400" dirty="0" err="1"/>
              <a:t>println</a:t>
            </a:r>
            <a:r>
              <a:rPr lang="en-US" altLang="ko-KR" sz="1400" dirty="0"/>
              <a:t>(b);</a:t>
            </a:r>
          </a:p>
          <a:p>
            <a:pPr algn="just" latinLnBrk="0"/>
            <a:r>
              <a:rPr lang="en-US" altLang="ko-KR" sz="1400" dirty="0"/>
              <a:t>}</a:t>
            </a:r>
          </a:p>
          <a:p>
            <a:pPr algn="just" latinLnBrk="0"/>
            <a:endParaRPr lang="en-US" altLang="ko-KR" sz="1400" dirty="0"/>
          </a:p>
          <a:p>
            <a:pPr algn="just" latinLnBrk="0"/>
            <a:endParaRPr lang="en-US" altLang="ko-KR" sz="1400" dirty="0"/>
          </a:p>
          <a:p>
            <a:pPr algn="just" latinLnBrk="0"/>
            <a:endParaRPr lang="en-US" altLang="ko-KR" sz="1400" dirty="0"/>
          </a:p>
          <a:p>
            <a:pPr algn="just" latinLnBrk="0"/>
            <a:endParaRPr lang="fr-FR" altLang="ko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59950A-63FD-EEC5-E966-2CF3E85D900B}"/>
              </a:ext>
            </a:extLst>
          </p:cNvPr>
          <p:cNvSpPr txBox="1"/>
          <p:nvPr/>
        </p:nvSpPr>
        <p:spPr>
          <a:xfrm>
            <a:off x="7437821" y="1893907"/>
            <a:ext cx="4363654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/>
              <a:t>void setup(){</a:t>
            </a:r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ko-KR" altLang="en-US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064554-F6F8-B1DC-E1CE-14462BCF48AD}"/>
              </a:ext>
            </a:extLst>
          </p:cNvPr>
          <p:cNvSpPr txBox="1"/>
          <p:nvPr/>
        </p:nvSpPr>
        <p:spPr>
          <a:xfrm>
            <a:off x="7449523" y="1614387"/>
            <a:ext cx="123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/>
              <a:t>Your answer</a:t>
            </a:r>
            <a:endParaRPr lang="ko-KR" altLang="en-US" sz="14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5C29EF4-C924-C6E3-B6F2-D8D1E33552A3}"/>
              </a:ext>
            </a:extLst>
          </p:cNvPr>
          <p:cNvSpPr/>
          <p:nvPr/>
        </p:nvSpPr>
        <p:spPr>
          <a:xfrm>
            <a:off x="5977156" y="5857784"/>
            <a:ext cx="6084389" cy="4202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68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74CCA6-ED7D-B924-182B-F05506E83F10}"/>
              </a:ext>
            </a:extLst>
          </p:cNvPr>
          <p:cNvSpPr txBox="1"/>
          <p:nvPr/>
        </p:nvSpPr>
        <p:spPr>
          <a:xfrm>
            <a:off x="5977156" y="5932238"/>
            <a:ext cx="5396067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0"/>
            <a:r>
              <a:rPr lang="en-US" altLang="ko-KR" sz="1400"/>
              <a:t>P4: Draw the result of the following program.</a:t>
            </a:r>
          </a:p>
          <a:p>
            <a:pPr algn="just" latinLnBrk="0"/>
            <a:endParaRPr lang="en-US" altLang="ko-KR" sz="1400"/>
          </a:p>
          <a:p>
            <a:pPr algn="just" latinLnBrk="0"/>
            <a:r>
              <a:rPr lang="en-US" altLang="ko-KR" sz="1400"/>
              <a:t>void  setup(){</a:t>
            </a:r>
          </a:p>
          <a:p>
            <a:pPr algn="just" latinLnBrk="0"/>
            <a:r>
              <a:rPr lang="en-US" altLang="ko-KR" sz="1400"/>
              <a:t>   size(400,300);</a:t>
            </a:r>
          </a:p>
          <a:p>
            <a:pPr algn="just" latinLnBrk="0"/>
            <a:r>
              <a:rPr lang="en-US" altLang="ko-KR" sz="1400"/>
              <a:t>   float a, b, c, d;</a:t>
            </a:r>
          </a:p>
          <a:p>
            <a:pPr algn="just" latinLnBrk="0"/>
            <a:r>
              <a:rPr lang="en-US" altLang="ko-KR" sz="1400"/>
              <a:t>   a = 100;</a:t>
            </a:r>
          </a:p>
          <a:p>
            <a:pPr algn="just" latinLnBrk="0"/>
            <a:r>
              <a:rPr lang="en-US" altLang="ko-KR" sz="1400"/>
              <a:t>   b = 200;</a:t>
            </a:r>
          </a:p>
          <a:p>
            <a:pPr algn="just" latinLnBrk="0"/>
            <a:r>
              <a:rPr lang="en-US" altLang="ko-KR" sz="1400"/>
              <a:t>   c = 150;</a:t>
            </a:r>
          </a:p>
          <a:p>
            <a:pPr algn="just" latinLnBrk="0"/>
            <a:r>
              <a:rPr lang="en-US" altLang="ko-KR" sz="1400"/>
              <a:t>   d = 250;</a:t>
            </a:r>
          </a:p>
          <a:p>
            <a:pPr algn="just" latinLnBrk="0"/>
            <a:r>
              <a:rPr lang="en-US" altLang="ko-KR" sz="1400"/>
              <a:t>  if(a&gt;b || c&lt;d) </a:t>
            </a:r>
          </a:p>
          <a:p>
            <a:pPr algn="just" latinLnBrk="0"/>
            <a:r>
              <a:rPr lang="en-US" altLang="ko-KR" sz="1400"/>
              <a:t>    circle(a, b, 50);  </a:t>
            </a:r>
          </a:p>
          <a:p>
            <a:pPr algn="just" latinLnBrk="0"/>
            <a:r>
              <a:rPr lang="en-US" altLang="ko-KR" sz="1400"/>
              <a:t>  if(a&gt;b &amp;&amp; c&lt;d) </a:t>
            </a:r>
          </a:p>
          <a:p>
            <a:pPr algn="just" latinLnBrk="0"/>
            <a:r>
              <a:rPr lang="en-US" altLang="ko-KR" sz="1400"/>
              <a:t>    circle(a, b, 80);  </a:t>
            </a:r>
          </a:p>
          <a:p>
            <a:pPr algn="just" latinLnBrk="0"/>
            <a:r>
              <a:rPr lang="en-US" altLang="ko-KR" sz="1400"/>
              <a:t>  a = b + c;</a:t>
            </a:r>
          </a:p>
          <a:p>
            <a:pPr algn="just" latinLnBrk="0"/>
            <a:r>
              <a:rPr lang="en-US" altLang="ko-KR" sz="1400"/>
              <a:t>  if(a&gt;b || c&lt;d) </a:t>
            </a:r>
          </a:p>
          <a:p>
            <a:pPr algn="just" latinLnBrk="0"/>
            <a:r>
              <a:rPr lang="en-US" altLang="ko-KR" sz="1400"/>
              <a:t>    circle(c+200, d-100, 100);  </a:t>
            </a:r>
          </a:p>
          <a:p>
            <a:pPr algn="just" latinLnBrk="0"/>
            <a:r>
              <a:rPr lang="en-US" altLang="ko-KR" sz="1400"/>
              <a:t>  if(a&gt;b &amp;&amp; c&lt;d) </a:t>
            </a:r>
          </a:p>
          <a:p>
            <a:pPr algn="just" latinLnBrk="0"/>
            <a:r>
              <a:rPr lang="en-US" altLang="ko-KR" sz="1400"/>
              <a:t>    circle(c, b-100, 150);  </a:t>
            </a:r>
          </a:p>
          <a:p>
            <a:pPr algn="just" latinLnBrk="0"/>
            <a:r>
              <a:rPr lang="en-US" altLang="ko-KR" sz="1400"/>
              <a:t>}</a:t>
            </a:r>
            <a:endParaRPr lang="fr-FR" altLang="ko-KR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F5B49C-E0B6-A88E-6F0B-BB80F622D090}"/>
              </a:ext>
            </a:extLst>
          </p:cNvPr>
          <p:cNvSpPr txBox="1"/>
          <p:nvPr/>
        </p:nvSpPr>
        <p:spPr>
          <a:xfrm>
            <a:off x="8059654" y="7131886"/>
            <a:ext cx="3727111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ko-KR" alt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AC9C4C-7A33-3CD3-24A6-5F7AB5CCF57C}"/>
              </a:ext>
            </a:extLst>
          </p:cNvPr>
          <p:cNvSpPr txBox="1"/>
          <p:nvPr/>
        </p:nvSpPr>
        <p:spPr>
          <a:xfrm>
            <a:off x="8059654" y="6544473"/>
            <a:ext cx="123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/>
              <a:t>Your answer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905453-1D74-A0A5-5465-1CEE882CF857}"/>
              </a:ext>
            </a:extLst>
          </p:cNvPr>
          <p:cNvSpPr txBox="1"/>
          <p:nvPr/>
        </p:nvSpPr>
        <p:spPr>
          <a:xfrm>
            <a:off x="11038095" y="9788723"/>
            <a:ext cx="11022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(400,300)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5A469A-23C2-66E9-0EAE-7D37E730EA68}"/>
              </a:ext>
            </a:extLst>
          </p:cNvPr>
          <p:cNvSpPr txBox="1"/>
          <p:nvPr/>
        </p:nvSpPr>
        <p:spPr>
          <a:xfrm>
            <a:off x="7686480" y="6848429"/>
            <a:ext cx="6395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/>
              <a:t>(0,0)</a:t>
            </a:r>
            <a:endParaRPr lang="ko-KR" altLang="en-US" sz="1400"/>
          </a:p>
        </p:txBody>
      </p:sp>
      <p:sp>
        <p:nvSpPr>
          <p:cNvPr id="2" name="직사각형 31">
            <a:extLst>
              <a:ext uri="{FF2B5EF4-FFF2-40B4-BE49-F238E27FC236}">
                <a16:creationId xmlns:a16="http://schemas.microsoft.com/office/drawing/2014/main" id="{26407A8B-8903-CA2D-ABAB-387FDF1E3122}"/>
              </a:ext>
            </a:extLst>
          </p:cNvPr>
          <p:cNvSpPr/>
          <p:nvPr/>
        </p:nvSpPr>
        <p:spPr>
          <a:xfrm>
            <a:off x="56693" y="10244995"/>
            <a:ext cx="4599378" cy="746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689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3F591-51F8-E106-601D-805409812D55}"/>
              </a:ext>
            </a:extLst>
          </p:cNvPr>
          <p:cNvSpPr txBox="1"/>
          <p:nvPr/>
        </p:nvSpPr>
        <p:spPr>
          <a:xfrm>
            <a:off x="92243" y="10357712"/>
            <a:ext cx="41486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0"/>
            <a:r>
              <a:rPr lang="en-US" altLang="ko-KR" sz="1400" dirty="0"/>
              <a:t>P5: Answer the questions.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D3F39D-BDFA-1A70-1A4F-1AD544090313}"/>
              </a:ext>
            </a:extLst>
          </p:cNvPr>
          <p:cNvSpPr txBox="1"/>
          <p:nvPr/>
        </p:nvSpPr>
        <p:spPr>
          <a:xfrm>
            <a:off x="5086473" y="10290280"/>
            <a:ext cx="235134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Your answer</a:t>
            </a:r>
            <a:endParaRPr lang="ko-KR" alt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06F50B-BF31-167F-73F9-DD53263F5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8" y="12287865"/>
            <a:ext cx="4599378" cy="38466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663A71-DE7B-E607-EA86-2057482BB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54" y="10800855"/>
            <a:ext cx="4701307" cy="14877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F1A17C-06FD-5CBA-76E7-A0A808F97269}"/>
              </a:ext>
            </a:extLst>
          </p:cNvPr>
          <p:cNvSpPr/>
          <p:nvPr/>
        </p:nvSpPr>
        <p:spPr>
          <a:xfrm>
            <a:off x="4979711" y="10244995"/>
            <a:ext cx="7120046" cy="5934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Both"/>
            </a:pPr>
            <a:r>
              <a:rPr lang="en-US" dirty="0">
                <a:solidFill>
                  <a:schemeClr val="tx1"/>
                </a:solidFill>
              </a:rPr>
              <a:t>Which direction does the circle move?</a:t>
            </a:r>
          </a:p>
          <a:p>
            <a:pPr marL="342900" indent="-342900">
              <a:buAutoNum type="arabicParenBoth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arenBoth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tx1"/>
                </a:solidFill>
              </a:rPr>
              <a:t>When you click the mouse 5 times, what is the speed of circle? What is the color of the circle?</a:t>
            </a:r>
          </a:p>
          <a:p>
            <a:pPr marL="342900" indent="-342900">
              <a:buAutoNum type="arabicParenBoth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arenBoth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arenBoth"/>
            </a:pPr>
            <a:r>
              <a:rPr lang="en-US" dirty="0">
                <a:solidFill>
                  <a:schemeClr val="tx1"/>
                </a:solidFill>
              </a:rPr>
              <a:t>When you click the mouse 25 times, what is the speed of circle? What is the color of the circle?</a:t>
            </a:r>
          </a:p>
          <a:p>
            <a:pPr marL="342900" indent="-342900">
              <a:buFontTx/>
              <a:buAutoNum type="arabicParenBoth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arenBoth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arenBoth"/>
            </a:pPr>
            <a:r>
              <a:rPr lang="en-US" dirty="0">
                <a:solidFill>
                  <a:schemeClr val="tx1"/>
                </a:solidFill>
              </a:rPr>
              <a:t>When you click the mouse 55 times, what is the speed of circle? What is the color of the circle?</a:t>
            </a:r>
          </a:p>
          <a:p>
            <a:pPr marL="342900" indent="-342900">
              <a:buFontTx/>
              <a:buAutoNum type="arabicParenBoth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arenBoth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tx1"/>
                </a:solidFill>
              </a:rPr>
              <a:t>Why is (life&gt;width) in Line 11, instead of (life == width)?</a:t>
            </a:r>
          </a:p>
          <a:p>
            <a:pPr marL="342900" indent="-342900">
              <a:buAutoNum type="arabicParenBoth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arenBoth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965750-DF22-BFD6-EF5B-0393EDC0805E}"/>
              </a:ext>
            </a:extLst>
          </p:cNvPr>
          <p:cNvSpPr txBox="1"/>
          <p:nvPr/>
        </p:nvSpPr>
        <p:spPr>
          <a:xfrm>
            <a:off x="1685925" y="1303357"/>
            <a:ext cx="4220023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void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setup</a:t>
            </a:r>
            <a:r>
              <a:rPr lang="ko-KR" altLang="en-US" sz="1400" dirty="0"/>
              <a:t>(){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size</a:t>
            </a:r>
            <a:r>
              <a:rPr lang="ko-KR" altLang="en-US" sz="1400" dirty="0"/>
              <a:t>(400,250);</a:t>
            </a:r>
          </a:p>
          <a:p>
            <a:r>
              <a:rPr lang="ko-KR" altLang="en-US" sz="1400" dirty="0"/>
              <a:t>  // </a:t>
            </a:r>
            <a:r>
              <a:rPr lang="ko-KR" altLang="en-US" sz="1400" dirty="0" err="1"/>
              <a:t>object</a:t>
            </a:r>
            <a:r>
              <a:rPr lang="ko-KR" altLang="en-US" sz="1400" dirty="0"/>
              <a:t> 1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float</a:t>
            </a:r>
            <a:r>
              <a:rPr lang="ko-KR" altLang="en-US" sz="1400" dirty="0"/>
              <a:t> </a:t>
            </a:r>
            <a:r>
              <a:rPr lang="en-US" altLang="ko-KR" sz="1400" dirty="0"/>
              <a:t>c,</a:t>
            </a:r>
            <a:r>
              <a:rPr lang="ko-KR" altLang="en-US" sz="1400" dirty="0"/>
              <a:t> </a:t>
            </a:r>
            <a:r>
              <a:rPr lang="en-US" altLang="ko-KR" sz="1400" dirty="0"/>
              <a:t>d,</a:t>
            </a:r>
            <a:r>
              <a:rPr lang="ko-KR" altLang="en-US" sz="1400" dirty="0"/>
              <a:t> </a:t>
            </a:r>
            <a:r>
              <a:rPr lang="en-US" altLang="ko-KR" sz="1400" dirty="0"/>
              <a:t>e</a:t>
            </a:r>
            <a:r>
              <a:rPr lang="ko-KR" altLang="en-US" sz="1400" dirty="0"/>
              <a:t>;</a:t>
            </a:r>
            <a:endParaRPr lang="en-US" altLang="ko-KR" sz="1400" dirty="0"/>
          </a:p>
          <a:p>
            <a:r>
              <a:rPr lang="en-US" altLang="ko-KR" sz="1400" dirty="0"/>
              <a:t>  c = 240; d = 100; e = 80;</a:t>
            </a:r>
          </a:p>
          <a:p>
            <a:r>
              <a:rPr lang="en-US" altLang="ko-KR" sz="1400" dirty="0"/>
              <a:t>  circle(c, d, e);  // example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411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532</Words>
  <Application>Microsoft Office PowerPoint</Application>
  <PresentationFormat>Custom</PresentationFormat>
  <Paragraphs>121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서덕영</dc:creator>
  <cp:lastModifiedBy>suh dougyoung</cp:lastModifiedBy>
  <cp:revision>9</cp:revision>
  <cp:lastPrinted>2022-11-21T01:11:14Z</cp:lastPrinted>
  <dcterms:created xsi:type="dcterms:W3CDTF">2022-11-18T05:43:55Z</dcterms:created>
  <dcterms:modified xsi:type="dcterms:W3CDTF">2022-11-21T01:24:05Z</dcterms:modified>
</cp:coreProperties>
</file>