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8" r:id="rId3"/>
    <p:sldId id="260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29" y="-5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3DC8D-D6E0-973D-F8B5-082AFC29CE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A44210-5499-CA21-9963-F59DBAAC48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19309-F6FC-C98C-314B-516BB14C7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A5328-5510-4A66-899A-C36CB62ADEA2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92F9A-28A7-1587-3B9F-E48E22242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C16A0-C7C9-F8AA-6476-A53847F7F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7969C-9E77-4F3B-9A06-5EA70D94B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09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2BBC3-CE2B-4346-6140-EAA7150EF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0D0355-F147-E6E9-9802-CA00D4D199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A1EFA-4899-F473-5F54-57D00DD4C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A5328-5510-4A66-899A-C36CB62ADEA2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B0B491-86BD-B109-5265-D0BDA0188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D97DD5-432C-13C4-D364-6FCD80AA5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7969C-9E77-4F3B-9A06-5EA70D94B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251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FFDA6C-9570-FAF8-099E-93CE4D76CB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50545C-CB2C-6366-53CD-05BAA9579E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D666D-7FFB-FA13-DE2C-8FDDF08BF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A5328-5510-4A66-899A-C36CB62ADEA2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3FAA5C-768E-C917-0974-8B154D205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73B6CB-3E87-5192-C3C2-170ED5737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7969C-9E77-4F3B-9A06-5EA70D94B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03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5F5DA-7A8D-094E-9D15-9FE7AFECB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A4B23-A644-F293-B7CE-701B22AA7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AB2DA-D3DB-15F5-18A9-A830076B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A5328-5510-4A66-899A-C36CB62ADEA2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6991A-9F01-A0DD-D649-4E5C4B6F2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9E2EC-FB75-AB48-DA15-53E6642E0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7969C-9E77-4F3B-9A06-5EA70D94B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642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6D433-6338-7969-1949-BEA88DFE8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DB4BF-511C-5D56-A689-11FDA645FC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8720A6-D583-1EE2-6D8C-58B1591E7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A5328-5510-4A66-899A-C36CB62ADEA2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E2B79-73E9-DCC1-AB81-77EFF95B5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A96C2-6DF6-DC16-7A53-422487596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7969C-9E77-4F3B-9A06-5EA70D94B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053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01E67-91D4-A52C-B7BF-F1795FB31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9D77A-D140-A010-FCD5-35BA28B7E9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42F59C-CBF7-CB1E-3DD8-1D78FCE971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4091B0-8EF4-4280-E507-00441833B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A5328-5510-4A66-899A-C36CB62ADEA2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A92A21-4EBC-6745-C30B-9E23B684C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17BEFB-F587-E40D-A4DA-161488DC9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7969C-9E77-4F3B-9A06-5EA70D94B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513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2513D-F7B6-9C4B-4536-CF0507FE8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DBA094-7065-7E3D-58F6-06E7ED3ED1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F4D10D-491B-BE74-84E7-6214B217A7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BE72B7-BD9E-5458-638C-2A3E2B65FE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8CEFE2-91E9-DCA1-720C-DEDD7179E5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AD2863-0D7E-5995-103B-DA1C15101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A5328-5510-4A66-899A-C36CB62ADEA2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94CAC6-41F6-EA21-460A-343B577C8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7BBDF7-FD96-756D-C9EA-D04EE5A4D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7969C-9E77-4F3B-9A06-5EA70D94B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853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C125C-2C1F-D2B1-99FE-43F6194C9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6BC713-FAE6-26D5-2CBA-71B78EB1E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A5328-5510-4A66-899A-C36CB62ADEA2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854777-33D1-76A7-77DD-ABEDE465C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B77C45-D2D7-22B0-A817-3837CC5D6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7969C-9E77-4F3B-9A06-5EA70D94B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099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E74822-9C6C-0CEE-D195-FF1A6EBAC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A5328-5510-4A66-899A-C36CB62ADEA2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ED7A67-5062-D7D5-CAA4-23BECFC80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15245C-A627-3578-1D0B-9BAB13203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7969C-9E77-4F3B-9A06-5EA70D94B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990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AA737-6BA2-7152-F037-E5BEE9411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F00F1-1AC9-543C-194F-0111CCE55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84DEDC-7E41-05D7-300E-EF72A535D3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BE2362-6CA9-F030-5B86-B2370C026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A5328-5510-4A66-899A-C36CB62ADEA2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9F2105-C4F6-7FA3-9EDA-E9E907F2E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CCE6D2-573E-B4CF-4A4F-943E42A11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7969C-9E77-4F3B-9A06-5EA70D94B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533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A6FC6-06F3-05F1-F2FD-288E7BB1D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47E8F6-3B4E-60C9-3379-8E4E3A33E9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1C0F23-3479-ABA1-E8ED-B72047AB8C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C3464-70C8-28B9-5842-187C100E5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A5328-5510-4A66-899A-C36CB62ADEA2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F8BF9A-F5E7-9802-3FD4-12A06095D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F9AFA5-CD68-632E-32D6-CE79DEFA8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7969C-9E77-4F3B-9A06-5EA70D94B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243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DACA0C-8E38-53B7-A1A5-84C941F3E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C932BE-2DCF-0095-EC4A-944DBC7EAA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D9F3C1-A254-47DA-0C2E-46009501EF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A5328-5510-4A66-899A-C36CB62ADEA2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C5C8A8-4781-4348-C67C-FDD32F970E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2B5F1-E762-B152-473B-F1979350A7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7969C-9E77-4F3B-9A06-5EA70D94B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570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w5%20game%20programming.pptx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62950-E194-4483-C920-AE18FDB23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728" y="295717"/>
            <a:ext cx="10515600" cy="2852737"/>
          </a:xfrm>
        </p:spPr>
        <p:txBody>
          <a:bodyPr/>
          <a:lstStyle/>
          <a:p>
            <a:pPr algn="ctr"/>
            <a:r>
              <a:rPr lang="en-US" dirty="0"/>
              <a:t>Homework5</a:t>
            </a:r>
            <a:br>
              <a:rPr lang="en-US" dirty="0"/>
            </a:br>
            <a:r>
              <a:rPr lang="en-US" dirty="0"/>
              <a:t>“</a:t>
            </a:r>
            <a:r>
              <a:rPr lang="en-US" sz="5400" dirty="0"/>
              <a:t>User interfaces for my character</a:t>
            </a:r>
            <a:r>
              <a:rPr lang="en-US" dirty="0"/>
              <a:t>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70F8CD-7262-BC3E-1A13-F0A6423C6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552517"/>
            <a:ext cx="10515600" cy="1500187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Student’s name: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Thirng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Ly and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Phai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Lychhy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11072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88941-5507-27B0-1E69-B58141BC4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4236"/>
            <a:ext cx="10515600" cy="389019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highlight>
                  <a:srgbClr val="C0C0C0"/>
                </a:highlight>
              </a:rPr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BB6BE-F26E-D772-7145-F913E8994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9602" y="1486259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/>
              <a:t>We will make a program in which user interfaces are enabled.</a:t>
            </a:r>
          </a:p>
          <a:p>
            <a:pPr lvl="1"/>
            <a:r>
              <a:rPr lang="en-US" sz="2000" dirty="0"/>
              <a:t>A motor bike moves to left by key “a” , moves to right by key “d” , goes down by key “s” and goes up by key “w”. Other key lets it move to the mouse position (</a:t>
            </a:r>
            <a:r>
              <a:rPr lang="km-KH" sz="3600" dirty="0"/>
              <a:t>បើយើងចុចទៅលើ</a:t>
            </a:r>
            <a:r>
              <a:rPr lang="en-US" sz="3600" dirty="0"/>
              <a:t> </a:t>
            </a:r>
            <a:r>
              <a:rPr lang="en-US" sz="2000" dirty="0"/>
              <a:t>key</a:t>
            </a:r>
            <a:r>
              <a:rPr lang="en-US" sz="3600" dirty="0"/>
              <a:t> </a:t>
            </a:r>
            <a:r>
              <a:rPr lang="km-KH" sz="3600" dirty="0"/>
              <a:t>ក្រៅពី</a:t>
            </a:r>
            <a:r>
              <a:rPr lang="en-US" sz="3600" dirty="0"/>
              <a:t> </a:t>
            </a:r>
            <a:r>
              <a:rPr lang="en-US" sz="2000" dirty="0"/>
              <a:t>”a, d, s, w” </a:t>
            </a:r>
            <a:r>
              <a:rPr lang="km-KH" sz="3600" dirty="0"/>
              <a:t>នោះវានឹងផ្លាស់ទីទៅតាម</a:t>
            </a:r>
            <a:r>
              <a:rPr lang="en-US" sz="3600" dirty="0"/>
              <a:t> </a:t>
            </a:r>
            <a:r>
              <a:rPr lang="en-US" sz="2000" dirty="0"/>
              <a:t>Mouse pointer </a:t>
            </a:r>
            <a:r>
              <a:rPr lang="km-KH" sz="3600" dirty="0"/>
              <a:t>ដែលបានបង្ហាញនៅលើអេក្រង់</a:t>
            </a:r>
            <a:r>
              <a:rPr lang="en-US" sz="3600" dirty="0"/>
              <a:t> </a:t>
            </a:r>
            <a:r>
              <a:rPr lang="en-US" sz="2000" dirty="0"/>
              <a:t>computer </a:t>
            </a:r>
            <a:r>
              <a:rPr lang="km-KH" sz="3600" dirty="0"/>
              <a:t>ក្នុងទំហំផ្ទៃដែលយើងបានកំណត់ជាក់លាក់កាលណា​បើយើងអូស</a:t>
            </a:r>
            <a:r>
              <a:rPr lang="en-US" sz="3600" dirty="0"/>
              <a:t> </a:t>
            </a:r>
            <a:r>
              <a:rPr lang="en-US" sz="2000" dirty="0"/>
              <a:t>Mouse </a:t>
            </a:r>
            <a:r>
              <a:rPr lang="km-KH" sz="3600" dirty="0"/>
              <a:t>ចុះលើង)</a:t>
            </a:r>
            <a:r>
              <a:rPr lang="en-US" sz="2000" dirty="0"/>
              <a:t>.</a:t>
            </a:r>
            <a:r>
              <a:rPr lang="en-US" sz="3600" dirty="0"/>
              <a:t> </a:t>
            </a:r>
          </a:p>
          <a:p>
            <a:pPr lvl="1"/>
            <a:r>
              <a:rPr lang="en-US" sz="2000" dirty="0"/>
              <a:t>A bear moves to the mouse (</a:t>
            </a:r>
            <a:r>
              <a:rPr lang="km-KH" sz="3600" dirty="0"/>
              <a:t>វាផ្លាស់ទីទៅតាម</a:t>
            </a:r>
            <a:r>
              <a:rPr lang="en-US" sz="3600" dirty="0"/>
              <a:t> </a:t>
            </a:r>
            <a:r>
              <a:rPr lang="en-US" sz="2000" dirty="0"/>
              <a:t>Mouse pointer </a:t>
            </a:r>
            <a:r>
              <a:rPr lang="km-KH" sz="3600" dirty="0"/>
              <a:t>ដែលបានបង្ហាញនៅលើអេក្រង់</a:t>
            </a:r>
            <a:r>
              <a:rPr lang="en-US" sz="2000" dirty="0"/>
              <a:t>computer</a:t>
            </a:r>
            <a:r>
              <a:rPr lang="km-KH" sz="3600" dirty="0"/>
              <a:t>​​​</a:t>
            </a:r>
            <a:r>
              <a:rPr lang="en-US" sz="3600" dirty="0"/>
              <a:t> </a:t>
            </a:r>
            <a:r>
              <a:rPr lang="km-KH" sz="3600" dirty="0"/>
              <a:t>ក្នុងទំហំផ្ទៃដែលយើងបានកំណត់ជាក់លាក់កាលណា​បើយើង</a:t>
            </a:r>
            <a:r>
              <a:rPr lang="en-US" sz="3600" dirty="0"/>
              <a:t> </a:t>
            </a:r>
            <a:r>
              <a:rPr lang="en-US" sz="2000" dirty="0"/>
              <a:t>click</a:t>
            </a:r>
            <a:r>
              <a:rPr lang="en-US" sz="3600" dirty="0"/>
              <a:t> </a:t>
            </a:r>
            <a:r>
              <a:rPr lang="km-KH" sz="3600" dirty="0"/>
              <a:t>ទៅលើ</a:t>
            </a:r>
            <a:r>
              <a:rPr lang="en-US" sz="3600" dirty="0"/>
              <a:t> </a:t>
            </a:r>
            <a:r>
              <a:rPr lang="en-US" sz="2000" dirty="0"/>
              <a:t>Mouse). </a:t>
            </a:r>
          </a:p>
        </p:txBody>
      </p:sp>
    </p:spTree>
    <p:extLst>
      <p:ext uri="{BB962C8B-B14F-4D97-AF65-F5344CB8AC3E}">
        <p14:creationId xmlns:p14="http://schemas.microsoft.com/office/powerpoint/2010/main" val="3839403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BFEEAC-D99B-EE3A-659E-86C36925BEFB}"/>
              </a:ext>
            </a:extLst>
          </p:cNvPr>
          <p:cNvSpPr txBox="1"/>
          <p:nvPr/>
        </p:nvSpPr>
        <p:spPr>
          <a:xfrm>
            <a:off x="4313262" y="400659"/>
            <a:ext cx="4433740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float x1, x2, y1, y2, d1, d2;</a:t>
            </a:r>
          </a:p>
          <a:p>
            <a:r>
              <a:rPr lang="en-US" sz="1600" dirty="0">
                <a:solidFill>
                  <a:srgbClr val="FF0000"/>
                </a:solidFill>
              </a:rPr>
              <a:t>void setup() {</a:t>
            </a:r>
          </a:p>
          <a:p>
            <a:r>
              <a:rPr lang="en-US" sz="1600" dirty="0">
                <a:solidFill>
                  <a:srgbClr val="FF0000"/>
                </a:solidFill>
              </a:rPr>
              <a:t>  size(800,800);</a:t>
            </a:r>
          </a:p>
          <a:p>
            <a:r>
              <a:rPr lang="en-US" sz="1600" dirty="0">
                <a:solidFill>
                  <a:srgbClr val="FF0000"/>
                </a:solidFill>
              </a:rPr>
              <a:t>  x1=100; y1=300; d1=50;</a:t>
            </a:r>
          </a:p>
          <a:p>
            <a:r>
              <a:rPr lang="en-US" sz="1600" dirty="0">
                <a:solidFill>
                  <a:srgbClr val="FF0000"/>
                </a:solidFill>
              </a:rPr>
              <a:t>  x2=100; y2=200; d2=50;</a:t>
            </a:r>
          </a:p>
          <a:p>
            <a:r>
              <a:rPr lang="en-US" sz="1600" dirty="0">
                <a:solidFill>
                  <a:srgbClr val="FF0000"/>
                </a:solidFill>
              </a:rPr>
              <a:t>}</a:t>
            </a:r>
          </a:p>
          <a:p>
            <a:r>
              <a:rPr lang="en-US" sz="1600" dirty="0">
                <a:solidFill>
                  <a:srgbClr val="FF0000"/>
                </a:solidFill>
              </a:rPr>
              <a:t>void draw() { // called 60 times in 1 second</a:t>
            </a:r>
          </a:p>
          <a:p>
            <a:r>
              <a:rPr lang="en-US" sz="1600" dirty="0">
                <a:solidFill>
                  <a:srgbClr val="FF0000"/>
                </a:solidFill>
              </a:rPr>
              <a:t>  background(255,30,10); // yellow</a:t>
            </a:r>
          </a:p>
          <a:p>
            <a:r>
              <a:rPr lang="en-US" sz="1600" dirty="0" err="1">
                <a:solidFill>
                  <a:srgbClr val="FF0000"/>
                </a:solidFill>
              </a:rPr>
              <a:t>lychhy</a:t>
            </a:r>
            <a:r>
              <a:rPr lang="en-US" sz="1600" dirty="0">
                <a:solidFill>
                  <a:srgbClr val="FF0000"/>
                </a:solidFill>
              </a:rPr>
              <a:t>(x1, y1, d1);</a:t>
            </a:r>
          </a:p>
          <a:p>
            <a:r>
              <a:rPr lang="en-US" sz="1600" dirty="0" err="1">
                <a:solidFill>
                  <a:srgbClr val="FF0000"/>
                </a:solidFill>
              </a:rPr>
              <a:t>thirngly</a:t>
            </a:r>
            <a:r>
              <a:rPr lang="en-US" sz="1600" dirty="0">
                <a:solidFill>
                  <a:srgbClr val="FF0000"/>
                </a:solidFill>
              </a:rPr>
              <a:t>(x2, y2, d2);</a:t>
            </a:r>
          </a:p>
          <a:p>
            <a:r>
              <a:rPr lang="en-US" sz="1600" dirty="0">
                <a:solidFill>
                  <a:srgbClr val="FF0000"/>
                </a:solidFill>
              </a:rPr>
              <a:t>}</a:t>
            </a:r>
          </a:p>
          <a:p>
            <a:r>
              <a:rPr lang="en-US" sz="1600" dirty="0">
                <a:solidFill>
                  <a:srgbClr val="FF0000"/>
                </a:solidFill>
              </a:rPr>
              <a:t>void </a:t>
            </a:r>
            <a:r>
              <a:rPr lang="en-US" sz="1600" dirty="0" err="1">
                <a:solidFill>
                  <a:srgbClr val="FF0000"/>
                </a:solidFill>
              </a:rPr>
              <a:t>mouseReleased</a:t>
            </a:r>
            <a:r>
              <a:rPr lang="en-US" sz="1600" dirty="0">
                <a:solidFill>
                  <a:srgbClr val="FF0000"/>
                </a:solidFill>
              </a:rPr>
              <a:t>() {</a:t>
            </a:r>
          </a:p>
          <a:p>
            <a:r>
              <a:rPr lang="en-US" sz="1600" dirty="0">
                <a:solidFill>
                  <a:srgbClr val="FF0000"/>
                </a:solidFill>
              </a:rPr>
              <a:t>  x1 = </a:t>
            </a:r>
            <a:r>
              <a:rPr lang="en-US" sz="1600" dirty="0" err="1">
                <a:solidFill>
                  <a:srgbClr val="FF0000"/>
                </a:solidFill>
              </a:rPr>
              <a:t>mouseX</a:t>
            </a:r>
            <a:r>
              <a:rPr lang="en-US" sz="1600" dirty="0">
                <a:solidFill>
                  <a:srgbClr val="FF0000"/>
                </a:solidFill>
              </a:rPr>
              <a:t>;</a:t>
            </a:r>
          </a:p>
          <a:p>
            <a:r>
              <a:rPr lang="en-US" sz="1600" dirty="0">
                <a:solidFill>
                  <a:srgbClr val="FF0000"/>
                </a:solidFill>
              </a:rPr>
              <a:t>  y1 = </a:t>
            </a:r>
            <a:r>
              <a:rPr lang="en-US" sz="1600" dirty="0" err="1">
                <a:solidFill>
                  <a:srgbClr val="FF0000"/>
                </a:solidFill>
              </a:rPr>
              <a:t>mouseY</a:t>
            </a:r>
            <a:r>
              <a:rPr lang="en-US" sz="1600" dirty="0">
                <a:solidFill>
                  <a:srgbClr val="FF0000"/>
                </a:solidFill>
              </a:rPr>
              <a:t>;</a:t>
            </a:r>
          </a:p>
          <a:p>
            <a:r>
              <a:rPr lang="en-US" sz="1600" dirty="0">
                <a:solidFill>
                  <a:srgbClr val="FF0000"/>
                </a:solidFill>
              </a:rPr>
              <a:t>}</a:t>
            </a:r>
          </a:p>
          <a:p>
            <a:r>
              <a:rPr lang="en-US" sz="1600" dirty="0">
                <a:solidFill>
                  <a:srgbClr val="FF0000"/>
                </a:solidFill>
              </a:rPr>
              <a:t>void </a:t>
            </a:r>
            <a:r>
              <a:rPr lang="en-US" sz="1600" dirty="0" err="1">
                <a:solidFill>
                  <a:srgbClr val="FF0000"/>
                </a:solidFill>
              </a:rPr>
              <a:t>keyPressed</a:t>
            </a:r>
            <a:r>
              <a:rPr lang="en-US" sz="1600" dirty="0">
                <a:solidFill>
                  <a:srgbClr val="FF0000"/>
                </a:solidFill>
              </a:rPr>
              <a:t>() {</a:t>
            </a:r>
          </a:p>
          <a:p>
            <a:r>
              <a:rPr lang="en-US" sz="1600" dirty="0">
                <a:solidFill>
                  <a:srgbClr val="FF0000"/>
                </a:solidFill>
              </a:rPr>
              <a:t>   if (key == 'd') x2 +=4;   //turn right</a:t>
            </a:r>
          </a:p>
          <a:p>
            <a:r>
              <a:rPr lang="en-US" sz="1600" dirty="0">
                <a:solidFill>
                  <a:srgbClr val="FF0000"/>
                </a:solidFill>
              </a:rPr>
              <a:t>  else if (key == 'a') x2 -=4;   //turn left</a:t>
            </a:r>
          </a:p>
          <a:p>
            <a:r>
              <a:rPr lang="en-US" sz="1600" dirty="0">
                <a:solidFill>
                  <a:srgbClr val="FF0000"/>
                </a:solidFill>
              </a:rPr>
              <a:t>  else if(key == 'w') y2 +=4;  // go up</a:t>
            </a:r>
          </a:p>
          <a:p>
            <a:r>
              <a:rPr lang="en-US" sz="1600" dirty="0">
                <a:solidFill>
                  <a:srgbClr val="FF0000"/>
                </a:solidFill>
              </a:rPr>
              <a:t>  else if(key == 's') y2 -=4;  // go down</a:t>
            </a:r>
          </a:p>
          <a:p>
            <a:r>
              <a:rPr lang="en-US" sz="1600" dirty="0">
                <a:solidFill>
                  <a:srgbClr val="FF0000"/>
                </a:solidFill>
              </a:rPr>
              <a:t>  else {</a:t>
            </a:r>
          </a:p>
          <a:p>
            <a:r>
              <a:rPr lang="en-US" sz="1600" dirty="0">
                <a:solidFill>
                  <a:srgbClr val="FF0000"/>
                </a:solidFill>
              </a:rPr>
              <a:t>    x2 = </a:t>
            </a:r>
            <a:r>
              <a:rPr lang="en-US" sz="1600" dirty="0" err="1">
                <a:solidFill>
                  <a:srgbClr val="FF0000"/>
                </a:solidFill>
              </a:rPr>
              <a:t>mouseX</a:t>
            </a:r>
            <a:r>
              <a:rPr lang="en-US" sz="1600" dirty="0">
                <a:solidFill>
                  <a:srgbClr val="FF0000"/>
                </a:solidFill>
              </a:rPr>
              <a:t>;</a:t>
            </a:r>
          </a:p>
          <a:p>
            <a:r>
              <a:rPr lang="en-US" sz="1600" dirty="0">
                <a:solidFill>
                  <a:srgbClr val="FF0000"/>
                </a:solidFill>
              </a:rPr>
              <a:t>    y2 = </a:t>
            </a:r>
            <a:r>
              <a:rPr lang="en-US" sz="1600" dirty="0" err="1">
                <a:solidFill>
                  <a:srgbClr val="FF0000"/>
                </a:solidFill>
              </a:rPr>
              <a:t>mouseY</a:t>
            </a:r>
            <a:r>
              <a:rPr lang="en-US" sz="1600" dirty="0">
                <a:solidFill>
                  <a:srgbClr val="FF0000"/>
                </a:solidFill>
              </a:rPr>
              <a:t>;</a:t>
            </a:r>
          </a:p>
          <a:p>
            <a:r>
              <a:rPr lang="en-US" sz="1600" dirty="0">
                <a:solidFill>
                  <a:srgbClr val="FF0000"/>
                </a:solidFill>
              </a:rPr>
              <a:t>  }</a:t>
            </a:r>
          </a:p>
          <a:p>
            <a:r>
              <a:rPr lang="en-US" sz="1600" dirty="0">
                <a:solidFill>
                  <a:srgbClr val="FF0000"/>
                </a:solidFill>
              </a:rPr>
              <a:t>}</a:t>
            </a:r>
            <a:endParaRPr 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D0B8B0-4E9F-B74C-CE7C-04484B91351F}"/>
              </a:ext>
            </a:extLst>
          </p:cNvPr>
          <p:cNvSpPr txBox="1"/>
          <p:nvPr/>
        </p:nvSpPr>
        <p:spPr>
          <a:xfrm>
            <a:off x="4184429" y="31327"/>
            <a:ext cx="4562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C0C0C0"/>
                </a:highlight>
              </a:rPr>
              <a:t>sources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55F285-0788-2FFE-8A27-32CA06CEBC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438" y="147922"/>
            <a:ext cx="3008321" cy="31547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D58A3B2-8A83-E0DB-8AF7-CB33AEDE80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438" y="3489034"/>
            <a:ext cx="3071496" cy="322104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CDCC0B2-E4F9-EDFA-F7DD-94F6EE9B1B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4289" y="147923"/>
            <a:ext cx="3008318" cy="315479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BDFEBF5-E7A0-E741-2114-0A9BF64AF3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4289" y="3555284"/>
            <a:ext cx="3008318" cy="3154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949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F8C56569-AAB4-C4E0-3848-51B7F972AAF8}"/>
              </a:ext>
            </a:extLst>
          </p:cNvPr>
          <p:cNvSpPr txBox="1"/>
          <p:nvPr/>
        </p:nvSpPr>
        <p:spPr>
          <a:xfrm>
            <a:off x="1005528" y="1043732"/>
            <a:ext cx="445259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err="1">
                <a:solidFill>
                  <a:srgbClr val="FF0000"/>
                </a:solidFill>
              </a:rPr>
              <a:t>void</a:t>
            </a:r>
            <a:r>
              <a:rPr lang="es-ES" sz="1600" dirty="0">
                <a:solidFill>
                  <a:srgbClr val="FF0000"/>
                </a:solidFill>
              </a:rPr>
              <a:t> </a:t>
            </a:r>
            <a:r>
              <a:rPr lang="es-ES" sz="1600" dirty="0" err="1">
                <a:solidFill>
                  <a:srgbClr val="FF0000"/>
                </a:solidFill>
              </a:rPr>
              <a:t>ly</a:t>
            </a:r>
            <a:r>
              <a:rPr lang="es-ES" sz="1600" dirty="0">
                <a:solidFill>
                  <a:srgbClr val="FF0000"/>
                </a:solidFill>
              </a:rPr>
              <a:t>(</a:t>
            </a:r>
            <a:r>
              <a:rPr lang="es-ES" sz="1600" dirty="0" err="1">
                <a:solidFill>
                  <a:srgbClr val="FF0000"/>
                </a:solidFill>
              </a:rPr>
              <a:t>float</a:t>
            </a:r>
            <a:r>
              <a:rPr lang="es-ES" sz="1600" dirty="0">
                <a:solidFill>
                  <a:srgbClr val="FF0000"/>
                </a:solidFill>
              </a:rPr>
              <a:t> x, </a:t>
            </a:r>
            <a:r>
              <a:rPr lang="es-ES" sz="1600" dirty="0" err="1">
                <a:solidFill>
                  <a:srgbClr val="FF0000"/>
                </a:solidFill>
              </a:rPr>
              <a:t>float</a:t>
            </a:r>
            <a:r>
              <a:rPr lang="es-ES" sz="1600" dirty="0">
                <a:solidFill>
                  <a:srgbClr val="FF0000"/>
                </a:solidFill>
              </a:rPr>
              <a:t> y, </a:t>
            </a:r>
            <a:r>
              <a:rPr lang="es-ES" sz="1600" dirty="0" err="1">
                <a:solidFill>
                  <a:srgbClr val="FF0000"/>
                </a:solidFill>
              </a:rPr>
              <a:t>float</a:t>
            </a:r>
            <a:r>
              <a:rPr lang="es-ES" sz="1600" dirty="0">
                <a:solidFill>
                  <a:srgbClr val="FF0000"/>
                </a:solidFill>
              </a:rPr>
              <a:t> d){</a:t>
            </a:r>
          </a:p>
          <a:p>
            <a:r>
              <a:rPr lang="es-ES" sz="1600" dirty="0" err="1">
                <a:solidFill>
                  <a:srgbClr val="FF0000"/>
                </a:solidFill>
              </a:rPr>
              <a:t>noStroke</a:t>
            </a:r>
            <a:r>
              <a:rPr lang="es-ES" sz="1600" dirty="0">
                <a:solidFill>
                  <a:srgbClr val="FF0000"/>
                </a:solidFill>
              </a:rPr>
              <a:t>();</a:t>
            </a:r>
          </a:p>
          <a:p>
            <a:r>
              <a:rPr lang="es-ES" sz="1600" dirty="0" err="1">
                <a:solidFill>
                  <a:srgbClr val="FF0000"/>
                </a:solidFill>
              </a:rPr>
              <a:t>fill</a:t>
            </a:r>
            <a:r>
              <a:rPr lang="es-ES" sz="1600" dirty="0">
                <a:solidFill>
                  <a:srgbClr val="FF0000"/>
                </a:solidFill>
              </a:rPr>
              <a:t>(255,255,255);</a:t>
            </a:r>
          </a:p>
          <a:p>
            <a:r>
              <a:rPr lang="es-ES" sz="1600" dirty="0">
                <a:solidFill>
                  <a:srgbClr val="FF0000"/>
                </a:solidFill>
              </a:rPr>
              <a:t> </a:t>
            </a:r>
            <a:r>
              <a:rPr lang="es-ES" sz="1600" dirty="0" err="1">
                <a:solidFill>
                  <a:srgbClr val="FF0000"/>
                </a:solidFill>
              </a:rPr>
              <a:t>circle</a:t>
            </a:r>
            <a:r>
              <a:rPr lang="es-ES" sz="1600" dirty="0">
                <a:solidFill>
                  <a:srgbClr val="FF0000"/>
                </a:solidFill>
              </a:rPr>
              <a:t>(x,y+4*d,1.8*d);//</a:t>
            </a:r>
            <a:r>
              <a:rPr lang="es-ES" sz="1600" dirty="0" err="1">
                <a:solidFill>
                  <a:srgbClr val="FF0000"/>
                </a:solidFill>
              </a:rPr>
              <a:t>left</a:t>
            </a:r>
            <a:endParaRPr lang="es-ES" sz="1600" dirty="0">
              <a:solidFill>
                <a:srgbClr val="FF0000"/>
              </a:solidFill>
            </a:endParaRPr>
          </a:p>
          <a:p>
            <a:r>
              <a:rPr lang="es-ES" sz="1600" dirty="0" err="1">
                <a:solidFill>
                  <a:srgbClr val="FF0000"/>
                </a:solidFill>
              </a:rPr>
              <a:t>fill</a:t>
            </a:r>
            <a:r>
              <a:rPr lang="es-ES" sz="1600" dirty="0">
                <a:solidFill>
                  <a:srgbClr val="FF0000"/>
                </a:solidFill>
              </a:rPr>
              <a:t>(0);</a:t>
            </a:r>
          </a:p>
          <a:p>
            <a:r>
              <a:rPr lang="es-ES" sz="1600" dirty="0">
                <a:solidFill>
                  <a:srgbClr val="FF0000"/>
                </a:solidFill>
              </a:rPr>
              <a:t>  </a:t>
            </a:r>
            <a:r>
              <a:rPr lang="es-ES" sz="1600" dirty="0" err="1">
                <a:solidFill>
                  <a:srgbClr val="FF0000"/>
                </a:solidFill>
              </a:rPr>
              <a:t>circle</a:t>
            </a:r>
            <a:r>
              <a:rPr lang="es-ES" sz="1600" dirty="0">
                <a:solidFill>
                  <a:srgbClr val="FF0000"/>
                </a:solidFill>
              </a:rPr>
              <a:t>(x,y+4*d,1.5*d);</a:t>
            </a:r>
          </a:p>
          <a:p>
            <a:r>
              <a:rPr lang="es-ES" sz="1600" dirty="0" err="1">
                <a:solidFill>
                  <a:srgbClr val="FF0000"/>
                </a:solidFill>
              </a:rPr>
              <a:t>fill</a:t>
            </a:r>
            <a:r>
              <a:rPr lang="es-ES" sz="1600" dirty="0">
                <a:solidFill>
                  <a:srgbClr val="FF0000"/>
                </a:solidFill>
              </a:rPr>
              <a:t>(7,17,103);</a:t>
            </a:r>
          </a:p>
          <a:p>
            <a:r>
              <a:rPr lang="es-ES" sz="1600" dirty="0">
                <a:solidFill>
                  <a:srgbClr val="FF0000"/>
                </a:solidFill>
              </a:rPr>
              <a:t> </a:t>
            </a:r>
            <a:r>
              <a:rPr lang="es-ES" sz="1600" dirty="0" err="1">
                <a:solidFill>
                  <a:srgbClr val="FF0000"/>
                </a:solidFill>
              </a:rPr>
              <a:t>triangle</a:t>
            </a:r>
            <a:r>
              <a:rPr lang="es-ES" sz="1600" dirty="0">
                <a:solidFill>
                  <a:srgbClr val="FF0000"/>
                </a:solidFill>
              </a:rPr>
              <a:t>(</a:t>
            </a:r>
            <a:r>
              <a:rPr lang="es-ES" sz="1600" dirty="0" err="1">
                <a:solidFill>
                  <a:srgbClr val="FF0000"/>
                </a:solidFill>
              </a:rPr>
              <a:t>x,y+d</a:t>
            </a:r>
            <a:r>
              <a:rPr lang="es-ES" sz="1600" dirty="0">
                <a:solidFill>
                  <a:srgbClr val="FF0000"/>
                </a:solidFill>
              </a:rPr>
              <a:t>*4,x+d*4,y+d*4,x+d*4,y+d*2);  </a:t>
            </a:r>
            <a:r>
              <a:rPr lang="es-ES" sz="1600" dirty="0" err="1">
                <a:solidFill>
                  <a:srgbClr val="FF0000"/>
                </a:solidFill>
              </a:rPr>
              <a:t>triangle</a:t>
            </a:r>
            <a:r>
              <a:rPr lang="es-ES" sz="1600" dirty="0">
                <a:solidFill>
                  <a:srgbClr val="FF0000"/>
                </a:solidFill>
              </a:rPr>
              <a:t>(</a:t>
            </a:r>
            <a:r>
              <a:rPr lang="es-ES" sz="1600" dirty="0" err="1">
                <a:solidFill>
                  <a:srgbClr val="FF0000"/>
                </a:solidFill>
              </a:rPr>
              <a:t>x+d</a:t>
            </a:r>
            <a:r>
              <a:rPr lang="es-ES" sz="1600" dirty="0">
                <a:solidFill>
                  <a:srgbClr val="FF0000"/>
                </a:solidFill>
              </a:rPr>
              <a:t>*0.5,y+d*4,x+d*4,y+d*4,x+d*4,y+d*2);</a:t>
            </a:r>
          </a:p>
          <a:p>
            <a:r>
              <a:rPr lang="es-ES" sz="1600" dirty="0" err="1">
                <a:solidFill>
                  <a:srgbClr val="FF0000"/>
                </a:solidFill>
              </a:rPr>
              <a:t>fill</a:t>
            </a:r>
            <a:r>
              <a:rPr lang="es-ES" sz="1600" dirty="0">
                <a:solidFill>
                  <a:srgbClr val="FF0000"/>
                </a:solidFill>
              </a:rPr>
              <a:t>(11,18,43);</a:t>
            </a:r>
          </a:p>
          <a:p>
            <a:r>
              <a:rPr lang="es-ES" sz="1600" dirty="0" err="1">
                <a:solidFill>
                  <a:srgbClr val="FF0000"/>
                </a:solidFill>
              </a:rPr>
              <a:t>triangle</a:t>
            </a:r>
            <a:r>
              <a:rPr lang="es-ES" sz="1600" dirty="0">
                <a:solidFill>
                  <a:srgbClr val="FF0000"/>
                </a:solidFill>
              </a:rPr>
              <a:t>(</a:t>
            </a:r>
            <a:r>
              <a:rPr lang="es-ES" sz="1600" dirty="0" err="1">
                <a:solidFill>
                  <a:srgbClr val="FF0000"/>
                </a:solidFill>
              </a:rPr>
              <a:t>x+d,y+d</a:t>
            </a:r>
            <a:r>
              <a:rPr lang="es-ES" sz="1600" dirty="0">
                <a:solidFill>
                  <a:srgbClr val="FF0000"/>
                </a:solidFill>
              </a:rPr>
              <a:t>*4,x+d*4,y+d*4,x+d*4,y+d*2); </a:t>
            </a:r>
            <a:r>
              <a:rPr lang="es-ES" sz="1600" dirty="0" err="1">
                <a:solidFill>
                  <a:srgbClr val="FF0000"/>
                </a:solidFill>
              </a:rPr>
              <a:t>triangle</a:t>
            </a:r>
            <a:r>
              <a:rPr lang="es-ES" sz="1600" dirty="0">
                <a:solidFill>
                  <a:srgbClr val="FF0000"/>
                </a:solidFill>
              </a:rPr>
              <a:t>(</a:t>
            </a:r>
            <a:r>
              <a:rPr lang="es-ES" sz="1600" dirty="0" err="1">
                <a:solidFill>
                  <a:srgbClr val="FF0000"/>
                </a:solidFill>
              </a:rPr>
              <a:t>x+d</a:t>
            </a:r>
            <a:r>
              <a:rPr lang="es-ES" sz="1600" dirty="0">
                <a:solidFill>
                  <a:srgbClr val="FF0000"/>
                </a:solidFill>
              </a:rPr>
              <a:t>*1.5,y+d*4,x+d*4,y+d*4,x+d*4,y+d*2);</a:t>
            </a:r>
          </a:p>
          <a:p>
            <a:r>
              <a:rPr lang="es-ES" sz="1600" dirty="0" err="1">
                <a:solidFill>
                  <a:srgbClr val="FF0000"/>
                </a:solidFill>
              </a:rPr>
              <a:t>fill</a:t>
            </a:r>
            <a:r>
              <a:rPr lang="es-ES" sz="1600" dirty="0">
                <a:solidFill>
                  <a:srgbClr val="FF0000"/>
                </a:solidFill>
              </a:rPr>
              <a:t>(16,64,22); </a:t>
            </a:r>
            <a:r>
              <a:rPr lang="es-ES" sz="1600" dirty="0" err="1">
                <a:solidFill>
                  <a:srgbClr val="FF0000"/>
                </a:solidFill>
              </a:rPr>
              <a:t>triangle</a:t>
            </a:r>
            <a:r>
              <a:rPr lang="es-ES" sz="1600" dirty="0">
                <a:solidFill>
                  <a:srgbClr val="FF0000"/>
                </a:solidFill>
              </a:rPr>
              <a:t>(</a:t>
            </a:r>
            <a:r>
              <a:rPr lang="es-ES" sz="1600" dirty="0" err="1">
                <a:solidFill>
                  <a:srgbClr val="FF0000"/>
                </a:solidFill>
              </a:rPr>
              <a:t>x+d</a:t>
            </a:r>
            <a:r>
              <a:rPr lang="es-ES" sz="1600" dirty="0">
                <a:solidFill>
                  <a:srgbClr val="FF0000"/>
                </a:solidFill>
              </a:rPr>
              <a:t>*2,y+d*4,x+d*4,y+d*4,x+d*4,y+d*2);</a:t>
            </a:r>
          </a:p>
          <a:p>
            <a:r>
              <a:rPr lang="es-ES" sz="1600" dirty="0" err="1">
                <a:solidFill>
                  <a:srgbClr val="FF0000"/>
                </a:solidFill>
              </a:rPr>
              <a:t>triangle</a:t>
            </a:r>
            <a:r>
              <a:rPr lang="es-ES" sz="1600" dirty="0">
                <a:solidFill>
                  <a:srgbClr val="FF0000"/>
                </a:solidFill>
              </a:rPr>
              <a:t>(</a:t>
            </a:r>
            <a:r>
              <a:rPr lang="es-ES" sz="1600" dirty="0" err="1">
                <a:solidFill>
                  <a:srgbClr val="FF0000"/>
                </a:solidFill>
              </a:rPr>
              <a:t>x+d</a:t>
            </a:r>
            <a:r>
              <a:rPr lang="es-ES" sz="1600" dirty="0">
                <a:solidFill>
                  <a:srgbClr val="FF0000"/>
                </a:solidFill>
              </a:rPr>
              <a:t>*2.5,y+d*4,x+d*4,y+d*4,x+d*4,y+d*2);</a:t>
            </a:r>
          </a:p>
          <a:p>
            <a:r>
              <a:rPr lang="es-ES" sz="1600" dirty="0" err="1">
                <a:solidFill>
                  <a:srgbClr val="FF0000"/>
                </a:solidFill>
              </a:rPr>
              <a:t>fill</a:t>
            </a:r>
            <a:r>
              <a:rPr lang="es-ES" sz="1600" dirty="0">
                <a:solidFill>
                  <a:srgbClr val="FF0000"/>
                </a:solidFill>
              </a:rPr>
              <a:t>(33,85,78); </a:t>
            </a:r>
            <a:r>
              <a:rPr lang="es-ES" sz="1600" dirty="0" err="1">
                <a:solidFill>
                  <a:srgbClr val="FF0000"/>
                </a:solidFill>
              </a:rPr>
              <a:t>triangle</a:t>
            </a:r>
            <a:r>
              <a:rPr lang="es-ES" sz="1600" dirty="0">
                <a:solidFill>
                  <a:srgbClr val="FF0000"/>
                </a:solidFill>
              </a:rPr>
              <a:t>(</a:t>
            </a:r>
            <a:r>
              <a:rPr lang="es-ES" sz="1600" dirty="0" err="1">
                <a:solidFill>
                  <a:srgbClr val="FF0000"/>
                </a:solidFill>
              </a:rPr>
              <a:t>x+d</a:t>
            </a:r>
            <a:r>
              <a:rPr lang="es-ES" sz="1600" dirty="0">
                <a:solidFill>
                  <a:srgbClr val="FF0000"/>
                </a:solidFill>
              </a:rPr>
              <a:t>*3,y+d*4,x+d*4,y+d*4,x+d*4,y+d*2);</a:t>
            </a:r>
          </a:p>
          <a:p>
            <a:r>
              <a:rPr lang="es-ES" sz="1600" dirty="0" err="1">
                <a:solidFill>
                  <a:srgbClr val="FF0000"/>
                </a:solidFill>
              </a:rPr>
              <a:t>triangle</a:t>
            </a:r>
            <a:r>
              <a:rPr lang="es-ES" sz="1600" dirty="0">
                <a:solidFill>
                  <a:srgbClr val="FF0000"/>
                </a:solidFill>
              </a:rPr>
              <a:t>(</a:t>
            </a:r>
            <a:r>
              <a:rPr lang="es-ES" sz="1600" dirty="0" err="1">
                <a:solidFill>
                  <a:srgbClr val="FF0000"/>
                </a:solidFill>
              </a:rPr>
              <a:t>x+d</a:t>
            </a:r>
            <a:r>
              <a:rPr lang="es-ES" sz="1600" dirty="0">
                <a:solidFill>
                  <a:srgbClr val="FF0000"/>
                </a:solidFill>
              </a:rPr>
              <a:t>*2.5,y+d*4,x+d*4,y+d*4,x+d*4,y+d*2);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580DCC-82A8-328D-0E79-79FD963FD11E}"/>
              </a:ext>
            </a:extLst>
          </p:cNvPr>
          <p:cNvSpPr txBox="1"/>
          <p:nvPr/>
        </p:nvSpPr>
        <p:spPr>
          <a:xfrm>
            <a:off x="6457361" y="1289955"/>
            <a:ext cx="490193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err="1">
                <a:solidFill>
                  <a:srgbClr val="FF0000"/>
                </a:solidFill>
              </a:rPr>
              <a:t>fill</a:t>
            </a:r>
            <a:r>
              <a:rPr lang="es-ES" sz="1600" dirty="0">
                <a:solidFill>
                  <a:srgbClr val="FF0000"/>
                </a:solidFill>
              </a:rPr>
              <a:t>(5,22,28);</a:t>
            </a:r>
          </a:p>
          <a:p>
            <a:r>
              <a:rPr lang="es-ES" sz="1600" dirty="0" err="1">
                <a:solidFill>
                  <a:srgbClr val="FF0000"/>
                </a:solidFill>
              </a:rPr>
              <a:t>triangle</a:t>
            </a:r>
            <a:r>
              <a:rPr lang="es-ES" sz="1600" dirty="0">
                <a:solidFill>
                  <a:srgbClr val="FF0000"/>
                </a:solidFill>
              </a:rPr>
              <a:t>(</a:t>
            </a:r>
            <a:r>
              <a:rPr lang="es-ES" sz="1600" dirty="0" err="1">
                <a:solidFill>
                  <a:srgbClr val="FF0000"/>
                </a:solidFill>
              </a:rPr>
              <a:t>x+d</a:t>
            </a:r>
            <a:r>
              <a:rPr lang="es-ES" sz="1600" dirty="0">
                <a:solidFill>
                  <a:srgbClr val="FF0000"/>
                </a:solidFill>
              </a:rPr>
              <a:t>*2,y+d*4,x+d*0.5,y+d*2,x+d,y+d*2); </a:t>
            </a:r>
            <a:r>
              <a:rPr lang="es-ES" sz="1600" dirty="0" err="1">
                <a:solidFill>
                  <a:srgbClr val="FF0000"/>
                </a:solidFill>
              </a:rPr>
              <a:t>triangle</a:t>
            </a:r>
            <a:r>
              <a:rPr lang="es-ES" sz="1600" dirty="0">
                <a:solidFill>
                  <a:srgbClr val="FF0000"/>
                </a:solidFill>
              </a:rPr>
              <a:t>(</a:t>
            </a:r>
            <a:r>
              <a:rPr lang="es-ES" sz="1600" dirty="0" err="1">
                <a:solidFill>
                  <a:srgbClr val="FF0000"/>
                </a:solidFill>
              </a:rPr>
              <a:t>x+d</a:t>
            </a:r>
            <a:r>
              <a:rPr lang="es-ES" sz="1600" dirty="0">
                <a:solidFill>
                  <a:srgbClr val="FF0000"/>
                </a:solidFill>
              </a:rPr>
              <a:t>*2,y+d*4,x+d*0.5,y+d*2.5,x+d*0.5,y+d*2);</a:t>
            </a:r>
          </a:p>
          <a:p>
            <a:r>
              <a:rPr lang="es-ES" sz="1600" dirty="0" err="1">
                <a:solidFill>
                  <a:srgbClr val="FF0000"/>
                </a:solidFill>
              </a:rPr>
              <a:t>triangle</a:t>
            </a:r>
            <a:r>
              <a:rPr lang="es-ES" sz="1600" dirty="0">
                <a:solidFill>
                  <a:srgbClr val="FF0000"/>
                </a:solidFill>
              </a:rPr>
              <a:t>(</a:t>
            </a:r>
            <a:r>
              <a:rPr lang="es-ES" sz="1600" dirty="0" err="1">
                <a:solidFill>
                  <a:srgbClr val="FF0000"/>
                </a:solidFill>
              </a:rPr>
              <a:t>x+d</a:t>
            </a:r>
            <a:r>
              <a:rPr lang="es-ES" sz="1600" dirty="0">
                <a:solidFill>
                  <a:srgbClr val="FF0000"/>
                </a:solidFill>
              </a:rPr>
              <a:t>*2,y+d*4,x+d*1.5,y+d*2.3,x+d*2,y+d*2.3); </a:t>
            </a:r>
            <a:r>
              <a:rPr lang="es-ES" sz="1600" dirty="0" err="1">
                <a:solidFill>
                  <a:srgbClr val="FF0000"/>
                </a:solidFill>
              </a:rPr>
              <a:t>triangle</a:t>
            </a:r>
            <a:r>
              <a:rPr lang="es-ES" sz="1600" dirty="0">
                <a:solidFill>
                  <a:srgbClr val="FF0000"/>
                </a:solidFill>
              </a:rPr>
              <a:t>(</a:t>
            </a:r>
            <a:r>
              <a:rPr lang="es-ES" sz="1600" dirty="0" err="1">
                <a:solidFill>
                  <a:srgbClr val="FF0000"/>
                </a:solidFill>
              </a:rPr>
              <a:t>x+d</a:t>
            </a:r>
            <a:r>
              <a:rPr lang="es-ES" sz="1600" dirty="0">
                <a:solidFill>
                  <a:srgbClr val="FF0000"/>
                </a:solidFill>
              </a:rPr>
              <a:t>*2,y+d*4,x+d,y+d*2.3,x+d*1.5,y+d*2.3);  </a:t>
            </a:r>
          </a:p>
          <a:p>
            <a:r>
              <a:rPr lang="es-ES" sz="1600" dirty="0" err="1">
                <a:solidFill>
                  <a:srgbClr val="FF0000"/>
                </a:solidFill>
              </a:rPr>
              <a:t>triangle</a:t>
            </a:r>
            <a:r>
              <a:rPr lang="es-ES" sz="1600" dirty="0">
                <a:solidFill>
                  <a:srgbClr val="FF0000"/>
                </a:solidFill>
              </a:rPr>
              <a:t>(</a:t>
            </a:r>
            <a:r>
              <a:rPr lang="es-ES" sz="1600" dirty="0" err="1">
                <a:solidFill>
                  <a:srgbClr val="FF0000"/>
                </a:solidFill>
              </a:rPr>
              <a:t>x+d</a:t>
            </a:r>
            <a:r>
              <a:rPr lang="es-ES" sz="1600" dirty="0">
                <a:solidFill>
                  <a:srgbClr val="FF0000"/>
                </a:solidFill>
              </a:rPr>
              <a:t>*2,y+d*4,x+d*2,y+d*2.1,x+d*2.5,y+d*2.1); </a:t>
            </a:r>
            <a:r>
              <a:rPr lang="es-ES" sz="1600" dirty="0" err="1">
                <a:solidFill>
                  <a:srgbClr val="FF0000"/>
                </a:solidFill>
              </a:rPr>
              <a:t>triangle</a:t>
            </a:r>
            <a:r>
              <a:rPr lang="es-ES" sz="1600" dirty="0">
                <a:solidFill>
                  <a:srgbClr val="FF0000"/>
                </a:solidFill>
              </a:rPr>
              <a:t>(</a:t>
            </a:r>
            <a:r>
              <a:rPr lang="es-ES" sz="1600" dirty="0" err="1">
                <a:solidFill>
                  <a:srgbClr val="FF0000"/>
                </a:solidFill>
              </a:rPr>
              <a:t>x+d</a:t>
            </a:r>
            <a:r>
              <a:rPr lang="es-ES" sz="1600" dirty="0">
                <a:solidFill>
                  <a:srgbClr val="FF0000"/>
                </a:solidFill>
              </a:rPr>
              <a:t>*2,y+d*4,x+d*2.5,y+d*2.1,x+d*2.7,y+d*2.5);</a:t>
            </a:r>
          </a:p>
          <a:p>
            <a:r>
              <a:rPr lang="es-ES" sz="1600" dirty="0" err="1">
                <a:solidFill>
                  <a:srgbClr val="FF0000"/>
                </a:solidFill>
              </a:rPr>
              <a:t>fill</a:t>
            </a:r>
            <a:r>
              <a:rPr lang="es-ES" sz="1600" dirty="0">
                <a:solidFill>
                  <a:srgbClr val="FF0000"/>
                </a:solidFill>
              </a:rPr>
              <a:t>(255,255,255); </a:t>
            </a:r>
            <a:r>
              <a:rPr lang="es-ES" sz="1600" dirty="0" err="1">
                <a:solidFill>
                  <a:srgbClr val="FF0000"/>
                </a:solidFill>
              </a:rPr>
              <a:t>circle</a:t>
            </a:r>
            <a:r>
              <a:rPr lang="es-ES" sz="1600" dirty="0">
                <a:solidFill>
                  <a:srgbClr val="FF0000"/>
                </a:solidFill>
              </a:rPr>
              <a:t>(</a:t>
            </a:r>
            <a:r>
              <a:rPr lang="es-ES" sz="1600" dirty="0" err="1">
                <a:solidFill>
                  <a:srgbClr val="FF0000"/>
                </a:solidFill>
              </a:rPr>
              <a:t>x+d</a:t>
            </a:r>
            <a:r>
              <a:rPr lang="es-ES" sz="1600" dirty="0">
                <a:solidFill>
                  <a:srgbClr val="FF0000"/>
                </a:solidFill>
              </a:rPr>
              <a:t>*4,y+d*4,d*1.8);//</a:t>
            </a:r>
            <a:r>
              <a:rPr lang="es-ES" sz="1600" dirty="0" err="1">
                <a:solidFill>
                  <a:srgbClr val="FF0000"/>
                </a:solidFill>
              </a:rPr>
              <a:t>right</a:t>
            </a:r>
            <a:endParaRPr lang="es-ES" sz="1600" dirty="0">
              <a:solidFill>
                <a:srgbClr val="FF0000"/>
              </a:solidFill>
            </a:endParaRPr>
          </a:p>
          <a:p>
            <a:r>
              <a:rPr lang="es-ES" sz="1600" dirty="0" err="1">
                <a:solidFill>
                  <a:srgbClr val="FF0000"/>
                </a:solidFill>
              </a:rPr>
              <a:t>fill</a:t>
            </a:r>
            <a:r>
              <a:rPr lang="es-ES" sz="1600" dirty="0">
                <a:solidFill>
                  <a:srgbClr val="FF0000"/>
                </a:solidFill>
              </a:rPr>
              <a:t>(0);</a:t>
            </a:r>
          </a:p>
          <a:p>
            <a:r>
              <a:rPr lang="es-ES" sz="1600" dirty="0">
                <a:solidFill>
                  <a:srgbClr val="FF0000"/>
                </a:solidFill>
              </a:rPr>
              <a:t>  </a:t>
            </a:r>
            <a:r>
              <a:rPr lang="es-ES" sz="1600" dirty="0" err="1">
                <a:solidFill>
                  <a:srgbClr val="FF0000"/>
                </a:solidFill>
              </a:rPr>
              <a:t>circle</a:t>
            </a:r>
            <a:r>
              <a:rPr lang="es-ES" sz="1600" dirty="0">
                <a:solidFill>
                  <a:srgbClr val="FF0000"/>
                </a:solidFill>
              </a:rPr>
              <a:t>(</a:t>
            </a:r>
            <a:r>
              <a:rPr lang="es-ES" sz="1600" dirty="0" err="1">
                <a:solidFill>
                  <a:srgbClr val="FF0000"/>
                </a:solidFill>
              </a:rPr>
              <a:t>x+d</a:t>
            </a:r>
            <a:r>
              <a:rPr lang="es-ES" sz="1600" dirty="0">
                <a:solidFill>
                  <a:srgbClr val="FF0000"/>
                </a:solidFill>
              </a:rPr>
              <a:t>*4,y+d*4,d*1.5);</a:t>
            </a:r>
          </a:p>
          <a:p>
            <a:r>
              <a:rPr lang="es-ES" sz="1600" dirty="0" err="1">
                <a:solidFill>
                  <a:srgbClr val="FF0000"/>
                </a:solidFill>
              </a:rPr>
              <a:t>fill</a:t>
            </a:r>
            <a:r>
              <a:rPr lang="es-ES" sz="1600" dirty="0">
                <a:solidFill>
                  <a:srgbClr val="FF0000"/>
                </a:solidFill>
              </a:rPr>
              <a:t>(255,255,255);</a:t>
            </a:r>
          </a:p>
          <a:p>
            <a:r>
              <a:rPr lang="es-ES" sz="1600" dirty="0" err="1">
                <a:solidFill>
                  <a:srgbClr val="FF0000"/>
                </a:solidFill>
              </a:rPr>
              <a:t>circle</a:t>
            </a:r>
            <a:r>
              <a:rPr lang="es-ES" sz="1600" dirty="0">
                <a:solidFill>
                  <a:srgbClr val="FF0000"/>
                </a:solidFill>
              </a:rPr>
              <a:t>(</a:t>
            </a:r>
            <a:r>
              <a:rPr lang="es-ES" sz="1600" dirty="0" err="1">
                <a:solidFill>
                  <a:srgbClr val="FF0000"/>
                </a:solidFill>
              </a:rPr>
              <a:t>x+d</a:t>
            </a:r>
            <a:r>
              <a:rPr lang="es-ES" sz="1600" dirty="0">
                <a:solidFill>
                  <a:srgbClr val="FF0000"/>
                </a:solidFill>
              </a:rPr>
              <a:t>*4,y+d*4,d*0.3);//</a:t>
            </a:r>
            <a:r>
              <a:rPr lang="es-ES" sz="1600" dirty="0" err="1">
                <a:solidFill>
                  <a:srgbClr val="FF0000"/>
                </a:solidFill>
              </a:rPr>
              <a:t>kam</a:t>
            </a:r>
            <a:r>
              <a:rPr lang="es-ES" sz="1600" dirty="0">
                <a:solidFill>
                  <a:srgbClr val="FF0000"/>
                </a:solidFill>
              </a:rPr>
              <a:t> </a:t>
            </a:r>
            <a:r>
              <a:rPr lang="es-ES" sz="1600" dirty="0" err="1">
                <a:solidFill>
                  <a:srgbClr val="FF0000"/>
                </a:solidFill>
              </a:rPr>
              <a:t>left</a:t>
            </a:r>
            <a:endParaRPr lang="es-ES" sz="1600" dirty="0">
              <a:solidFill>
                <a:srgbClr val="FF0000"/>
              </a:solidFill>
            </a:endParaRPr>
          </a:p>
          <a:p>
            <a:r>
              <a:rPr lang="es-ES" sz="1600" dirty="0" err="1">
                <a:solidFill>
                  <a:srgbClr val="FF0000"/>
                </a:solidFill>
              </a:rPr>
              <a:t>circle</a:t>
            </a:r>
            <a:r>
              <a:rPr lang="es-ES" sz="1600" dirty="0">
                <a:solidFill>
                  <a:srgbClr val="FF0000"/>
                </a:solidFill>
              </a:rPr>
              <a:t>(</a:t>
            </a:r>
            <a:r>
              <a:rPr lang="es-ES" sz="1600" dirty="0" err="1">
                <a:solidFill>
                  <a:srgbClr val="FF0000"/>
                </a:solidFill>
              </a:rPr>
              <a:t>x+d</a:t>
            </a:r>
            <a:r>
              <a:rPr lang="es-ES" sz="1600" dirty="0">
                <a:solidFill>
                  <a:srgbClr val="FF0000"/>
                </a:solidFill>
              </a:rPr>
              <a:t>*2,y+d*4,d*0.7);//</a:t>
            </a:r>
            <a:r>
              <a:rPr lang="es-ES" sz="1600" dirty="0" err="1">
                <a:solidFill>
                  <a:srgbClr val="FF0000"/>
                </a:solidFill>
              </a:rPr>
              <a:t>jvak</a:t>
            </a:r>
            <a:endParaRPr lang="es-ES" sz="1600" dirty="0">
              <a:solidFill>
                <a:srgbClr val="FF0000"/>
              </a:solidFill>
            </a:endParaRPr>
          </a:p>
          <a:p>
            <a:r>
              <a:rPr lang="es-ES" sz="1600" dirty="0">
                <a:solidFill>
                  <a:srgbClr val="FF0000"/>
                </a:solidFill>
              </a:rPr>
              <a:t>  </a:t>
            </a:r>
            <a:r>
              <a:rPr lang="es-ES" sz="1600" dirty="0" err="1">
                <a:solidFill>
                  <a:srgbClr val="FF0000"/>
                </a:solidFill>
              </a:rPr>
              <a:t>circle</a:t>
            </a:r>
            <a:r>
              <a:rPr lang="es-ES" sz="1600" dirty="0">
                <a:solidFill>
                  <a:srgbClr val="FF0000"/>
                </a:solidFill>
              </a:rPr>
              <a:t>(</a:t>
            </a:r>
            <a:r>
              <a:rPr lang="es-ES" sz="1600" dirty="0" err="1">
                <a:solidFill>
                  <a:srgbClr val="FF0000"/>
                </a:solidFill>
              </a:rPr>
              <a:t>x,y+d</a:t>
            </a:r>
            <a:r>
              <a:rPr lang="es-ES" sz="1600" dirty="0">
                <a:solidFill>
                  <a:srgbClr val="FF0000"/>
                </a:solidFill>
              </a:rPr>
              <a:t>*4,d*0.3);//</a:t>
            </a:r>
            <a:r>
              <a:rPr lang="es-ES" sz="1600" dirty="0" err="1">
                <a:solidFill>
                  <a:srgbClr val="FF0000"/>
                </a:solidFill>
              </a:rPr>
              <a:t>kam</a:t>
            </a:r>
            <a:r>
              <a:rPr lang="es-ES" sz="1600" dirty="0">
                <a:solidFill>
                  <a:srgbClr val="FF0000"/>
                </a:solidFill>
              </a:rPr>
              <a:t> </a:t>
            </a:r>
            <a:r>
              <a:rPr lang="es-ES" sz="1600" dirty="0" err="1">
                <a:solidFill>
                  <a:srgbClr val="FF0000"/>
                </a:solidFill>
              </a:rPr>
              <a:t>righ</a:t>
            </a:r>
            <a:endParaRPr lang="es-ES" sz="1600" dirty="0">
              <a:solidFill>
                <a:srgbClr val="FF0000"/>
              </a:solidFill>
            </a:endParaRPr>
          </a:p>
          <a:p>
            <a:r>
              <a:rPr lang="es-ES" sz="1600" dirty="0" err="1">
                <a:solidFill>
                  <a:srgbClr val="FF0000"/>
                </a:solidFill>
              </a:rPr>
              <a:t>fill</a:t>
            </a:r>
            <a:r>
              <a:rPr lang="es-ES" sz="1600" dirty="0">
                <a:solidFill>
                  <a:srgbClr val="FF0000"/>
                </a:solidFill>
              </a:rPr>
              <a:t>(5,22,28);   </a:t>
            </a:r>
            <a:r>
              <a:rPr lang="es-ES" sz="1600" dirty="0" err="1">
                <a:solidFill>
                  <a:srgbClr val="FF0000"/>
                </a:solidFill>
              </a:rPr>
              <a:t>rect</a:t>
            </a:r>
            <a:r>
              <a:rPr lang="es-ES" sz="1600" dirty="0">
                <a:solidFill>
                  <a:srgbClr val="FF0000"/>
                </a:solidFill>
              </a:rPr>
              <a:t>(</a:t>
            </a:r>
            <a:r>
              <a:rPr lang="es-ES" sz="1600" dirty="0" err="1">
                <a:solidFill>
                  <a:srgbClr val="FF0000"/>
                </a:solidFill>
              </a:rPr>
              <a:t>x+d</a:t>
            </a:r>
            <a:r>
              <a:rPr lang="es-ES" sz="1600" dirty="0">
                <a:solidFill>
                  <a:srgbClr val="FF0000"/>
                </a:solidFill>
              </a:rPr>
              <a:t>*3.5,y+d*2,d,d*0.5);</a:t>
            </a:r>
          </a:p>
          <a:p>
            <a:r>
              <a:rPr lang="es-ES" sz="1600" dirty="0">
                <a:solidFill>
                  <a:srgbClr val="FF0000"/>
                </a:solidFill>
              </a:rPr>
              <a:t>}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D44307-141F-DACC-DCAE-6BB67700FE69}"/>
              </a:ext>
            </a:extLst>
          </p:cNvPr>
          <p:cNvSpPr txBox="1"/>
          <p:nvPr/>
        </p:nvSpPr>
        <p:spPr>
          <a:xfrm>
            <a:off x="3968685" y="158389"/>
            <a:ext cx="4254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highlight>
                  <a:srgbClr val="C0C0C0"/>
                </a:highlight>
              </a:rPr>
              <a:t>Thirngly’s</a:t>
            </a:r>
            <a:r>
              <a:rPr lang="en-US" dirty="0">
                <a:highlight>
                  <a:srgbClr val="C0C0C0"/>
                </a:highlight>
              </a:rPr>
              <a:t> character (Motor bike)</a:t>
            </a:r>
          </a:p>
        </p:txBody>
      </p:sp>
    </p:spTree>
    <p:extLst>
      <p:ext uri="{BB962C8B-B14F-4D97-AF65-F5344CB8AC3E}">
        <p14:creationId xmlns:p14="http://schemas.microsoft.com/office/powerpoint/2010/main" val="1384198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B177D3-6148-70A0-354C-AF79BA47BDE9}"/>
              </a:ext>
            </a:extLst>
          </p:cNvPr>
          <p:cNvSpPr txBox="1"/>
          <p:nvPr/>
        </p:nvSpPr>
        <p:spPr>
          <a:xfrm>
            <a:off x="970959" y="691062"/>
            <a:ext cx="10455898" cy="603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sz="1600" dirty="0">
                <a:solidFill>
                  <a:srgbClr val="FF0000"/>
                </a:solidFill>
              </a:rPr>
              <a:t>void </a:t>
            </a:r>
            <a:r>
              <a:rPr lang="en-US" sz="1600" dirty="0" err="1">
                <a:solidFill>
                  <a:srgbClr val="FF0000"/>
                </a:solidFill>
              </a:rPr>
              <a:t>lychhy</a:t>
            </a:r>
            <a:r>
              <a:rPr lang="en-US" sz="1600" dirty="0">
                <a:solidFill>
                  <a:srgbClr val="FF0000"/>
                </a:solidFill>
              </a:rPr>
              <a:t>(float </a:t>
            </a:r>
            <a:r>
              <a:rPr lang="en-US" sz="1600" dirty="0" err="1">
                <a:solidFill>
                  <a:srgbClr val="FF0000"/>
                </a:solidFill>
              </a:rPr>
              <a:t>x,float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y,float</a:t>
            </a:r>
            <a:r>
              <a:rPr lang="en-US" sz="1600" dirty="0">
                <a:solidFill>
                  <a:srgbClr val="FF0000"/>
                </a:solidFill>
              </a:rPr>
              <a:t> d){</a:t>
            </a:r>
          </a:p>
          <a:p>
            <a:r>
              <a:rPr lang="en-US" sz="1600" dirty="0">
                <a:solidFill>
                  <a:srgbClr val="FF0000"/>
                </a:solidFill>
              </a:rPr>
              <a:t>  fill(0);</a:t>
            </a:r>
          </a:p>
          <a:p>
            <a:r>
              <a:rPr lang="en-US" sz="1600" dirty="0">
                <a:solidFill>
                  <a:srgbClr val="FF0000"/>
                </a:solidFill>
              </a:rPr>
              <a:t>  ellipse(x-1.5*d2,y+d2*2.9,d2/2,d2); //left leg  </a:t>
            </a:r>
          </a:p>
          <a:p>
            <a:r>
              <a:rPr lang="en-US" sz="1600" dirty="0">
                <a:solidFill>
                  <a:srgbClr val="FF0000"/>
                </a:solidFill>
              </a:rPr>
              <a:t>  ellipse(x-0.5*d2,y+d2*2.9,d2/2,d2); //right leg </a:t>
            </a:r>
          </a:p>
          <a:p>
            <a:r>
              <a:rPr lang="en-US" sz="1600" dirty="0">
                <a:solidFill>
                  <a:srgbClr val="FF0000"/>
                </a:solidFill>
              </a:rPr>
              <a:t>  circle(x-0.2*d2,y-0.7*d2,d2-10); //right ear </a:t>
            </a:r>
          </a:p>
          <a:p>
            <a:r>
              <a:rPr lang="en-US" sz="1600" dirty="0">
                <a:solidFill>
                  <a:srgbClr val="FF0000"/>
                </a:solidFill>
              </a:rPr>
              <a:t>  circle(x-1.7*d2,y-0.7*d2,d2-10); //left ear</a:t>
            </a:r>
          </a:p>
          <a:p>
            <a:r>
              <a:rPr lang="en-US" sz="1600" dirty="0">
                <a:solidFill>
                  <a:srgbClr val="FF0000"/>
                </a:solidFill>
              </a:rPr>
              <a:t>  fill(255);</a:t>
            </a:r>
          </a:p>
          <a:p>
            <a:r>
              <a:rPr lang="en-US" sz="1600" dirty="0">
                <a:solidFill>
                  <a:srgbClr val="FF0000"/>
                </a:solidFill>
              </a:rPr>
              <a:t>  ellipse(x-d2,y+1.5*d2,1.9*d2,3*d2);  //body  </a:t>
            </a:r>
          </a:p>
          <a:p>
            <a:r>
              <a:rPr lang="en-US" sz="1600" dirty="0">
                <a:solidFill>
                  <a:srgbClr val="FF0000"/>
                </a:solidFill>
              </a:rPr>
              <a:t>  fill(0);</a:t>
            </a:r>
          </a:p>
          <a:p>
            <a:r>
              <a:rPr lang="en-US" sz="1600" dirty="0">
                <a:solidFill>
                  <a:srgbClr val="FF0000"/>
                </a:solidFill>
              </a:rPr>
              <a:t>  </a:t>
            </a:r>
            <a:r>
              <a:rPr lang="en-US" sz="1600" dirty="0" err="1">
                <a:solidFill>
                  <a:srgbClr val="FF0000"/>
                </a:solidFill>
              </a:rPr>
              <a:t>bezier</a:t>
            </a:r>
            <a:r>
              <a:rPr lang="en-US" sz="1600" dirty="0">
                <a:solidFill>
                  <a:srgbClr val="FF0000"/>
                </a:solidFill>
              </a:rPr>
              <a:t>(x-1.7*d2,y+0.3*d2,x-2.7*d2,y+3*d2,x-d2,y+3*d2,x-1.4*d2,y+0.5*d2); //left hand</a:t>
            </a:r>
          </a:p>
          <a:p>
            <a:r>
              <a:rPr lang="en-US" sz="1600" dirty="0">
                <a:solidFill>
                  <a:srgbClr val="FF0000"/>
                </a:solidFill>
              </a:rPr>
              <a:t>  </a:t>
            </a:r>
            <a:r>
              <a:rPr lang="en-US" sz="1600" dirty="0" err="1">
                <a:solidFill>
                  <a:srgbClr val="FF0000"/>
                </a:solidFill>
              </a:rPr>
              <a:t>bezier</a:t>
            </a:r>
            <a:r>
              <a:rPr lang="en-US" sz="1600" dirty="0">
                <a:solidFill>
                  <a:srgbClr val="FF0000"/>
                </a:solidFill>
              </a:rPr>
              <a:t>(x-0.5*d2,y+2*d2,x-0.5*d2,y+2.6*d2,x+d2,y+2.6*d2,x-0.6*d2,y-0.2*d2); //right hand</a:t>
            </a:r>
          </a:p>
          <a:p>
            <a:r>
              <a:rPr lang="en-US" sz="1600" dirty="0">
                <a:solidFill>
                  <a:srgbClr val="FF0000"/>
                </a:solidFill>
              </a:rPr>
              <a:t>  fill(255);</a:t>
            </a:r>
          </a:p>
          <a:p>
            <a:r>
              <a:rPr lang="en-US" sz="1600" dirty="0">
                <a:solidFill>
                  <a:srgbClr val="FF0000"/>
                </a:solidFill>
              </a:rPr>
              <a:t>  circle(x-d2,y,1.5*d2);  //face</a:t>
            </a:r>
          </a:p>
          <a:p>
            <a:r>
              <a:rPr lang="en-US" sz="1600" dirty="0">
                <a:solidFill>
                  <a:srgbClr val="FF0000"/>
                </a:solidFill>
              </a:rPr>
              <a:t>  fill(96);</a:t>
            </a:r>
          </a:p>
          <a:p>
            <a:r>
              <a:rPr lang="en-US" sz="1600" dirty="0">
                <a:solidFill>
                  <a:srgbClr val="FF0000"/>
                </a:solidFill>
              </a:rPr>
              <a:t>  circle(x-1.3*d2,y-0.2*d,0.4*d2); //left eye</a:t>
            </a:r>
          </a:p>
          <a:p>
            <a:r>
              <a:rPr lang="en-US" sz="1600" dirty="0">
                <a:solidFill>
                  <a:srgbClr val="FF0000"/>
                </a:solidFill>
              </a:rPr>
              <a:t>  circle(x-0.6*d,y-0.2*d,0.4*d); //right eye</a:t>
            </a:r>
          </a:p>
          <a:p>
            <a:r>
              <a:rPr lang="en-US" sz="1600" dirty="0">
                <a:solidFill>
                  <a:srgbClr val="FF0000"/>
                </a:solidFill>
              </a:rPr>
              <a:t>  fill(0);</a:t>
            </a:r>
          </a:p>
          <a:p>
            <a:r>
              <a:rPr lang="en-US" sz="1600" dirty="0">
                <a:solidFill>
                  <a:srgbClr val="FF0000"/>
                </a:solidFill>
              </a:rPr>
              <a:t>  ellipse(x-d,y+0.2*d,0.3*d,0.2*d); //nose</a:t>
            </a:r>
          </a:p>
          <a:p>
            <a:r>
              <a:rPr lang="en-US" sz="1600" dirty="0">
                <a:solidFill>
                  <a:srgbClr val="FF0000"/>
                </a:solidFill>
              </a:rPr>
              <a:t>  stroke(0);</a:t>
            </a:r>
          </a:p>
          <a:p>
            <a:r>
              <a:rPr lang="en-US" sz="1600" dirty="0">
                <a:solidFill>
                  <a:srgbClr val="FF0000"/>
                </a:solidFill>
              </a:rPr>
              <a:t>  circle(x-1.2*d,y-0.1*d,0.1*d); //button left eye</a:t>
            </a:r>
          </a:p>
          <a:p>
            <a:r>
              <a:rPr lang="en-US" sz="1600" dirty="0">
                <a:solidFill>
                  <a:srgbClr val="FF0000"/>
                </a:solidFill>
              </a:rPr>
              <a:t>  circle(x-0.7*d,y-0.1*d,0.1*d); //button right eye</a:t>
            </a:r>
          </a:p>
          <a:p>
            <a:r>
              <a:rPr lang="en-US" sz="1600" dirty="0">
                <a:solidFill>
                  <a:srgbClr val="FF0000"/>
                </a:solidFill>
              </a:rPr>
              <a:t>  </a:t>
            </a:r>
            <a:r>
              <a:rPr lang="en-US" sz="1600" dirty="0" err="1">
                <a:solidFill>
                  <a:srgbClr val="FF0000"/>
                </a:solidFill>
              </a:rPr>
              <a:t>noFill</a:t>
            </a:r>
            <a:r>
              <a:rPr lang="en-US" sz="1600" dirty="0">
                <a:solidFill>
                  <a:srgbClr val="FF0000"/>
                </a:solidFill>
              </a:rPr>
              <a:t>();</a:t>
            </a:r>
          </a:p>
          <a:p>
            <a:r>
              <a:rPr lang="en-US" sz="1600" dirty="0">
                <a:solidFill>
                  <a:srgbClr val="FF0000"/>
                </a:solidFill>
              </a:rPr>
              <a:t>  arc(x-d,y+0.35*d,0.3*d,0.3*d,0,PI); //mouse</a:t>
            </a:r>
          </a:p>
          <a:p>
            <a:r>
              <a:rPr lang="en-US" sz="1600" dirty="0">
                <a:solidFill>
                  <a:srgbClr val="FF0000"/>
                </a:solidFill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4D4264-E57D-B000-AAEE-BEFF59B2C45E}"/>
              </a:ext>
            </a:extLst>
          </p:cNvPr>
          <p:cNvSpPr txBox="1"/>
          <p:nvPr/>
        </p:nvSpPr>
        <p:spPr>
          <a:xfrm>
            <a:off x="6096000" y="5627287"/>
            <a:ext cx="5043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C0C0C0"/>
                </a:highlight>
              </a:rPr>
              <a:t>GitHub Link</a:t>
            </a:r>
          </a:p>
          <a:p>
            <a:pPr algn="ctr"/>
            <a:r>
              <a:rPr lang="en-US" dirty="0">
                <a:hlinkClick r:id="rId2" action="ppaction://hlinkpres?slideindex=1&amp;slidetitle="/>
              </a:rPr>
              <a:t>https://github.com/thirnglyingzz/hw5-programming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70C5FE-8EBD-148E-1DA1-BC23C853E05F}"/>
              </a:ext>
            </a:extLst>
          </p:cNvPr>
          <p:cNvSpPr txBox="1"/>
          <p:nvPr/>
        </p:nvSpPr>
        <p:spPr>
          <a:xfrm>
            <a:off x="3318235" y="134517"/>
            <a:ext cx="5043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highlight>
                  <a:srgbClr val="C0C0C0"/>
                </a:highlight>
              </a:rPr>
              <a:t>Lychhy’s</a:t>
            </a:r>
            <a:r>
              <a:rPr lang="en-US" dirty="0">
                <a:highlight>
                  <a:srgbClr val="C0C0C0"/>
                </a:highlight>
              </a:rPr>
              <a:t> character (Bear)</a:t>
            </a:r>
          </a:p>
        </p:txBody>
      </p:sp>
    </p:spTree>
    <p:extLst>
      <p:ext uri="{BB962C8B-B14F-4D97-AF65-F5344CB8AC3E}">
        <p14:creationId xmlns:p14="http://schemas.microsoft.com/office/powerpoint/2010/main" val="3642230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988E4-5711-4C7E-2DA4-7052306EB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950" y="292803"/>
            <a:ext cx="10515600" cy="464434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highlight>
                  <a:srgbClr val="C0C0C0"/>
                </a:highlight>
              </a:rPr>
              <a:t>Feeling for this 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FBB45-C870-3823-05E6-66701C78D2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660" y="1284566"/>
            <a:ext cx="10515600" cy="5356831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Thirng</a:t>
            </a:r>
            <a:r>
              <a:rPr lang="en-US" dirty="0"/>
              <a:t> Ly: </a:t>
            </a:r>
            <a:r>
              <a:rPr lang="en-US" sz="2400" dirty="0"/>
              <a:t>This homework is not easy but it’s not more difficult, I am not sure at </a:t>
            </a:r>
            <a:r>
              <a:rPr lang="en-US" sz="2400" dirty="0">
                <a:solidFill>
                  <a:srgbClr val="FF0000"/>
                </a:solidFill>
              </a:rPr>
              <a:t>void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FF0000"/>
                </a:solidFill>
              </a:rPr>
              <a:t>keypressed</a:t>
            </a:r>
            <a:r>
              <a:rPr lang="en-US" sz="2400" dirty="0"/>
              <a:t> point and upload file in GitHub is the new thing for me.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/>
              <a:t>Phai</a:t>
            </a:r>
            <a:r>
              <a:rPr lang="en-US" sz="2400" dirty="0"/>
              <a:t> </a:t>
            </a:r>
            <a:r>
              <a:rPr lang="en-US" sz="2400" dirty="0" err="1"/>
              <a:t>Lychhy</a:t>
            </a:r>
            <a:r>
              <a:rPr lang="en-US" sz="2400" dirty="0"/>
              <a:t>: It looks so interesting in by making the character move. I enjoy create those characters, it is fun. </a:t>
            </a:r>
          </a:p>
        </p:txBody>
      </p:sp>
    </p:spTree>
    <p:extLst>
      <p:ext uri="{BB962C8B-B14F-4D97-AF65-F5344CB8AC3E}">
        <p14:creationId xmlns:p14="http://schemas.microsoft.com/office/powerpoint/2010/main" val="1213646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554</TotalTime>
  <Words>1508</Words>
  <Application>Microsoft Office PowerPoint</Application>
  <PresentationFormat>Widescreen</PresentationFormat>
  <Paragraphs>90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Homework5 “User interfaces for my character”</vt:lpstr>
      <vt:lpstr>Goal</vt:lpstr>
      <vt:lpstr>PowerPoint Presentation</vt:lpstr>
      <vt:lpstr>PowerPoint Presentation</vt:lpstr>
      <vt:lpstr>PowerPoint Presentation</vt:lpstr>
      <vt:lpstr>Feeling for this homework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Homework5 “User interfaces for my character”</dc:title>
  <dc:creator>ingk6366@gmail.com</dc:creator>
  <cp:lastModifiedBy>ingk6366@gmail.com</cp:lastModifiedBy>
  <cp:revision>4</cp:revision>
  <dcterms:created xsi:type="dcterms:W3CDTF">2023-07-19T19:19:35Z</dcterms:created>
  <dcterms:modified xsi:type="dcterms:W3CDTF">2023-07-20T14:36:43Z</dcterms:modified>
</cp:coreProperties>
</file>