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312" r:id="rId5"/>
    <p:sldId id="258" r:id="rId6"/>
    <p:sldId id="259" r:id="rId7"/>
    <p:sldId id="260" r:id="rId8"/>
    <p:sldId id="309" r:id="rId9"/>
    <p:sldId id="296" r:id="rId10"/>
    <p:sldId id="262" r:id="rId11"/>
    <p:sldId id="310" r:id="rId12"/>
    <p:sldId id="263" r:id="rId13"/>
    <p:sldId id="264" r:id="rId14"/>
    <p:sldId id="265" r:id="rId15"/>
    <p:sldId id="267" r:id="rId16"/>
    <p:sldId id="266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AD35-7907-468A-B534-4CBF1F5AEEE9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4BAE-1CFA-4740-85EC-A09279705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9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already know how to draw circle and ellipse.</a:t>
            </a:r>
          </a:p>
          <a:p>
            <a:r>
              <a:rPr lang="en-US" dirty="0"/>
              <a:t>We may draw an arc which is part of ellipse.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4 arguments are the same as those of ellipse.</a:t>
            </a:r>
          </a:p>
          <a:p>
            <a:r>
              <a:rPr lang="en-US" dirty="0"/>
              <a:t>Then, the last 2 values are starting angle and end angle.</a:t>
            </a:r>
          </a:p>
          <a:p>
            <a:r>
              <a:rPr lang="en-US" dirty="0"/>
              <a:t>Unit for angle is radians.</a:t>
            </a:r>
          </a:p>
          <a:p>
            <a:r>
              <a:rPr lang="en-US" dirty="0"/>
              <a:t>180 degree angle is a PI whose value is 3.14.</a:t>
            </a:r>
          </a:p>
          <a:p>
            <a:r>
              <a:rPr lang="en-US" dirty="0"/>
              <a:t>360 degree angle is 2 PI whose value is 6.28.</a:t>
            </a:r>
          </a:p>
          <a:p>
            <a:r>
              <a:rPr lang="en-US" dirty="0"/>
              <a:t>Try many angles in order to get used to angles in radians.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37B16-ED69-4CE7-BD94-64CAB6A2A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you make a star shape?</a:t>
            </a:r>
          </a:p>
          <a:p>
            <a:r>
              <a:rPr lang="en-US" dirty="0"/>
              <a:t>It is made by connecting multiple vertices.</a:t>
            </a:r>
          </a:p>
          <a:p>
            <a:r>
              <a:rPr lang="en-US" dirty="0"/>
              <a:t>Vertices to be connected are included between</a:t>
            </a:r>
          </a:p>
          <a:p>
            <a:r>
              <a:rPr lang="en-US" dirty="0"/>
              <a:t>The functions </a:t>
            </a:r>
            <a:r>
              <a:rPr lang="en-US" dirty="0" err="1"/>
              <a:t>beginshape</a:t>
            </a:r>
            <a:r>
              <a:rPr lang="en-US" altLang="ko-KR" dirty="0"/>
              <a:t>( )</a:t>
            </a:r>
            <a:r>
              <a:rPr lang="en-US" dirty="0"/>
              <a:t> and </a:t>
            </a:r>
            <a:r>
              <a:rPr lang="en-US" dirty="0" err="1"/>
              <a:t>endshape</a:t>
            </a:r>
            <a:r>
              <a:rPr lang="en-US" altLang="ko-KR" dirty="0"/>
              <a:t>( 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37B16-ED69-4CE7-BD94-64CAB6A2A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F95CD-C4E7-DCB3-6D16-2A63456A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B0EED7-8E61-7B36-D8EF-F0FE4B0B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7E5A8-32B2-7697-617D-05437414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DA26A-832C-E725-91B4-EC14CE1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798F7-D7C5-B7A6-F2CB-573FE3A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F2EB2-A5F6-6E13-C4FB-6FB7A50B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DDCEF4-B146-91E2-2856-ED62D31F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15689-F24C-1392-0023-2E94A188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61B61-D545-384F-ECBF-38CAB2E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8C68-E0F3-30A1-6DD1-72E3008B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0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C7FDD7-0EDA-7757-5BCC-8092F404B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C1296-5880-9CC0-5BBD-56E98919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F0D21-944D-689B-8EF4-BE243B4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DD1CB-DFDA-94E6-C4BE-1C1E5EB9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9EB1E-B06F-5C1E-CA37-6E95ADD6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7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9E5D7-94C2-2218-01DB-0927DC0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4612-016B-FD90-8E30-FDEE07B0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ED23-A20C-95AF-46DD-75227BB6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C6384-0E6A-9F3A-05DB-CB9503AC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F5747-8FB1-8065-CC53-C6653BDD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6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9ADF7-CE1B-8A66-84D0-FC695902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78515-E063-F20B-92DF-585C61B9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1EA86-7136-EECC-2275-4053355F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51E3C-D5E5-BBCC-E349-7417BCE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7BAC5-20A8-EE45-137E-CF54CF9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0F48A-CFD6-4229-F078-7428C408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D854C-793F-40E5-69BD-70E01F6B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917D5-6C8A-0845-91E2-DF862CB77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DFEE78-4717-C65E-A8AC-C177F18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DFF18-391B-0790-85E9-B0C687AE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BC1A-9D01-B602-62BD-DBBCE1EA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8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F82DE-DABD-1A84-3E9B-7022A4FA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AB7BD-21B1-6188-DF95-ED7EF57AD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25D7B-BC62-7E09-9228-2159B09C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2B242C-853F-1FA6-1349-3AB33CE18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F84178-7FE9-BCA1-3AC9-5F93BEA12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2D9CF8-F44D-DB33-1B84-7B1C1AA2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95B0AE-5F7F-5948-4EAB-B740B40A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658AE9-28D6-D361-33A6-DC0CBAAD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4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9F04B-942F-3E18-3212-D0782978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D9D087-C878-ACB7-6124-F2848670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87B58-1A49-6949-F733-5CD13E2F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C8CBF-F05E-2B5C-663C-91C6699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BF2E2C-2C30-1070-53A4-A728795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EF425-C545-955F-40EF-CCEA9218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347B55-2752-1E53-ACB8-B11211C0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80D62-8DB5-1E72-7028-9D044759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6DF06-4CBC-DE01-AE80-3D439AF9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54DBF-7B35-DA92-3C2F-12C2591D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414F2-B3C6-2A56-61D5-37C3399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885D1-9628-E5F6-005A-5BDB9A3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F903D-B187-5645-B81A-D4BE56F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4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6157-7747-F067-4C2B-B52F6E48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27AF5-F804-69F6-B07E-8841AD375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532EE9-25AC-19E2-84E8-6F6EEEB39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2C91B-743B-5120-2639-B1E7EEFC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0FCFC2-744E-749D-00FD-79DE3B41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81A59-6A24-73AF-2A64-6A0CC4D7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05706-1EB0-7162-27F5-DA15FAF5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6B074-D1BA-562E-C517-5F337956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835D2-9DB5-DD62-B8B0-1B637E685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5189-3B31-41E5-AC61-C7F18F2542C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2E7EE-0C4A-3690-1200-4AD9D8735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1C1C5-7802-5B30-E4CA-426845846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1F8E-1E5F-4D41-B28A-E32932570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h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ugsuh/artCoding/tree/master/c1-c3variableFunction/c2_4st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D60F-C40A-4480-58D0-F8052B158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: variables</a:t>
            </a:r>
            <a:r>
              <a:rPr lang="ko-KR" altLang="en-US"/>
              <a:t> </a:t>
            </a:r>
            <a:r>
              <a:rPr lang="en-US" altLang="ko-KR"/>
              <a:t>and functions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C3029-3C84-D0E6-388D-238BDE666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April 10, 2023</a:t>
            </a:r>
          </a:p>
          <a:p>
            <a:r>
              <a:rPr lang="en-US" altLang="ko-KR">
                <a:hlinkClick r:id="rId2"/>
              </a:rPr>
              <a:t>suh@khu.ac.kr</a:t>
            </a:r>
            <a:r>
              <a:rPr lang="en-US" altLang="ko-KR"/>
              <a:t> </a:t>
            </a:r>
          </a:p>
          <a:p>
            <a:r>
              <a:rPr lang="en-US" altLang="ko-KR"/>
              <a:t>Doug Young Suh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6EB-8AC9-B16C-EC9D-108BA717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7664" cy="1325563"/>
          </a:xfrm>
        </p:spPr>
        <p:txBody>
          <a:bodyPr/>
          <a:lstStyle/>
          <a:p>
            <a:r>
              <a:rPr lang="en-US" altLang="ko-KR"/>
              <a:t>Scope of variables (</a:t>
            </a:r>
            <a:r>
              <a:rPr lang="ko-KR" altLang="en-US"/>
              <a:t>변수가 사용되는 범위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334DFE9-8DCC-F8F5-B573-074B8C955A15}"/>
              </a:ext>
            </a:extLst>
          </p:cNvPr>
          <p:cNvSpPr txBox="1">
            <a:spLocks/>
          </p:cNvSpPr>
          <p:nvPr/>
        </p:nvSpPr>
        <p:spPr>
          <a:xfrm>
            <a:off x="572109" y="1475036"/>
            <a:ext cx="56899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/>
              <a:t>Global variables : </a:t>
            </a:r>
            <a:r>
              <a:rPr lang="ko-KR" altLang="en-US"/>
              <a:t>함수 바깥에서 정의되고</a:t>
            </a:r>
            <a:r>
              <a:rPr lang="en-US" altLang="ko-KR"/>
              <a:t>, </a:t>
            </a:r>
            <a:r>
              <a:rPr lang="ko-KR" altLang="en-US"/>
              <a:t>전체에 다 쓰인다</a:t>
            </a:r>
            <a:r>
              <a:rPr lang="en-US" altLang="ko-KR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24CE343-D927-41C7-C960-3D87131EA183}"/>
              </a:ext>
            </a:extLst>
          </p:cNvPr>
          <p:cNvSpPr txBox="1">
            <a:spLocks/>
          </p:cNvSpPr>
          <p:nvPr/>
        </p:nvSpPr>
        <p:spPr>
          <a:xfrm>
            <a:off x="6096000" y="1428443"/>
            <a:ext cx="56899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Local variables : </a:t>
            </a:r>
            <a:r>
              <a:rPr lang="ko-KR" altLang="en-US"/>
              <a:t>함수 내부에서 정의되고</a:t>
            </a:r>
            <a:r>
              <a:rPr lang="en-US" altLang="ko-KR"/>
              <a:t>, </a:t>
            </a:r>
            <a:r>
              <a:rPr lang="ko-KR" altLang="en-US"/>
              <a:t>그 이하에서만 쓰인다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B8DAD-0986-B2EE-0AA3-70DC2FBA3373}"/>
              </a:ext>
            </a:extLst>
          </p:cNvPr>
          <p:cNvSpPr txBox="1"/>
          <p:nvPr/>
        </p:nvSpPr>
        <p:spPr>
          <a:xfrm>
            <a:off x="963592" y="2329073"/>
            <a:ext cx="6094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float</a:t>
            </a:r>
            <a:r>
              <a:rPr lang="ko-KR" altLang="en-US"/>
              <a:t> x,y,d; </a:t>
            </a:r>
            <a:r>
              <a:rPr lang="en-US" altLang="ko-KR"/>
              <a:t>// global</a:t>
            </a:r>
            <a:endParaRPr lang="ko-KR" altLang="en-US"/>
          </a:p>
          <a:p>
            <a:r>
              <a:rPr lang="ko-KR" altLang="en-US"/>
              <a:t>void setup() {</a:t>
            </a:r>
          </a:p>
          <a:p>
            <a:r>
              <a:rPr lang="ko-KR" altLang="en-US"/>
              <a:t>  size(800, 600);</a:t>
            </a:r>
          </a:p>
          <a:p>
            <a:r>
              <a:rPr lang="ko-KR" altLang="en-US"/>
              <a:t>  x = 100; y = 200; d = 100;    smile();</a:t>
            </a:r>
          </a:p>
          <a:p>
            <a:r>
              <a:rPr lang="ko-KR" altLang="en-US"/>
              <a:t>  x = 300; y = 200; d = 200;    smile();</a:t>
            </a:r>
          </a:p>
          <a:p>
            <a:r>
              <a:rPr lang="ko-KR" altLang="en-US"/>
              <a:t>  x = 600; y = 500; d = 50;     smile();</a:t>
            </a:r>
          </a:p>
          <a:p>
            <a:r>
              <a:rPr lang="ko-KR" altLang="en-US"/>
              <a:t>}</a:t>
            </a:r>
          </a:p>
          <a:p>
            <a:r>
              <a:rPr lang="ko-KR" altLang="en-US"/>
              <a:t>void smile() {</a:t>
            </a:r>
          </a:p>
          <a:p>
            <a:r>
              <a:rPr lang="ko-KR" altLang="en-US"/>
              <a:t>  fill(255, 255, 0); // yellow</a:t>
            </a:r>
          </a:p>
          <a:p>
            <a:r>
              <a:rPr lang="ko-KR" altLang="en-US"/>
              <a:t>  circle(x, y, d);</a:t>
            </a:r>
          </a:p>
          <a:p>
            <a:r>
              <a:rPr lang="ko-KR" altLang="en-US"/>
              <a:t>  circle(x-d/4, y-d/5, d/5);</a:t>
            </a:r>
          </a:p>
          <a:p>
            <a:r>
              <a:rPr lang="ko-KR" altLang="en-US"/>
              <a:t>  circle(x+0.25*d, y-0.2*d, 0.2*d);</a:t>
            </a:r>
          </a:p>
          <a:p>
            <a:r>
              <a:rPr lang="ko-KR" altLang="en-US"/>
              <a:t>}</a:t>
            </a:r>
          </a:p>
        </p:txBody>
      </p:sp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A40E6662-DAAE-9A9F-CA7B-5736366FE849}"/>
              </a:ext>
            </a:extLst>
          </p:cNvPr>
          <p:cNvSpPr/>
          <p:nvPr/>
        </p:nvSpPr>
        <p:spPr>
          <a:xfrm>
            <a:off x="196770" y="2442259"/>
            <a:ext cx="766822" cy="13255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1992D63C-2BBB-0918-A20F-656DF3AFD165}"/>
              </a:ext>
            </a:extLst>
          </p:cNvPr>
          <p:cNvSpPr/>
          <p:nvPr/>
        </p:nvSpPr>
        <p:spPr>
          <a:xfrm>
            <a:off x="211174" y="2442259"/>
            <a:ext cx="766822" cy="3102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B8255-CAE5-8028-279D-64BA66C6E2BB}"/>
              </a:ext>
            </a:extLst>
          </p:cNvPr>
          <p:cNvSpPr txBox="1"/>
          <p:nvPr/>
        </p:nvSpPr>
        <p:spPr>
          <a:xfrm>
            <a:off x="6235796" y="2298840"/>
            <a:ext cx="6094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void setup() {</a:t>
            </a:r>
            <a:endParaRPr lang="en-US" altLang="ko-KR"/>
          </a:p>
          <a:p>
            <a:r>
              <a:rPr lang="en-US" altLang="ko-KR"/>
              <a:t>  s</a:t>
            </a:r>
            <a:r>
              <a:rPr lang="ko-KR" altLang="en-US"/>
              <a:t>ize(800, 600);</a:t>
            </a:r>
          </a:p>
          <a:p>
            <a:r>
              <a:rPr lang="ko-KR" altLang="en-US"/>
              <a:t>  </a:t>
            </a:r>
            <a:r>
              <a:rPr lang="ko-KR" altLang="en-US">
                <a:solidFill>
                  <a:srgbClr val="00B0F0"/>
                </a:solidFill>
              </a:rPr>
              <a:t>float</a:t>
            </a:r>
            <a:r>
              <a:rPr lang="ko-KR" altLang="en-US"/>
              <a:t> x,y,d;      </a:t>
            </a:r>
            <a:r>
              <a:rPr lang="en-US" altLang="ko-KR"/>
              <a:t>//  local</a:t>
            </a:r>
            <a:endParaRPr lang="ko-KR" altLang="en-US"/>
          </a:p>
          <a:p>
            <a:r>
              <a:rPr lang="ko-KR" altLang="en-US"/>
              <a:t>  x = 100; y = 200; d = 100;    smile(</a:t>
            </a:r>
            <a:r>
              <a:rPr lang="en-US" altLang="ko-KR"/>
              <a:t>x, y, d</a:t>
            </a:r>
            <a:r>
              <a:rPr lang="ko-KR" altLang="en-US"/>
              <a:t>);</a:t>
            </a:r>
          </a:p>
          <a:p>
            <a:r>
              <a:rPr lang="ko-KR" altLang="en-US"/>
              <a:t>  smile(</a:t>
            </a:r>
            <a:r>
              <a:rPr lang="en-US" altLang="ko-KR"/>
              <a:t>300, 200, 200</a:t>
            </a:r>
            <a:r>
              <a:rPr lang="ko-KR" altLang="en-US"/>
              <a:t>);</a:t>
            </a:r>
          </a:p>
          <a:p>
            <a:r>
              <a:rPr lang="ko-KR" altLang="en-US"/>
              <a:t>  </a:t>
            </a:r>
            <a:r>
              <a:rPr lang="en-US" altLang="ko-KR"/>
              <a:t>smile(</a:t>
            </a:r>
            <a:r>
              <a:rPr lang="ko-KR" altLang="en-US"/>
              <a:t>x</a:t>
            </a:r>
            <a:r>
              <a:rPr lang="en-US" altLang="ko-KR"/>
              <a:t>+5</a:t>
            </a:r>
            <a:r>
              <a:rPr lang="ko-KR" altLang="en-US"/>
              <a:t>00</a:t>
            </a:r>
            <a:r>
              <a:rPr lang="en-US" altLang="ko-KR"/>
              <a:t>,</a:t>
            </a:r>
            <a:r>
              <a:rPr lang="ko-KR" altLang="en-US"/>
              <a:t>y</a:t>
            </a:r>
            <a:r>
              <a:rPr lang="en-US" altLang="ko-KR"/>
              <a:t>+300,d/</a:t>
            </a:r>
            <a:r>
              <a:rPr lang="ko-KR" altLang="en-US"/>
              <a:t>50</a:t>
            </a:r>
            <a:r>
              <a:rPr lang="en-US" altLang="ko-KR"/>
              <a:t>)</a:t>
            </a:r>
            <a:r>
              <a:rPr lang="ko-KR" altLang="en-US"/>
              <a:t>;    </a:t>
            </a:r>
          </a:p>
          <a:p>
            <a:r>
              <a:rPr lang="ko-KR" altLang="en-US"/>
              <a:t>}</a:t>
            </a:r>
          </a:p>
          <a:p>
            <a:r>
              <a:rPr lang="ko-KR" altLang="en-US"/>
              <a:t>void smile(</a:t>
            </a:r>
            <a:r>
              <a:rPr lang="ko-KR" altLang="en-US">
                <a:solidFill>
                  <a:srgbClr val="00B0F0"/>
                </a:solidFill>
              </a:rPr>
              <a:t>float</a:t>
            </a:r>
            <a:r>
              <a:rPr lang="ko-KR" altLang="en-US"/>
              <a:t> x,</a:t>
            </a:r>
            <a:r>
              <a:rPr lang="ko-KR" altLang="en-US">
                <a:solidFill>
                  <a:srgbClr val="00B0F0"/>
                </a:solidFill>
              </a:rPr>
              <a:t> float</a:t>
            </a:r>
            <a:r>
              <a:rPr lang="ko-KR" altLang="en-US"/>
              <a:t> y</a:t>
            </a:r>
            <a:r>
              <a:rPr lang="ko-KR" altLang="en-US">
                <a:solidFill>
                  <a:srgbClr val="00B0F0"/>
                </a:solidFill>
              </a:rPr>
              <a:t> float</a:t>
            </a:r>
            <a:r>
              <a:rPr lang="ko-KR" altLang="en-US"/>
              <a:t> d) {</a:t>
            </a:r>
          </a:p>
          <a:p>
            <a:r>
              <a:rPr lang="ko-KR" altLang="en-US"/>
              <a:t>  fill(255, 255, 0); // yellow</a:t>
            </a:r>
          </a:p>
          <a:p>
            <a:r>
              <a:rPr lang="ko-KR" altLang="en-US"/>
              <a:t>  circle(x, y, d);</a:t>
            </a:r>
          </a:p>
          <a:p>
            <a:r>
              <a:rPr lang="ko-KR" altLang="en-US"/>
              <a:t>  circle(x-d/4, y-d/5, d/5);</a:t>
            </a:r>
          </a:p>
          <a:p>
            <a:r>
              <a:rPr lang="ko-KR" altLang="en-US"/>
              <a:t>  circle(x+0.25*d, y-0.2*d, 0.2*d);</a:t>
            </a:r>
          </a:p>
          <a:p>
            <a:r>
              <a:rPr lang="ko-KR" altLang="en-US"/>
              <a:t>}</a:t>
            </a:r>
          </a:p>
        </p:txBody>
      </p:sp>
      <p:sp>
        <p:nvSpPr>
          <p:cNvPr id="13" name="화살표: 오른쪽으로 구부러짐 12">
            <a:extLst>
              <a:ext uri="{FF2B5EF4-FFF2-40B4-BE49-F238E27FC236}">
                <a16:creationId xmlns:a16="http://schemas.microsoft.com/office/drawing/2014/main" id="{71F0158E-359B-759E-D74A-7BEBA564ACE2}"/>
              </a:ext>
            </a:extLst>
          </p:cNvPr>
          <p:cNvSpPr/>
          <p:nvPr/>
        </p:nvSpPr>
        <p:spPr>
          <a:xfrm>
            <a:off x="5572794" y="3008214"/>
            <a:ext cx="766822" cy="21540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168E608B-2302-CCB3-0E94-46072F5D81E0}"/>
              </a:ext>
            </a:extLst>
          </p:cNvPr>
          <p:cNvSpPr/>
          <p:nvPr/>
        </p:nvSpPr>
        <p:spPr>
          <a:xfrm>
            <a:off x="5278056" y="3670996"/>
            <a:ext cx="578734" cy="611637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5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C63B2-3FCE-CAE5-DA3C-64F79F02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 variables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BD390-B22E-6B80-B8F0-66807CFA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C1E0A-DBE0-92D3-6811-C5ADD838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384" y="2224879"/>
            <a:ext cx="4887007" cy="333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A00532-7320-04AA-52F2-CF12AC9797ED}"/>
              </a:ext>
            </a:extLst>
          </p:cNvPr>
          <p:cNvSpPr txBox="1"/>
          <p:nvPr/>
        </p:nvSpPr>
        <p:spPr>
          <a:xfrm>
            <a:off x="3048000" y="163034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void setup() {</a:t>
            </a:r>
          </a:p>
          <a:p>
            <a:r>
              <a:rPr lang="ko-KR" altLang="en-US"/>
              <a:t>  size(800, 600);</a:t>
            </a:r>
          </a:p>
          <a:p>
            <a:r>
              <a:rPr lang="ko-KR" altLang="en-US"/>
              <a:t>  smile(100,200,100);</a:t>
            </a:r>
          </a:p>
          <a:p>
            <a:r>
              <a:rPr lang="ko-KR" altLang="en-US"/>
              <a:t>  cry(400,200);</a:t>
            </a:r>
          </a:p>
          <a:p>
            <a:r>
              <a:rPr lang="ko-KR" altLang="en-US"/>
              <a:t>}</a:t>
            </a:r>
          </a:p>
          <a:p>
            <a:r>
              <a:rPr lang="ko-KR" altLang="en-US"/>
              <a:t>void smile(float x, float y, float d) {</a:t>
            </a:r>
          </a:p>
          <a:p>
            <a:r>
              <a:rPr lang="ko-KR" altLang="en-US"/>
              <a:t>  fill(255, 255, 0); // yellow</a:t>
            </a:r>
          </a:p>
          <a:p>
            <a:r>
              <a:rPr lang="ko-KR" altLang="en-US"/>
              <a:t>  circle(x, y, d);</a:t>
            </a:r>
          </a:p>
          <a:p>
            <a:r>
              <a:rPr lang="ko-KR" altLang="en-US"/>
              <a:t>  circle(x-d/4, y-d/5, d/5);</a:t>
            </a:r>
          </a:p>
          <a:p>
            <a:r>
              <a:rPr lang="ko-KR" altLang="en-US"/>
              <a:t>  circle(x+0.25*d, y-0.2*d, 0.2*d);</a:t>
            </a:r>
          </a:p>
          <a:p>
            <a:r>
              <a:rPr lang="ko-KR" altLang="en-US"/>
              <a:t>}</a:t>
            </a:r>
          </a:p>
          <a:p>
            <a:r>
              <a:rPr lang="ko-KR" altLang="en-US"/>
              <a:t>void cry(float x, float y) {</a:t>
            </a:r>
          </a:p>
          <a:p>
            <a:r>
              <a:rPr lang="ko-KR" altLang="en-US"/>
              <a:t>  fill(0, 255, 255); // cyan</a:t>
            </a:r>
          </a:p>
          <a:p>
            <a:r>
              <a:rPr lang="ko-KR" altLang="en-US"/>
              <a:t>  float d = 100;</a:t>
            </a:r>
          </a:p>
          <a:p>
            <a:r>
              <a:rPr lang="ko-KR" altLang="en-US"/>
              <a:t>  square(x, y, d);</a:t>
            </a:r>
          </a:p>
          <a:p>
            <a:r>
              <a:rPr lang="ko-KR" altLang="en-US"/>
              <a:t>  square(x+0.2*d, y+0.3*d, d/5);</a:t>
            </a:r>
          </a:p>
          <a:p>
            <a:r>
              <a:rPr lang="ko-KR" altLang="en-US"/>
              <a:t>  square(x+0.6*d, y+0.3*d, 0.2*d);</a:t>
            </a:r>
          </a:p>
          <a:p>
            <a:r>
              <a:rPr lang="ko-KR" altLang="en-US"/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D89FC1-9BA0-44DF-03EE-3670B843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00" y="1630340"/>
            <a:ext cx="5631350" cy="5020574"/>
          </a:xfrm>
          <a:prstGeom prst="rect">
            <a:avLst/>
          </a:prstGeom>
        </p:spPr>
      </p:pic>
      <p:sp>
        <p:nvSpPr>
          <p:cNvPr id="10" name="화살표: 오른쪽으로 구부러짐 9">
            <a:extLst>
              <a:ext uri="{FF2B5EF4-FFF2-40B4-BE49-F238E27FC236}">
                <a16:creationId xmlns:a16="http://schemas.microsoft.com/office/drawing/2014/main" id="{C02C4F77-5A46-FEB6-CF2D-5E3D4E1B2917}"/>
              </a:ext>
            </a:extLst>
          </p:cNvPr>
          <p:cNvSpPr/>
          <p:nvPr/>
        </p:nvSpPr>
        <p:spPr>
          <a:xfrm>
            <a:off x="454789" y="3806500"/>
            <a:ext cx="766822" cy="21540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417A16D-2303-FB0E-F5A1-C469F68B0E7F}"/>
              </a:ext>
            </a:extLst>
          </p:cNvPr>
          <p:cNvSpPr/>
          <p:nvPr/>
        </p:nvSpPr>
        <p:spPr>
          <a:xfrm>
            <a:off x="160051" y="4469282"/>
            <a:ext cx="578734" cy="611637"/>
          </a:xfrm>
          <a:prstGeom prst="mathMultiply">
            <a:avLst>
              <a:gd name="adj1" fmla="val 11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29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08EC1-0142-4BD7-8DC9-4AD3F0AE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identifier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C5EAC-05BB-655A-E1A9-885D8C3D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/>
              <a:t>User-defined names of variables and functions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영어 알파벳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특수문자</a:t>
            </a:r>
            <a:r>
              <a:rPr lang="en-US" altLang="ko-KR"/>
              <a:t>( _ )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숫자로 시작할 수 없다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중간에 </a:t>
            </a:r>
            <a:r>
              <a:rPr lang="en-US" altLang="ko-KR"/>
              <a:t>space </a:t>
            </a:r>
            <a:r>
              <a:rPr lang="ko-KR" altLang="en-US"/>
              <a:t>없다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대소문자 구분한다</a:t>
            </a:r>
            <a:r>
              <a:rPr lang="en-US" altLang="ko-KR"/>
              <a:t>. 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시스템이나 라이브러리에서 이미 사용하고 있는 것은 사용할 수 없다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CE484-740E-A623-A9D2-A151193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type and variable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D977-B24E-FF57-BC18-5443D0B4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CoA</a:t>
            </a:r>
            <a:r>
              <a:rPr lang="ko-KR" altLang="en-US">
                <a:solidFill>
                  <a:srgbClr val="00B0F0"/>
                </a:solidFill>
              </a:rPr>
              <a:t>수강생  </a:t>
            </a:r>
            <a:r>
              <a:rPr lang="en-US" altLang="ko-KR"/>
              <a:t>// </a:t>
            </a:r>
            <a:r>
              <a:rPr lang="ko-KR" altLang="en-US"/>
              <a:t>학생</a:t>
            </a:r>
            <a:endParaRPr lang="en-US" altLang="ko-KR"/>
          </a:p>
          <a:p>
            <a:r>
              <a:rPr lang="en-US" altLang="ko-KR"/>
              <a:t> variables : </a:t>
            </a:r>
            <a:r>
              <a:rPr lang="ko-KR" altLang="en-US"/>
              <a:t>박재현</a:t>
            </a:r>
            <a:r>
              <a:rPr lang="en-US" altLang="ko-KR"/>
              <a:t>, </a:t>
            </a:r>
            <a:r>
              <a:rPr lang="ko-KR" altLang="en-US"/>
              <a:t>유준서</a:t>
            </a:r>
            <a:r>
              <a:rPr lang="en-US" altLang="ko-KR"/>
              <a:t>, </a:t>
            </a:r>
            <a:r>
              <a:rPr lang="ko-KR" altLang="en-US"/>
              <a:t>나예린</a:t>
            </a:r>
            <a:r>
              <a:rPr lang="en-US" altLang="ko-KR"/>
              <a:t>, </a:t>
            </a:r>
            <a:r>
              <a:rPr lang="ko-KR" altLang="en-US"/>
              <a:t>김윤건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en-US" altLang="ko-KR"/>
              <a:t>    // Boolean  </a:t>
            </a:r>
            <a:r>
              <a:rPr lang="ko-KR" altLang="en-US"/>
              <a:t>딱 </a:t>
            </a:r>
            <a:r>
              <a:rPr lang="en-US" altLang="ko-KR"/>
              <a:t>2</a:t>
            </a:r>
            <a:r>
              <a:rPr lang="ko-KR" altLang="en-US"/>
              <a:t>가지 값 가능</a:t>
            </a:r>
            <a:endParaRPr lang="en-US" altLang="ko-KR"/>
          </a:p>
          <a:p>
            <a:r>
              <a:rPr lang="en-US" altLang="ko-KR"/>
              <a:t> variables : i, j, k, ii…    // true false </a:t>
            </a:r>
            <a:r>
              <a:rPr lang="ko-KR" altLang="en-US"/>
              <a:t>값을 저장하는 메모리를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char</a:t>
            </a:r>
            <a:r>
              <a:rPr lang="en-US" altLang="ko-KR"/>
              <a:t>  // </a:t>
            </a:r>
            <a:r>
              <a:rPr lang="ko-KR" altLang="en-US"/>
              <a:t>문자</a:t>
            </a:r>
            <a:r>
              <a:rPr lang="en-US" altLang="ko-KR"/>
              <a:t>(character) ‘a’, ‘b’, -128~127. </a:t>
            </a:r>
          </a:p>
          <a:p>
            <a:r>
              <a:rPr lang="en-US" altLang="ko-KR"/>
              <a:t> variables : x, y, d, r…    // </a:t>
            </a:r>
            <a:r>
              <a:rPr lang="ko-KR" altLang="en-US"/>
              <a:t>값을 저장하는 메모리를 가진다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9992-FF17-ADCC-7B8A-B1AB3940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</a:t>
            </a:r>
            <a:r>
              <a:rPr lang="en-US" altLang="ko-KR"/>
              <a:t>) operation of </a:t>
            </a:r>
            <a:r>
              <a:rPr lang="en-US" altLang="ko-KR">
                <a:solidFill>
                  <a:srgbClr val="00B0F0"/>
                </a:solidFill>
              </a:rPr>
              <a:t>int, float </a:t>
            </a:r>
            <a:r>
              <a:rPr lang="en-US" altLang="ko-KR"/>
              <a:t>to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9B21-3466-C581-F647-59F4D00C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/>
          <a:lstStyle/>
          <a:p>
            <a:r>
              <a:rPr lang="en-US" altLang="ko-KR"/>
              <a:t> (</a:t>
            </a:r>
            <a:r>
              <a:rPr lang="en-US" altLang="ko-KR">
                <a:solidFill>
                  <a:srgbClr val="00B0F0"/>
                </a:solidFill>
              </a:rPr>
              <a:t>int</a:t>
            </a:r>
            <a:r>
              <a:rPr lang="en-US" altLang="ko-KR"/>
              <a:t> or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)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00B0F0"/>
                </a:solidFill>
                <a:sym typeface="Wingdings" panose="05000000000000000000" pitchFamily="2" charset="2"/>
              </a:rPr>
              <a:t>b</a:t>
            </a:r>
            <a:r>
              <a:rPr lang="en-US" altLang="ko-KR">
                <a:solidFill>
                  <a:srgbClr val="00B0F0"/>
                </a:solidFill>
              </a:rPr>
              <a:t>oolean</a:t>
            </a:r>
          </a:p>
          <a:p>
            <a:r>
              <a:rPr lang="en-US" altLang="ko-KR"/>
              <a:t> a == b (</a:t>
            </a:r>
            <a:r>
              <a:rPr lang="ko-KR" altLang="en-US"/>
              <a:t>같으면 </a:t>
            </a:r>
            <a:r>
              <a:rPr lang="en-US" altLang="ko-KR"/>
              <a:t>true), a != b (</a:t>
            </a:r>
            <a:r>
              <a:rPr lang="ko-KR" altLang="en-US"/>
              <a:t>같으면 </a:t>
            </a:r>
            <a:r>
              <a:rPr lang="en-US" altLang="ko-KR"/>
              <a:t>true), a&lt;b (b</a:t>
            </a:r>
            <a:r>
              <a:rPr lang="ko-KR" altLang="en-US"/>
              <a:t>가 크면 </a:t>
            </a:r>
            <a:r>
              <a:rPr lang="en-US" altLang="ko-KR"/>
              <a:t>true)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D160-682A-5BC4-7E2C-83404DF329B3}"/>
              </a:ext>
            </a:extLst>
          </p:cNvPr>
          <p:cNvSpPr txBox="1"/>
          <p:nvPr/>
        </p:nvSpPr>
        <p:spPr>
          <a:xfrm>
            <a:off x="2237391" y="3119377"/>
            <a:ext cx="4793609" cy="3051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ko-KR" altLang="en-US"/>
              <a:t> </a:t>
            </a:r>
            <a:r>
              <a:rPr lang="en-US" altLang="ko-KR"/>
              <a:t>x, y;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100; // </a:t>
            </a:r>
            <a:r>
              <a:rPr lang="ko-KR" altLang="en-US"/>
              <a:t>오른쪽에서 왼쪽으로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 y = x + 50;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y / 100;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ko-KR" altLang="en-US"/>
              <a:t> </a:t>
            </a:r>
            <a:r>
              <a:rPr lang="en-US" altLang="ko-KR"/>
              <a:t>s = (x == y);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en-US" altLang="ko-KR"/>
              <a:t> t = (x &lt; y);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       println(s + “   “ + t);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58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9992-FF17-ADCC-7B8A-B1AB3940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</a:t>
            </a:r>
            <a:r>
              <a:rPr lang="en-US" altLang="ko-KR"/>
              <a:t>) operation of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en-US" altLang="ko-KR"/>
              <a:t>/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9B21-3466-C581-F647-59F4D00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AND(</a:t>
            </a:r>
            <a:r>
              <a:rPr lang="ko-KR" altLang="en-US"/>
              <a:t>둘다 </a:t>
            </a:r>
            <a:r>
              <a:rPr lang="en-US" altLang="ko-KR"/>
              <a:t>1</a:t>
            </a:r>
            <a:r>
              <a:rPr lang="ko-KR" altLang="en-US"/>
              <a:t>일 때</a:t>
            </a:r>
            <a:r>
              <a:rPr lang="en-US" altLang="ko-KR"/>
              <a:t>, 1)          &amp;&amp; </a:t>
            </a:r>
          </a:p>
          <a:p>
            <a:r>
              <a:rPr lang="en-US" altLang="ko-KR"/>
              <a:t>OR  (</a:t>
            </a:r>
            <a:r>
              <a:rPr lang="ko-KR" altLang="en-US"/>
              <a:t>둘중 하나만 </a:t>
            </a:r>
            <a:r>
              <a:rPr lang="en-US" altLang="ko-KR"/>
              <a:t>1</a:t>
            </a:r>
            <a:r>
              <a:rPr lang="ko-KR" altLang="en-US"/>
              <a:t>이면 </a:t>
            </a:r>
            <a:r>
              <a:rPr lang="en-US" altLang="ko-KR"/>
              <a:t>1)   ||</a:t>
            </a:r>
          </a:p>
          <a:p>
            <a:r>
              <a:rPr lang="en-US" altLang="ko-KR"/>
              <a:t>XOR(</a:t>
            </a:r>
            <a:r>
              <a:rPr lang="ko-KR" altLang="en-US"/>
              <a:t>둘중하나만 </a:t>
            </a:r>
            <a:r>
              <a:rPr lang="en-US" altLang="ko-KR"/>
              <a:t>1</a:t>
            </a:r>
            <a:r>
              <a:rPr lang="ko-KR" altLang="en-US"/>
              <a:t>일 때 </a:t>
            </a:r>
            <a:r>
              <a:rPr lang="en-US" altLang="ko-KR"/>
              <a:t>1)   ^^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D160-682A-5BC4-7E2C-83404DF329B3}"/>
              </a:ext>
            </a:extLst>
          </p:cNvPr>
          <p:cNvSpPr txBox="1"/>
          <p:nvPr/>
        </p:nvSpPr>
        <p:spPr>
          <a:xfrm>
            <a:off x="838200" y="3593142"/>
            <a:ext cx="4793609" cy="2718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ko-KR" altLang="en-US"/>
              <a:t> </a:t>
            </a:r>
            <a:r>
              <a:rPr lang="en-US" altLang="ko-KR"/>
              <a:t>x, y;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100; // </a:t>
            </a:r>
            <a:r>
              <a:rPr lang="ko-KR" altLang="en-US"/>
              <a:t>오른쪽에서 왼쪽으로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 y = x + 50;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y / 100;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ko-KR" altLang="en-US"/>
              <a:t> </a:t>
            </a:r>
            <a:r>
              <a:rPr lang="en-US" altLang="ko-KR"/>
              <a:t>s = (x == y);  // false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boolean</a:t>
            </a:r>
            <a:r>
              <a:rPr lang="en-US" altLang="ko-KR"/>
              <a:t> t = (x &lt; y);    // true</a:t>
            </a:r>
          </a:p>
          <a:p>
            <a:pPr lvl="1">
              <a:lnSpc>
                <a:spcPct val="120000"/>
              </a:lnSpc>
            </a:pP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FC0A7-F656-416D-2A12-13BA9BCB418F}"/>
              </a:ext>
            </a:extLst>
          </p:cNvPr>
          <p:cNvSpPr txBox="1"/>
          <p:nvPr/>
        </p:nvSpPr>
        <p:spPr>
          <a:xfrm>
            <a:off x="5984151" y="3593142"/>
            <a:ext cx="5571485" cy="724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         println((s&amp;&amp;t) + “ “ + (s||t) + “ “ + (s^^t));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6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4CA46-8707-08F9-6D48-61B57F0D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type </a:t>
            </a:r>
            <a:r>
              <a:rPr lang="en-US" altLang="ko-KR">
                <a:solidFill>
                  <a:srgbClr val="00B0F0"/>
                </a:solidFill>
              </a:rPr>
              <a:t>char</a:t>
            </a:r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82165-302E-2605-3800-4F62F7C3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36771" cy="1325563"/>
          </a:xfrm>
        </p:spPr>
        <p:txBody>
          <a:bodyPr/>
          <a:lstStyle/>
          <a:p>
            <a:r>
              <a:rPr lang="en-US" altLang="ko-KR"/>
              <a:t>char 8bits(256 levels, -128~128)</a:t>
            </a:r>
          </a:p>
          <a:p>
            <a:r>
              <a:rPr lang="en-US" altLang="ko-KR"/>
              <a:t>ASCII code for alphabet</a:t>
            </a:r>
            <a:endParaRPr lang="ko-KR" altLang="en-US"/>
          </a:p>
        </p:txBody>
      </p:sp>
      <p:pic>
        <p:nvPicPr>
          <p:cNvPr id="1026" name="Picture 2" descr="아스키 코드표(ASCII Table)">
            <a:extLst>
              <a:ext uri="{FF2B5EF4-FFF2-40B4-BE49-F238E27FC236}">
                <a16:creationId xmlns:a16="http://schemas.microsoft.com/office/drawing/2014/main" id="{819AE002-119F-1C14-4694-4C85BBE3F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20" y="134946"/>
            <a:ext cx="4866355" cy="65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9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E3F8-E6E2-FB7C-34F1-C2A94031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301B8-CA6D-D1ED-B2D6-BA73EE653EEA}"/>
              </a:ext>
            </a:extLst>
          </p:cNvPr>
          <p:cNvSpPr txBox="1"/>
          <p:nvPr/>
        </p:nvSpPr>
        <p:spPr>
          <a:xfrm>
            <a:off x="1297834" y="1690688"/>
            <a:ext cx="43829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//re3</a:t>
            </a:r>
          </a:p>
          <a:p>
            <a:r>
              <a:rPr lang="ko-KR" altLang="en-US"/>
              <a:t>void setup() {</a:t>
            </a:r>
          </a:p>
          <a:p>
            <a:r>
              <a:rPr lang="ko-KR" altLang="en-US"/>
              <a:t>  size(800, 600);</a:t>
            </a:r>
          </a:p>
          <a:p>
            <a:r>
              <a:rPr lang="ko-KR" altLang="en-US"/>
              <a:t>  char a,b,c;</a:t>
            </a:r>
          </a:p>
          <a:p>
            <a:r>
              <a:rPr lang="ko-KR" altLang="en-US"/>
              <a:t>  b = 'a';</a:t>
            </a:r>
          </a:p>
          <a:p>
            <a:r>
              <a:rPr lang="ko-KR" altLang="en-US"/>
              <a:t>  println(b + "  " + (int)b);</a:t>
            </a:r>
          </a:p>
          <a:p>
            <a:r>
              <a:rPr lang="ko-KR" altLang="en-US"/>
              <a:t>  b++;</a:t>
            </a:r>
          </a:p>
          <a:p>
            <a:r>
              <a:rPr lang="ko-KR" altLang="en-US"/>
              <a:t>  println(b + "  " + (int)b);</a:t>
            </a:r>
          </a:p>
          <a:p>
            <a:r>
              <a:rPr lang="ko-KR" altLang="en-US"/>
              <a:t>  b++;</a:t>
            </a:r>
          </a:p>
          <a:p>
            <a:r>
              <a:rPr lang="ko-KR" altLang="en-US"/>
              <a:t>  println(b + "  " + (int)b);</a:t>
            </a:r>
          </a:p>
          <a:p>
            <a:r>
              <a:rPr lang="ko-KR" altLang="en-US"/>
              <a:t>  a = '1';</a:t>
            </a:r>
          </a:p>
          <a:p>
            <a:r>
              <a:rPr lang="ko-KR" altLang="en-US"/>
              <a:t>  println(a + "  " + (int)a);</a:t>
            </a:r>
          </a:p>
          <a:p>
            <a:r>
              <a:rPr lang="ko-KR" altLang="en-US"/>
              <a:t>  a+=4;</a:t>
            </a:r>
          </a:p>
          <a:p>
            <a:r>
              <a:rPr lang="ko-KR" altLang="en-US"/>
              <a:t>  println(a + "  " + (int)a);</a:t>
            </a:r>
          </a:p>
          <a:p>
            <a:r>
              <a:rPr lang="ko-KR" altLang="en-US"/>
              <a:t>}</a:t>
            </a:r>
          </a:p>
        </p:txBody>
      </p:sp>
      <p:pic>
        <p:nvPicPr>
          <p:cNvPr id="6" name="Picture 2" descr="아스키 코드표(ASCII Table)">
            <a:extLst>
              <a:ext uri="{FF2B5EF4-FFF2-40B4-BE49-F238E27FC236}">
                <a16:creationId xmlns:a16="http://schemas.microsoft.com/office/drawing/2014/main" id="{2A4F2D87-A1B8-D16D-09B1-10DDCE1D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20" y="134946"/>
            <a:ext cx="4866355" cy="65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B2E9B1-6466-2F4A-7A88-A2CE037F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81" y="2069432"/>
            <a:ext cx="348101" cy="37362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0D1FE1-BF01-B3CD-980B-DC5E30C0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691" y="2876921"/>
            <a:ext cx="1606868" cy="17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CE484-740E-A623-A9D2-A151193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Variable type and variable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D977-B24E-FF57-BC18-5443D0B4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CoA</a:t>
            </a:r>
            <a:r>
              <a:rPr lang="ko-KR" altLang="en-US">
                <a:solidFill>
                  <a:srgbClr val="00B0F0"/>
                </a:solidFill>
              </a:rPr>
              <a:t>수강생  </a:t>
            </a:r>
            <a:r>
              <a:rPr lang="en-US" altLang="ko-KR"/>
              <a:t>// </a:t>
            </a:r>
            <a:r>
              <a:rPr lang="ko-KR" altLang="en-US"/>
              <a:t>학생</a:t>
            </a:r>
            <a:endParaRPr lang="en-US" altLang="ko-KR"/>
          </a:p>
          <a:p>
            <a:r>
              <a:rPr lang="en-US" altLang="ko-KR"/>
              <a:t> variables : </a:t>
            </a:r>
            <a:r>
              <a:rPr lang="ko-KR" altLang="en-US"/>
              <a:t>박재현</a:t>
            </a:r>
            <a:r>
              <a:rPr lang="en-US" altLang="ko-KR"/>
              <a:t>, </a:t>
            </a:r>
            <a:r>
              <a:rPr lang="ko-KR" altLang="en-US"/>
              <a:t>유준서</a:t>
            </a:r>
            <a:r>
              <a:rPr lang="en-US" altLang="ko-KR"/>
              <a:t>, </a:t>
            </a:r>
            <a:r>
              <a:rPr lang="ko-KR" altLang="en-US"/>
              <a:t>나예린</a:t>
            </a:r>
            <a:r>
              <a:rPr lang="en-US" altLang="ko-KR"/>
              <a:t>, </a:t>
            </a:r>
            <a:r>
              <a:rPr lang="ko-KR" altLang="en-US"/>
              <a:t>김윤건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int</a:t>
            </a:r>
            <a:r>
              <a:rPr lang="en-US" altLang="ko-KR"/>
              <a:t>    // </a:t>
            </a:r>
            <a:r>
              <a:rPr lang="ko-KR" altLang="en-US"/>
              <a:t>정수   </a:t>
            </a:r>
            <a:r>
              <a:rPr lang="en-US" altLang="ko-KR"/>
              <a:t>1, 2, 3,… -5, -10, 0, …</a:t>
            </a:r>
          </a:p>
          <a:p>
            <a:r>
              <a:rPr lang="en-US" altLang="ko-KR"/>
              <a:t> variables : i, j, k, ii…    // </a:t>
            </a:r>
            <a:r>
              <a:rPr lang="ko-KR" altLang="en-US"/>
              <a:t>값을 저장하는 메모리를 가진다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variable type :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  // </a:t>
            </a:r>
            <a:r>
              <a:rPr lang="ko-KR" altLang="en-US"/>
              <a:t>실수   </a:t>
            </a:r>
            <a:r>
              <a:rPr lang="en-US" altLang="ko-KR"/>
              <a:t>36.5, 3.14 </a:t>
            </a:r>
            <a:r>
              <a:rPr lang="ko-KR" altLang="en-US"/>
              <a:t>등 소수점 있다</a:t>
            </a:r>
            <a:r>
              <a:rPr lang="en-US" altLang="ko-KR"/>
              <a:t>. </a:t>
            </a:r>
          </a:p>
          <a:p>
            <a:r>
              <a:rPr lang="en-US" altLang="ko-KR"/>
              <a:t> variables : x, y, d, r…    // </a:t>
            </a:r>
            <a:r>
              <a:rPr lang="ko-KR" altLang="en-US"/>
              <a:t>값을 저장하는 메모리를 가진다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9992-FF17-ADCC-7B8A-B1AB3940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</a:t>
            </a:r>
            <a:r>
              <a:rPr lang="en-US" altLang="ko-KR"/>
              <a:t>) operation of int/float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9B21-3466-C581-F647-59F4D00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더하기 </a:t>
            </a:r>
            <a:r>
              <a:rPr lang="en-US" altLang="ko-KR"/>
              <a:t>+ </a:t>
            </a:r>
            <a:r>
              <a:rPr lang="ko-KR" altLang="en-US"/>
              <a:t>빼기 </a:t>
            </a:r>
            <a:r>
              <a:rPr lang="en-US" altLang="ko-KR"/>
              <a:t>– </a:t>
            </a:r>
            <a:r>
              <a:rPr lang="ko-KR" altLang="en-US"/>
              <a:t>곱하기 </a:t>
            </a:r>
            <a:r>
              <a:rPr lang="en-US" altLang="ko-KR"/>
              <a:t>* </a:t>
            </a:r>
            <a:r>
              <a:rPr lang="ko-KR" altLang="en-US"/>
              <a:t>나누기 </a:t>
            </a:r>
            <a:r>
              <a:rPr lang="en-US" altLang="ko-KR"/>
              <a:t> 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FD160-682A-5BC4-7E2C-83404DF329B3}"/>
              </a:ext>
            </a:extLst>
          </p:cNvPr>
          <p:cNvSpPr txBox="1"/>
          <p:nvPr/>
        </p:nvSpPr>
        <p:spPr>
          <a:xfrm>
            <a:off x="1142999" y="3074214"/>
            <a:ext cx="4793609" cy="2386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ko-KR" altLang="en-US"/>
              <a:t> </a:t>
            </a:r>
            <a:r>
              <a:rPr lang="en-US" altLang="ko-KR"/>
              <a:t>x, y;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100; // </a:t>
            </a:r>
            <a:r>
              <a:rPr lang="ko-KR" altLang="en-US"/>
              <a:t>오른쪽에서 왼쪽으로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 y = x + 50;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y / 100;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println(x + “ “ + y);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FC0A7-F656-416D-2A12-13BA9BCB418F}"/>
              </a:ext>
            </a:extLst>
          </p:cNvPr>
          <p:cNvSpPr txBox="1"/>
          <p:nvPr/>
        </p:nvSpPr>
        <p:spPr>
          <a:xfrm>
            <a:off x="6706298" y="3074213"/>
            <a:ext cx="4793609" cy="2386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int</a:t>
            </a:r>
            <a:r>
              <a:rPr lang="ko-KR" altLang="en-US"/>
              <a:t> </a:t>
            </a:r>
            <a:r>
              <a:rPr lang="en-US" altLang="ko-KR"/>
              <a:t>x, y;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100; // </a:t>
            </a:r>
            <a:r>
              <a:rPr lang="ko-KR" altLang="en-US"/>
              <a:t>오른쪽에서 왼쪽으로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 y = x + 50;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y / 100;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println(x + “ “ + y);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7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9992-FF17-ADCC-7B8A-B1AB3940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</a:t>
            </a:r>
            <a:r>
              <a:rPr lang="en-US" altLang="ko-KR"/>
              <a:t>) operation of int/float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69B21-3466-C581-F647-59F4D00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스스로 연산</a:t>
            </a:r>
            <a:r>
              <a:rPr lang="en-US" altLang="ko-KR"/>
              <a:t> x += 3;   x = x+3; // </a:t>
            </a:r>
            <a:r>
              <a:rPr lang="ko-KR" altLang="en-US"/>
              <a:t> </a:t>
            </a:r>
            <a:r>
              <a:rPr lang="en-US" altLang="ko-KR"/>
              <a:t>– *  /</a:t>
            </a:r>
            <a:r>
              <a:rPr lang="ko-KR" altLang="en-US"/>
              <a:t>도 마찬가지</a:t>
            </a:r>
            <a:r>
              <a:rPr lang="en-US" altLang="ko-KR"/>
              <a:t>.</a:t>
            </a:r>
          </a:p>
          <a:p>
            <a:r>
              <a:rPr lang="ko-KR" altLang="en-US"/>
              <a:t>스스로 연산  </a:t>
            </a:r>
            <a:r>
              <a:rPr lang="en-US" altLang="ko-KR"/>
              <a:t>x++;   x += 1;  x = x+1; // --</a:t>
            </a:r>
            <a:r>
              <a:rPr lang="ko-KR" altLang="en-US"/>
              <a:t>도 마찬가지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FC0A7-F656-416D-2A12-13BA9BCB418F}"/>
              </a:ext>
            </a:extLst>
          </p:cNvPr>
          <p:cNvSpPr txBox="1"/>
          <p:nvPr/>
        </p:nvSpPr>
        <p:spPr>
          <a:xfrm>
            <a:off x="3135784" y="2943584"/>
            <a:ext cx="4793609" cy="3051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</a:t>
            </a:r>
            <a:r>
              <a:rPr lang="en-US" altLang="ko-KR">
                <a:solidFill>
                  <a:srgbClr val="00B0F0"/>
                </a:solidFill>
              </a:rPr>
              <a:t>int</a:t>
            </a:r>
            <a:r>
              <a:rPr lang="ko-KR" altLang="en-US"/>
              <a:t> </a:t>
            </a:r>
            <a:r>
              <a:rPr lang="en-US" altLang="ko-KR"/>
              <a:t>x;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= 100;      println(x);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+= 50;      println(x);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 /= 30;      println(x);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x--;            println(x);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x++;          println(x);</a:t>
            </a:r>
          </a:p>
          <a:p>
            <a:pPr lvl="2">
              <a:lnSpc>
                <a:spcPct val="120000"/>
              </a:lnSpc>
            </a:pPr>
            <a:r>
              <a:rPr lang="en-US" altLang="ko-KR"/>
              <a:t> x++;          println(x);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CCF13-F875-FF2E-AD87-63A2A58EF573}"/>
              </a:ext>
            </a:extLst>
          </p:cNvPr>
          <p:cNvSpPr txBox="1"/>
          <p:nvPr/>
        </p:nvSpPr>
        <p:spPr>
          <a:xfrm>
            <a:off x="3345085" y="6070888"/>
            <a:ext cx="39353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 x </a:t>
            </a:r>
            <a:r>
              <a:rPr lang="ko-KR" altLang="en-US"/>
              <a:t>대신에 자신의 이름을 넣어보세요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5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B6E2-3D55-7131-6009-B842E831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730EB-3C52-7C61-86EC-4F71D4FD4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57470" cy="2248664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   return_variable_type  function_name(arguments){</a:t>
            </a:r>
          </a:p>
          <a:p>
            <a:pPr marL="0" indent="0">
              <a:buNone/>
            </a:pPr>
            <a:r>
              <a:rPr lang="en-US" altLang="ko-KR"/>
              <a:t>              </a:t>
            </a:r>
            <a:r>
              <a:rPr lang="ko-KR" altLang="en-US"/>
              <a:t>할 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       return …;</a:t>
            </a:r>
          </a:p>
          <a:p>
            <a:pPr marL="0" indent="0">
              <a:buNone/>
            </a:pPr>
            <a:r>
              <a:rPr lang="en-US" altLang="ko-KR"/>
              <a:t>   }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E9417-D160-F92B-3ECF-1FFF0ECAABCB}"/>
              </a:ext>
            </a:extLst>
          </p:cNvPr>
          <p:cNvSpPr txBox="1"/>
          <p:nvPr/>
        </p:nvSpPr>
        <p:spPr>
          <a:xfrm>
            <a:off x="1669649" y="4301317"/>
            <a:ext cx="268243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/>
              <a:t>예</a:t>
            </a:r>
            <a:r>
              <a:rPr lang="en-US" altLang="ko-KR"/>
              <a:t>1)  void setup(){</a:t>
            </a:r>
          </a:p>
          <a:p>
            <a:pPr marL="0" indent="0">
              <a:buNone/>
            </a:pPr>
            <a:r>
              <a:rPr lang="en-US" altLang="ko-KR"/>
              <a:t>           size(800,600);</a:t>
            </a:r>
          </a:p>
          <a:p>
            <a:pPr marL="0" indent="0">
              <a:buNone/>
            </a:pPr>
            <a:r>
              <a:rPr lang="en-US" altLang="ko-KR"/>
              <a:t>       }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63CB0-D7CE-5B74-2380-55E757F07887}"/>
              </a:ext>
            </a:extLst>
          </p:cNvPr>
          <p:cNvSpPr txBox="1"/>
          <p:nvPr/>
        </p:nvSpPr>
        <p:spPr>
          <a:xfrm>
            <a:off x="6246764" y="3999831"/>
            <a:ext cx="4814103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/>
              <a:t>예</a:t>
            </a:r>
            <a:r>
              <a:rPr lang="en-US" altLang="ko-KR"/>
              <a:t>2) 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ko-KR" altLang="en-US">
                <a:solidFill>
                  <a:srgbClr val="00B0F0"/>
                </a:solidFill>
              </a:rPr>
              <a:t> </a:t>
            </a:r>
            <a:r>
              <a:rPr lang="en-US" altLang="ko-KR"/>
              <a:t>c2f(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 cc){ // </a:t>
            </a:r>
            <a:r>
              <a:rPr lang="ko-KR" altLang="en-US"/>
              <a:t>위치 상관없다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          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 y;</a:t>
            </a:r>
          </a:p>
          <a:p>
            <a:pPr marL="0" indent="0">
              <a:buNone/>
            </a:pPr>
            <a:r>
              <a:rPr lang="en-US" altLang="ko-KR"/>
              <a:t>           y = xx * 9 / 5 + 32;</a:t>
            </a:r>
          </a:p>
          <a:p>
            <a:pPr marL="0" indent="0">
              <a:buNone/>
            </a:pPr>
            <a:r>
              <a:rPr lang="en-US" altLang="ko-KR"/>
              <a:t>           return y;</a:t>
            </a:r>
          </a:p>
          <a:p>
            <a:pPr marL="0" indent="0">
              <a:buNone/>
            </a:pPr>
            <a:r>
              <a:rPr lang="en-US" altLang="ko-KR"/>
              <a:t>       }</a:t>
            </a:r>
          </a:p>
          <a:p>
            <a:pPr marL="0" indent="0">
              <a:buNone/>
            </a:pPr>
            <a:r>
              <a:rPr lang="en-US" altLang="ko-KR"/>
              <a:t>       …..</a:t>
            </a:r>
          </a:p>
          <a:p>
            <a:pPr marL="0" indent="0">
              <a:buNone/>
            </a:pPr>
            <a:r>
              <a:rPr lang="en-US" altLang="ko-KR"/>
              <a:t>       c = c2f(0);  // </a:t>
            </a:r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호출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    println(c);</a:t>
            </a:r>
          </a:p>
          <a:p>
            <a:pPr marL="0" indent="0">
              <a:buNone/>
            </a:pPr>
            <a:r>
              <a:rPr lang="en-US" altLang="ko-KR"/>
              <a:t>       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8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9FF1E-BF94-808C-8625-00821B8A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</a:t>
            </a:r>
            <a:r>
              <a:rPr lang="en-US" altLang="ko-KR"/>
              <a:t>3)  smile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그리기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3C425-C502-BFB4-D74D-F94FD975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80073-C71A-9219-FD10-EA39368D58FB}"/>
              </a:ext>
            </a:extLst>
          </p:cNvPr>
          <p:cNvSpPr txBox="1"/>
          <p:nvPr/>
        </p:nvSpPr>
        <p:spPr>
          <a:xfrm>
            <a:off x="1565477" y="1558117"/>
            <a:ext cx="5402482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/>
              <a:t>예</a:t>
            </a:r>
            <a:r>
              <a:rPr lang="en-US" altLang="ko-KR"/>
              <a:t>3)  </a:t>
            </a: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setup(){      // re1</a:t>
            </a:r>
          </a:p>
          <a:p>
            <a:pPr marL="0" indent="0">
              <a:buNone/>
            </a:pPr>
            <a:r>
              <a:rPr lang="en-US" altLang="ko-KR"/>
              <a:t>           size(800,600);</a:t>
            </a:r>
          </a:p>
          <a:p>
            <a:pPr marL="0" indent="0">
              <a:buNone/>
            </a:pPr>
            <a:r>
              <a:rPr lang="en-US" altLang="ko-KR"/>
              <a:t>           smile(100,200,100);</a:t>
            </a:r>
          </a:p>
          <a:p>
            <a:pPr marL="0" indent="0">
              <a:buNone/>
            </a:pPr>
            <a:r>
              <a:rPr lang="en-US" altLang="ko-KR"/>
              <a:t>           smile(300,500,200);</a:t>
            </a:r>
          </a:p>
          <a:p>
            <a:pPr marL="0" indent="0">
              <a:buNone/>
            </a:pPr>
            <a:r>
              <a:rPr lang="en-US" altLang="ko-KR"/>
              <a:t>           smile(600,500,50);</a:t>
            </a:r>
          </a:p>
          <a:p>
            <a:pPr marL="0" indent="0">
              <a:buNone/>
            </a:pPr>
            <a:r>
              <a:rPr lang="en-US" altLang="ko-KR"/>
              <a:t>       }</a:t>
            </a:r>
          </a:p>
          <a:p>
            <a:pPr marL="0" indent="0">
              <a:buNone/>
            </a:pPr>
            <a:r>
              <a:rPr lang="en-US" altLang="ko-KR"/>
              <a:t>       </a:t>
            </a: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/>
              <a:t> smile(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 x</a:t>
            </a:r>
            <a:r>
              <a:rPr lang="en-US" altLang="ko-KR">
                <a:solidFill>
                  <a:srgbClr val="00B0F0"/>
                </a:solidFill>
              </a:rPr>
              <a:t>, float </a:t>
            </a:r>
            <a:r>
              <a:rPr lang="en-US" altLang="ko-KR"/>
              <a:t>y, </a:t>
            </a:r>
            <a:r>
              <a:rPr lang="en-US" altLang="ko-KR">
                <a:solidFill>
                  <a:srgbClr val="00B0F0"/>
                </a:solidFill>
              </a:rPr>
              <a:t>float</a:t>
            </a:r>
            <a:r>
              <a:rPr lang="en-US" altLang="ko-KR"/>
              <a:t> d){</a:t>
            </a:r>
          </a:p>
          <a:p>
            <a:pPr marL="0" indent="0">
              <a:buNone/>
            </a:pPr>
            <a:r>
              <a:rPr lang="en-US" altLang="ko-KR"/>
              <a:t>           fill(255,255,0); // yellow</a:t>
            </a:r>
          </a:p>
          <a:p>
            <a:pPr marL="0" indent="0">
              <a:buNone/>
            </a:pPr>
            <a:r>
              <a:rPr lang="en-US" altLang="ko-KR"/>
              <a:t>           circle(x,y,d);</a:t>
            </a:r>
          </a:p>
          <a:p>
            <a:pPr marL="0" indent="0">
              <a:buNone/>
            </a:pPr>
            <a:r>
              <a:rPr lang="en-US" altLang="ko-KR"/>
              <a:t>           circle(x-d/4,y-d/5,d/5);</a:t>
            </a:r>
          </a:p>
          <a:p>
            <a:pPr marL="0" indent="0">
              <a:buNone/>
            </a:pPr>
            <a:r>
              <a:rPr lang="en-US" altLang="ko-KR"/>
              <a:t>           circle(x+0.25*d,y-0.2*d,0.2*d);</a:t>
            </a:r>
          </a:p>
          <a:p>
            <a:pPr marL="0" indent="0">
              <a:buNone/>
            </a:pPr>
            <a:r>
              <a:rPr lang="en-US" altLang="ko-KR"/>
              <a:t>       }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9F1DE-A9BF-947D-DAB8-6B15C5E6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78" y="1472100"/>
            <a:ext cx="556664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19B37-0C76-2D4D-59E1-A6C03F9980F8}"/>
              </a:ext>
            </a:extLst>
          </p:cNvPr>
          <p:cNvSpPr txBox="1"/>
          <p:nvPr/>
        </p:nvSpPr>
        <p:spPr>
          <a:xfrm>
            <a:off x="3345085" y="6070888"/>
            <a:ext cx="48613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 smile</a:t>
            </a:r>
            <a:r>
              <a:rPr lang="ko-KR" altLang="en-US"/>
              <a:t> 대신에 자신의 이름을 넣어보세요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EFBF2-451B-5DFA-F2DF-59C84D4B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CF646-E8A5-9295-D962-BBE97C7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2891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시스템 함수</a:t>
            </a:r>
            <a:r>
              <a:rPr lang="en-US" altLang="ko-KR"/>
              <a:t>(system function) : user</a:t>
            </a:r>
            <a:r>
              <a:rPr lang="ko-KR" altLang="en-US"/>
              <a:t>가 부르지 않고 시스템이 호출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setup( ), draw( ), mousePressed( )</a:t>
            </a:r>
          </a:p>
          <a:p>
            <a:pPr>
              <a:lnSpc>
                <a:spcPct val="120000"/>
              </a:lnSpc>
            </a:pPr>
            <a:r>
              <a:rPr lang="en-US" altLang="ko-KR"/>
              <a:t>Library</a:t>
            </a:r>
            <a:r>
              <a:rPr lang="ko-KR" altLang="en-US"/>
              <a:t> </a:t>
            </a:r>
            <a:r>
              <a:rPr lang="en-US" altLang="ko-KR"/>
              <a:t>function : </a:t>
            </a:r>
            <a:r>
              <a:rPr lang="ko-KR" altLang="en-US"/>
              <a:t>이미 만들어져 있고</a:t>
            </a:r>
            <a:r>
              <a:rPr lang="en-US" altLang="ko-KR"/>
              <a:t>, user</a:t>
            </a:r>
            <a:r>
              <a:rPr lang="ko-KR" altLang="en-US"/>
              <a:t>가 부르는 함수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 circle(…), square(…), ellipse(…), line(…), triangle(…),,,,,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“</a:t>
            </a:r>
            <a:r>
              <a:rPr lang="ko-KR" altLang="en-US"/>
              <a:t>메뉴</a:t>
            </a:r>
            <a:r>
              <a:rPr lang="en-US" altLang="ko-KR"/>
              <a:t>/</a:t>
            </a:r>
            <a:r>
              <a:rPr lang="ko-KR" altLang="en-US"/>
              <a:t>도움말</a:t>
            </a:r>
            <a:r>
              <a:rPr lang="en-US" altLang="ko-KR"/>
              <a:t>/</a:t>
            </a:r>
            <a:r>
              <a:rPr lang="ko-KR" altLang="en-US"/>
              <a:t>레퍼런스</a:t>
            </a:r>
            <a:r>
              <a:rPr lang="en-US" altLang="ko-KR"/>
              <a:t>”</a:t>
            </a:r>
            <a:r>
              <a:rPr lang="ko-KR" altLang="en-US"/>
              <a:t>에서 사용법 찾을 수 있다</a:t>
            </a:r>
            <a:r>
              <a:rPr lang="en-US" altLang="ko-KR"/>
              <a:t>. </a:t>
            </a:r>
            <a:r>
              <a:rPr lang="ko-KR" altLang="en-US"/>
              <a:t>구글에서 찾아도 된다</a:t>
            </a:r>
            <a:r>
              <a:rPr lang="en-US" altLang="ko-KR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/>
              <a:t>내가 만든 함수</a:t>
            </a:r>
            <a:r>
              <a:rPr lang="en-US" altLang="ko-KR"/>
              <a:t>(user defined function): </a:t>
            </a:r>
            <a:r>
              <a:rPr lang="ko-KR" altLang="en-US"/>
              <a:t>내가 만들고</a:t>
            </a:r>
            <a:r>
              <a:rPr lang="en-US" altLang="ko-KR"/>
              <a:t>, </a:t>
            </a:r>
            <a:r>
              <a:rPr lang="ko-KR" altLang="en-US"/>
              <a:t>내가 호출한다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 smile(…)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 ‘</a:t>
            </a:r>
            <a:r>
              <a:rPr lang="ko-KR" altLang="en-US"/>
              <a:t>시스템 함수</a:t>
            </a:r>
            <a:r>
              <a:rPr lang="en-US" altLang="ko-KR"/>
              <a:t>’ </a:t>
            </a:r>
            <a:r>
              <a:rPr lang="ko-KR" altLang="en-US"/>
              <a:t>또는 </a:t>
            </a:r>
            <a:r>
              <a:rPr lang="en-US" altLang="ko-KR"/>
              <a:t>‘</a:t>
            </a:r>
            <a:r>
              <a:rPr lang="ko-KR" altLang="en-US"/>
              <a:t>내가 만든 함수</a:t>
            </a:r>
            <a:r>
              <a:rPr lang="en-US" altLang="ko-KR"/>
              <a:t>’</a:t>
            </a:r>
            <a:r>
              <a:rPr lang="ko-KR" altLang="en-US"/>
              <a:t>에서 호출할 때</a:t>
            </a:r>
            <a:r>
              <a:rPr lang="en-US" altLang="ko-KR"/>
              <a:t>, </a:t>
            </a:r>
            <a:r>
              <a:rPr lang="ko-KR" altLang="en-US"/>
              <a:t>돌아간다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5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말풍선: 타원형 12">
            <a:extLst>
              <a:ext uri="{FF2B5EF4-FFF2-40B4-BE49-F238E27FC236}">
                <a16:creationId xmlns:a16="http://schemas.microsoft.com/office/drawing/2014/main" id="{E0343BF7-88BC-4D47-B6B8-C2B79B7F169A}"/>
              </a:ext>
            </a:extLst>
          </p:cNvPr>
          <p:cNvSpPr/>
          <p:nvPr/>
        </p:nvSpPr>
        <p:spPr>
          <a:xfrm>
            <a:off x="6212910" y="48533"/>
            <a:ext cx="3694780" cy="762000"/>
          </a:xfrm>
          <a:prstGeom prst="wedgeEllipseCallout">
            <a:avLst>
              <a:gd name="adj1" fmla="val 83993"/>
              <a:gd name="adj2" fmla="val 9858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angle shall be larger than start angle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346" y="383015"/>
            <a:ext cx="10515600" cy="1325563"/>
          </a:xfrm>
        </p:spPr>
        <p:txBody>
          <a:bodyPr/>
          <a:lstStyle/>
          <a:p>
            <a:r>
              <a:rPr lang="en-US" altLang="ko-KR"/>
              <a:t>Library function: </a:t>
            </a:r>
            <a:r>
              <a:rPr lang="ko-KR" altLang="en-US"/>
              <a:t>예</a:t>
            </a:r>
            <a:r>
              <a:rPr lang="en-US" altLang="ko-KR"/>
              <a:t>) arc()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2211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circle(100,150,50);</a:t>
            </a:r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955589" y="2660822"/>
            <a:ext cx="2776153" cy="2883243"/>
          </a:xfrm>
          <a:prstGeom prst="rect">
            <a:avLst/>
          </a:pr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33384" y="3344562"/>
            <a:ext cx="667265" cy="667265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955589" y="3682314"/>
            <a:ext cx="81554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133592" y="2224216"/>
            <a:ext cx="1026784" cy="1449860"/>
          </a:xfrm>
          <a:custGeom>
            <a:avLst/>
            <a:gdLst>
              <a:gd name="connsiteX0" fmla="*/ 85609 w 1197717"/>
              <a:gd name="connsiteY0" fmla="*/ 1449860 h 1449860"/>
              <a:gd name="connsiteX1" fmla="*/ 3231 w 1197717"/>
              <a:gd name="connsiteY1" fmla="*/ 996779 h 1449860"/>
              <a:gd name="connsiteX2" fmla="*/ 184463 w 1197717"/>
              <a:gd name="connsiteY2" fmla="*/ 626076 h 1449860"/>
              <a:gd name="connsiteX3" fmla="*/ 802301 w 1197717"/>
              <a:gd name="connsiteY3" fmla="*/ 197708 h 1449860"/>
              <a:gd name="connsiteX4" fmla="*/ 1123577 w 1197717"/>
              <a:gd name="connsiteY4" fmla="*/ 164757 h 1449860"/>
              <a:gd name="connsiteX5" fmla="*/ 1197717 w 1197717"/>
              <a:gd name="connsiteY5" fmla="*/ 0 h 144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17" h="1449860">
                <a:moveTo>
                  <a:pt x="85609" y="1449860"/>
                </a:moveTo>
                <a:cubicBezTo>
                  <a:pt x="36182" y="1291968"/>
                  <a:pt x="-13245" y="1134076"/>
                  <a:pt x="3231" y="996779"/>
                </a:cubicBezTo>
                <a:cubicBezTo>
                  <a:pt x="19707" y="859482"/>
                  <a:pt x="51285" y="759254"/>
                  <a:pt x="184463" y="626076"/>
                </a:cubicBezTo>
                <a:cubicBezTo>
                  <a:pt x="317641" y="492897"/>
                  <a:pt x="645782" y="274594"/>
                  <a:pt x="802301" y="197708"/>
                </a:cubicBezTo>
                <a:cubicBezTo>
                  <a:pt x="958820" y="120822"/>
                  <a:pt x="1057674" y="197708"/>
                  <a:pt x="1123577" y="164757"/>
                </a:cubicBezTo>
                <a:cubicBezTo>
                  <a:pt x="1189480" y="131806"/>
                  <a:pt x="1193598" y="65903"/>
                  <a:pt x="1197717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771134" y="2693773"/>
            <a:ext cx="0" cy="98854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787612" y="2199503"/>
            <a:ext cx="993832" cy="845812"/>
          </a:xfrm>
          <a:custGeom>
            <a:avLst/>
            <a:gdLst>
              <a:gd name="connsiteX0" fmla="*/ 0 w 1282403"/>
              <a:gd name="connsiteY0" fmla="*/ 815546 h 845812"/>
              <a:gd name="connsiteX1" fmla="*/ 453081 w 1282403"/>
              <a:gd name="connsiteY1" fmla="*/ 823783 h 845812"/>
              <a:gd name="connsiteX2" fmla="*/ 774357 w 1282403"/>
              <a:gd name="connsiteY2" fmla="*/ 568411 h 845812"/>
              <a:gd name="connsiteX3" fmla="*/ 1210962 w 1282403"/>
              <a:gd name="connsiteY3" fmla="*/ 247135 h 845812"/>
              <a:gd name="connsiteX4" fmla="*/ 1276865 w 1282403"/>
              <a:gd name="connsiteY4" fmla="*/ 0 h 8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403" h="845812">
                <a:moveTo>
                  <a:pt x="0" y="815546"/>
                </a:moveTo>
                <a:cubicBezTo>
                  <a:pt x="162011" y="840259"/>
                  <a:pt x="324022" y="864972"/>
                  <a:pt x="453081" y="823783"/>
                </a:cubicBezTo>
                <a:cubicBezTo>
                  <a:pt x="582141" y="782594"/>
                  <a:pt x="648044" y="664519"/>
                  <a:pt x="774357" y="568411"/>
                </a:cubicBezTo>
                <a:cubicBezTo>
                  <a:pt x="900671" y="472303"/>
                  <a:pt x="1127211" y="341870"/>
                  <a:pt x="1210962" y="247135"/>
                </a:cubicBezTo>
                <a:cubicBezTo>
                  <a:pt x="1294713" y="152400"/>
                  <a:pt x="1285789" y="76200"/>
                  <a:pt x="1276865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5" idx="2"/>
          </p:cNvCxnSpPr>
          <p:nvPr/>
        </p:nvCxnSpPr>
        <p:spPr>
          <a:xfrm>
            <a:off x="1433384" y="3678195"/>
            <a:ext cx="0" cy="630194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13007" y="3674073"/>
            <a:ext cx="0" cy="630194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33384" y="4193059"/>
            <a:ext cx="6796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1754660" y="2207741"/>
            <a:ext cx="1423090" cy="2280184"/>
          </a:xfrm>
          <a:custGeom>
            <a:avLst/>
            <a:gdLst>
              <a:gd name="connsiteX0" fmla="*/ 0 w 1795849"/>
              <a:gd name="connsiteY0" fmla="*/ 1993556 h 2280184"/>
              <a:gd name="connsiteX1" fmla="*/ 164757 w 1795849"/>
              <a:gd name="connsiteY1" fmla="*/ 2191264 h 2280184"/>
              <a:gd name="connsiteX2" fmla="*/ 823784 w 1795849"/>
              <a:gd name="connsiteY2" fmla="*/ 2240691 h 2280184"/>
              <a:gd name="connsiteX3" fmla="*/ 1598141 w 1795849"/>
              <a:gd name="connsiteY3" fmla="*/ 1614616 h 2280184"/>
              <a:gd name="connsiteX4" fmla="*/ 1795849 w 1795849"/>
              <a:gd name="connsiteY4" fmla="*/ 0 h 228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849" h="2280184">
                <a:moveTo>
                  <a:pt x="0" y="1993556"/>
                </a:moveTo>
                <a:cubicBezTo>
                  <a:pt x="13730" y="2071815"/>
                  <a:pt x="27460" y="2150075"/>
                  <a:pt x="164757" y="2191264"/>
                </a:cubicBezTo>
                <a:cubicBezTo>
                  <a:pt x="302054" y="2232453"/>
                  <a:pt x="584887" y="2336799"/>
                  <a:pt x="823784" y="2240691"/>
                </a:cubicBezTo>
                <a:cubicBezTo>
                  <a:pt x="1062681" y="2144583"/>
                  <a:pt x="1436130" y="1988064"/>
                  <a:pt x="1598141" y="1614616"/>
                </a:cubicBezTo>
                <a:cubicBezTo>
                  <a:pt x="1760152" y="1241168"/>
                  <a:pt x="1778000" y="620584"/>
                  <a:pt x="1795849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3895612" y="1825625"/>
            <a:ext cx="430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ellipse(100,150,50,30);</a:t>
            </a:r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4177758" y="2660822"/>
            <a:ext cx="2351904" cy="2883243"/>
          </a:xfrm>
          <a:prstGeom prst="rect">
            <a:avLst/>
          </a:pr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55553" y="3418704"/>
            <a:ext cx="667265" cy="472689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177758" y="3682314"/>
            <a:ext cx="81554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4355760" y="2224216"/>
            <a:ext cx="1105925" cy="1449860"/>
          </a:xfrm>
          <a:custGeom>
            <a:avLst/>
            <a:gdLst>
              <a:gd name="connsiteX0" fmla="*/ 85609 w 1197717"/>
              <a:gd name="connsiteY0" fmla="*/ 1449860 h 1449860"/>
              <a:gd name="connsiteX1" fmla="*/ 3231 w 1197717"/>
              <a:gd name="connsiteY1" fmla="*/ 996779 h 1449860"/>
              <a:gd name="connsiteX2" fmla="*/ 184463 w 1197717"/>
              <a:gd name="connsiteY2" fmla="*/ 626076 h 1449860"/>
              <a:gd name="connsiteX3" fmla="*/ 802301 w 1197717"/>
              <a:gd name="connsiteY3" fmla="*/ 197708 h 1449860"/>
              <a:gd name="connsiteX4" fmla="*/ 1123577 w 1197717"/>
              <a:gd name="connsiteY4" fmla="*/ 164757 h 1449860"/>
              <a:gd name="connsiteX5" fmla="*/ 1197717 w 1197717"/>
              <a:gd name="connsiteY5" fmla="*/ 0 h 144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17" h="1449860">
                <a:moveTo>
                  <a:pt x="85609" y="1449860"/>
                </a:moveTo>
                <a:cubicBezTo>
                  <a:pt x="36182" y="1291968"/>
                  <a:pt x="-13245" y="1134076"/>
                  <a:pt x="3231" y="996779"/>
                </a:cubicBezTo>
                <a:cubicBezTo>
                  <a:pt x="19707" y="859482"/>
                  <a:pt x="51285" y="759254"/>
                  <a:pt x="184463" y="626076"/>
                </a:cubicBezTo>
                <a:cubicBezTo>
                  <a:pt x="317641" y="492897"/>
                  <a:pt x="645782" y="274594"/>
                  <a:pt x="802301" y="197708"/>
                </a:cubicBezTo>
                <a:cubicBezTo>
                  <a:pt x="958820" y="120822"/>
                  <a:pt x="1057674" y="197708"/>
                  <a:pt x="1123577" y="164757"/>
                </a:cubicBezTo>
                <a:cubicBezTo>
                  <a:pt x="1189480" y="131806"/>
                  <a:pt x="1193598" y="65903"/>
                  <a:pt x="1197717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993303" y="2693773"/>
            <a:ext cx="0" cy="98854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5009780" y="2199503"/>
            <a:ext cx="1047091" cy="845812"/>
          </a:xfrm>
          <a:custGeom>
            <a:avLst/>
            <a:gdLst>
              <a:gd name="connsiteX0" fmla="*/ 0 w 1282403"/>
              <a:gd name="connsiteY0" fmla="*/ 815546 h 845812"/>
              <a:gd name="connsiteX1" fmla="*/ 453081 w 1282403"/>
              <a:gd name="connsiteY1" fmla="*/ 823783 h 845812"/>
              <a:gd name="connsiteX2" fmla="*/ 774357 w 1282403"/>
              <a:gd name="connsiteY2" fmla="*/ 568411 h 845812"/>
              <a:gd name="connsiteX3" fmla="*/ 1210962 w 1282403"/>
              <a:gd name="connsiteY3" fmla="*/ 247135 h 845812"/>
              <a:gd name="connsiteX4" fmla="*/ 1276865 w 1282403"/>
              <a:gd name="connsiteY4" fmla="*/ 0 h 8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403" h="845812">
                <a:moveTo>
                  <a:pt x="0" y="815546"/>
                </a:moveTo>
                <a:cubicBezTo>
                  <a:pt x="162011" y="840259"/>
                  <a:pt x="324022" y="864972"/>
                  <a:pt x="453081" y="823783"/>
                </a:cubicBezTo>
                <a:cubicBezTo>
                  <a:pt x="582141" y="782594"/>
                  <a:pt x="648044" y="664519"/>
                  <a:pt x="774357" y="568411"/>
                </a:cubicBezTo>
                <a:cubicBezTo>
                  <a:pt x="900671" y="472303"/>
                  <a:pt x="1127211" y="341870"/>
                  <a:pt x="1210962" y="247135"/>
                </a:cubicBezTo>
                <a:cubicBezTo>
                  <a:pt x="1294713" y="152400"/>
                  <a:pt x="1285789" y="76200"/>
                  <a:pt x="1276865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1" idx="2"/>
          </p:cNvCxnSpPr>
          <p:nvPr/>
        </p:nvCxnSpPr>
        <p:spPr>
          <a:xfrm>
            <a:off x="4655553" y="3655049"/>
            <a:ext cx="0" cy="727482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335176" y="3674073"/>
            <a:ext cx="0" cy="630194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655553" y="4193059"/>
            <a:ext cx="6796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4976829" y="2207741"/>
            <a:ext cx="1427206" cy="2280184"/>
          </a:xfrm>
          <a:custGeom>
            <a:avLst/>
            <a:gdLst>
              <a:gd name="connsiteX0" fmla="*/ 0 w 1795849"/>
              <a:gd name="connsiteY0" fmla="*/ 1993556 h 2280184"/>
              <a:gd name="connsiteX1" fmla="*/ 164757 w 1795849"/>
              <a:gd name="connsiteY1" fmla="*/ 2191264 h 2280184"/>
              <a:gd name="connsiteX2" fmla="*/ 823784 w 1795849"/>
              <a:gd name="connsiteY2" fmla="*/ 2240691 h 2280184"/>
              <a:gd name="connsiteX3" fmla="*/ 1598141 w 1795849"/>
              <a:gd name="connsiteY3" fmla="*/ 1614616 h 2280184"/>
              <a:gd name="connsiteX4" fmla="*/ 1795849 w 1795849"/>
              <a:gd name="connsiteY4" fmla="*/ 0 h 228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849" h="2280184">
                <a:moveTo>
                  <a:pt x="0" y="1993556"/>
                </a:moveTo>
                <a:cubicBezTo>
                  <a:pt x="13730" y="2071815"/>
                  <a:pt x="27460" y="2150075"/>
                  <a:pt x="164757" y="2191264"/>
                </a:cubicBezTo>
                <a:cubicBezTo>
                  <a:pt x="302054" y="2232453"/>
                  <a:pt x="584887" y="2336799"/>
                  <a:pt x="823784" y="2240691"/>
                </a:cubicBezTo>
                <a:cubicBezTo>
                  <a:pt x="1062681" y="2144583"/>
                  <a:pt x="1436130" y="1988064"/>
                  <a:pt x="1598141" y="1614616"/>
                </a:cubicBezTo>
                <a:cubicBezTo>
                  <a:pt x="1760152" y="1241168"/>
                  <a:pt x="1778000" y="620584"/>
                  <a:pt x="1795849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21" idx="0"/>
          </p:cNvCxnSpPr>
          <p:nvPr/>
        </p:nvCxnSpPr>
        <p:spPr>
          <a:xfrm>
            <a:off x="4989186" y="3418704"/>
            <a:ext cx="724929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989186" y="3891393"/>
            <a:ext cx="724929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553477" y="3418704"/>
            <a:ext cx="0" cy="4726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5574072" y="2257168"/>
            <a:ext cx="1290111" cy="1359243"/>
          </a:xfrm>
          <a:custGeom>
            <a:avLst/>
            <a:gdLst>
              <a:gd name="connsiteX0" fmla="*/ 0 w 1795848"/>
              <a:gd name="connsiteY0" fmla="*/ 1359243 h 1359243"/>
              <a:gd name="connsiteX1" fmla="*/ 881448 w 1795848"/>
              <a:gd name="connsiteY1" fmla="*/ 1252151 h 1359243"/>
              <a:gd name="connsiteX2" fmla="*/ 1573427 w 1795848"/>
              <a:gd name="connsiteY2" fmla="*/ 930875 h 1359243"/>
              <a:gd name="connsiteX3" fmla="*/ 1795848 w 1795848"/>
              <a:gd name="connsiteY3" fmla="*/ 0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48" h="1359243">
                <a:moveTo>
                  <a:pt x="0" y="1359243"/>
                </a:moveTo>
                <a:cubicBezTo>
                  <a:pt x="309605" y="1341394"/>
                  <a:pt x="619210" y="1323546"/>
                  <a:pt x="881448" y="1252151"/>
                </a:cubicBezTo>
                <a:cubicBezTo>
                  <a:pt x="1143686" y="1180756"/>
                  <a:pt x="1421027" y="1139567"/>
                  <a:pt x="1573427" y="930875"/>
                </a:cubicBezTo>
                <a:cubicBezTo>
                  <a:pt x="1725827" y="722183"/>
                  <a:pt x="1760837" y="361091"/>
                  <a:pt x="1795848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내용 개체 틀 2"/>
          <p:cNvSpPr txBox="1">
            <a:spLocks/>
          </p:cNvSpPr>
          <p:nvPr/>
        </p:nvSpPr>
        <p:spPr>
          <a:xfrm>
            <a:off x="7353301" y="1842101"/>
            <a:ext cx="4302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arc(100,150,50,30,0,PI/2);</a:t>
            </a: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35447" y="2677298"/>
            <a:ext cx="3352800" cy="2883243"/>
          </a:xfrm>
          <a:prstGeom prst="rect">
            <a:avLst/>
          </a:pr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113242" y="3435180"/>
            <a:ext cx="667265" cy="472689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635447" y="3698790"/>
            <a:ext cx="81554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자유형 42"/>
          <p:cNvSpPr/>
          <p:nvPr/>
        </p:nvSpPr>
        <p:spPr>
          <a:xfrm>
            <a:off x="7813450" y="2240692"/>
            <a:ext cx="818778" cy="1449860"/>
          </a:xfrm>
          <a:custGeom>
            <a:avLst/>
            <a:gdLst>
              <a:gd name="connsiteX0" fmla="*/ 85609 w 1197717"/>
              <a:gd name="connsiteY0" fmla="*/ 1449860 h 1449860"/>
              <a:gd name="connsiteX1" fmla="*/ 3231 w 1197717"/>
              <a:gd name="connsiteY1" fmla="*/ 996779 h 1449860"/>
              <a:gd name="connsiteX2" fmla="*/ 184463 w 1197717"/>
              <a:gd name="connsiteY2" fmla="*/ 626076 h 1449860"/>
              <a:gd name="connsiteX3" fmla="*/ 802301 w 1197717"/>
              <a:gd name="connsiteY3" fmla="*/ 197708 h 1449860"/>
              <a:gd name="connsiteX4" fmla="*/ 1123577 w 1197717"/>
              <a:gd name="connsiteY4" fmla="*/ 164757 h 1449860"/>
              <a:gd name="connsiteX5" fmla="*/ 1197717 w 1197717"/>
              <a:gd name="connsiteY5" fmla="*/ 0 h 144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7717" h="1449860">
                <a:moveTo>
                  <a:pt x="85609" y="1449860"/>
                </a:moveTo>
                <a:cubicBezTo>
                  <a:pt x="36182" y="1291968"/>
                  <a:pt x="-13245" y="1134076"/>
                  <a:pt x="3231" y="996779"/>
                </a:cubicBezTo>
                <a:cubicBezTo>
                  <a:pt x="19707" y="859482"/>
                  <a:pt x="51285" y="759254"/>
                  <a:pt x="184463" y="626076"/>
                </a:cubicBezTo>
                <a:cubicBezTo>
                  <a:pt x="317641" y="492897"/>
                  <a:pt x="645782" y="274594"/>
                  <a:pt x="802301" y="197708"/>
                </a:cubicBezTo>
                <a:cubicBezTo>
                  <a:pt x="958820" y="120822"/>
                  <a:pt x="1057674" y="197708"/>
                  <a:pt x="1123577" y="164757"/>
                </a:cubicBezTo>
                <a:cubicBezTo>
                  <a:pt x="1189480" y="131806"/>
                  <a:pt x="1193598" y="65903"/>
                  <a:pt x="1197717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8450992" y="2710249"/>
            <a:ext cx="0" cy="98854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>
            <a:off x="8467470" y="2215979"/>
            <a:ext cx="730220" cy="845812"/>
          </a:xfrm>
          <a:custGeom>
            <a:avLst/>
            <a:gdLst>
              <a:gd name="connsiteX0" fmla="*/ 0 w 1282403"/>
              <a:gd name="connsiteY0" fmla="*/ 815546 h 845812"/>
              <a:gd name="connsiteX1" fmla="*/ 453081 w 1282403"/>
              <a:gd name="connsiteY1" fmla="*/ 823783 h 845812"/>
              <a:gd name="connsiteX2" fmla="*/ 774357 w 1282403"/>
              <a:gd name="connsiteY2" fmla="*/ 568411 h 845812"/>
              <a:gd name="connsiteX3" fmla="*/ 1210962 w 1282403"/>
              <a:gd name="connsiteY3" fmla="*/ 247135 h 845812"/>
              <a:gd name="connsiteX4" fmla="*/ 1276865 w 1282403"/>
              <a:gd name="connsiteY4" fmla="*/ 0 h 84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403" h="845812">
                <a:moveTo>
                  <a:pt x="0" y="815546"/>
                </a:moveTo>
                <a:cubicBezTo>
                  <a:pt x="162011" y="840259"/>
                  <a:pt x="324022" y="864972"/>
                  <a:pt x="453081" y="823783"/>
                </a:cubicBezTo>
                <a:cubicBezTo>
                  <a:pt x="582141" y="782594"/>
                  <a:pt x="648044" y="664519"/>
                  <a:pt x="774357" y="568411"/>
                </a:cubicBezTo>
                <a:cubicBezTo>
                  <a:pt x="900671" y="472303"/>
                  <a:pt x="1127211" y="341870"/>
                  <a:pt x="1210962" y="247135"/>
                </a:cubicBezTo>
                <a:cubicBezTo>
                  <a:pt x="1294713" y="152400"/>
                  <a:pt x="1285789" y="76200"/>
                  <a:pt x="1276865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1" idx="2"/>
          </p:cNvCxnSpPr>
          <p:nvPr/>
        </p:nvCxnSpPr>
        <p:spPr>
          <a:xfrm>
            <a:off x="8113242" y="3671525"/>
            <a:ext cx="0" cy="727482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792865" y="3690549"/>
            <a:ext cx="0" cy="630194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13242" y="4209535"/>
            <a:ext cx="67962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8434518" y="2224217"/>
            <a:ext cx="1278928" cy="2280184"/>
          </a:xfrm>
          <a:custGeom>
            <a:avLst/>
            <a:gdLst>
              <a:gd name="connsiteX0" fmla="*/ 0 w 1795849"/>
              <a:gd name="connsiteY0" fmla="*/ 1993556 h 2280184"/>
              <a:gd name="connsiteX1" fmla="*/ 164757 w 1795849"/>
              <a:gd name="connsiteY1" fmla="*/ 2191264 h 2280184"/>
              <a:gd name="connsiteX2" fmla="*/ 823784 w 1795849"/>
              <a:gd name="connsiteY2" fmla="*/ 2240691 h 2280184"/>
              <a:gd name="connsiteX3" fmla="*/ 1598141 w 1795849"/>
              <a:gd name="connsiteY3" fmla="*/ 1614616 h 2280184"/>
              <a:gd name="connsiteX4" fmla="*/ 1795849 w 1795849"/>
              <a:gd name="connsiteY4" fmla="*/ 0 h 228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849" h="2280184">
                <a:moveTo>
                  <a:pt x="0" y="1993556"/>
                </a:moveTo>
                <a:cubicBezTo>
                  <a:pt x="13730" y="2071815"/>
                  <a:pt x="27460" y="2150075"/>
                  <a:pt x="164757" y="2191264"/>
                </a:cubicBezTo>
                <a:cubicBezTo>
                  <a:pt x="302054" y="2232453"/>
                  <a:pt x="584887" y="2336799"/>
                  <a:pt x="823784" y="2240691"/>
                </a:cubicBezTo>
                <a:cubicBezTo>
                  <a:pt x="1062681" y="2144583"/>
                  <a:pt x="1436130" y="1988064"/>
                  <a:pt x="1598141" y="1614616"/>
                </a:cubicBezTo>
                <a:cubicBezTo>
                  <a:pt x="1760152" y="1241168"/>
                  <a:pt x="1778000" y="620584"/>
                  <a:pt x="1795849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41" idx="0"/>
          </p:cNvCxnSpPr>
          <p:nvPr/>
        </p:nvCxnSpPr>
        <p:spPr>
          <a:xfrm>
            <a:off x="8446875" y="3435180"/>
            <a:ext cx="724929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446875" y="3907869"/>
            <a:ext cx="724929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9011166" y="3435180"/>
            <a:ext cx="0" cy="4726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9031761" y="2273644"/>
            <a:ext cx="1208910" cy="1359243"/>
          </a:xfrm>
          <a:custGeom>
            <a:avLst/>
            <a:gdLst>
              <a:gd name="connsiteX0" fmla="*/ 0 w 1795848"/>
              <a:gd name="connsiteY0" fmla="*/ 1359243 h 1359243"/>
              <a:gd name="connsiteX1" fmla="*/ 881448 w 1795848"/>
              <a:gd name="connsiteY1" fmla="*/ 1252151 h 1359243"/>
              <a:gd name="connsiteX2" fmla="*/ 1573427 w 1795848"/>
              <a:gd name="connsiteY2" fmla="*/ 930875 h 1359243"/>
              <a:gd name="connsiteX3" fmla="*/ 1795848 w 1795848"/>
              <a:gd name="connsiteY3" fmla="*/ 0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48" h="1359243">
                <a:moveTo>
                  <a:pt x="0" y="1359243"/>
                </a:moveTo>
                <a:cubicBezTo>
                  <a:pt x="309605" y="1341394"/>
                  <a:pt x="619210" y="1323546"/>
                  <a:pt x="881448" y="1252151"/>
                </a:cubicBezTo>
                <a:cubicBezTo>
                  <a:pt x="1143686" y="1180756"/>
                  <a:pt x="1421027" y="1139567"/>
                  <a:pt x="1573427" y="930875"/>
                </a:cubicBezTo>
                <a:cubicBezTo>
                  <a:pt x="1725827" y="722183"/>
                  <a:pt x="1760837" y="361091"/>
                  <a:pt x="1795848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8334487" y="1425138"/>
            <a:ext cx="1993557" cy="387187"/>
          </a:xfrm>
          <a:custGeom>
            <a:avLst/>
            <a:gdLst>
              <a:gd name="connsiteX0" fmla="*/ 0 w 1993557"/>
              <a:gd name="connsiteY0" fmla="*/ 354235 h 387187"/>
              <a:gd name="connsiteX1" fmla="*/ 140043 w 1993557"/>
              <a:gd name="connsiteY1" fmla="*/ 173003 h 387187"/>
              <a:gd name="connsiteX2" fmla="*/ 568411 w 1993557"/>
              <a:gd name="connsiteY2" fmla="*/ 197716 h 387187"/>
              <a:gd name="connsiteX3" fmla="*/ 683740 w 1993557"/>
              <a:gd name="connsiteY3" fmla="*/ 8 h 387187"/>
              <a:gd name="connsiteX4" fmla="*/ 832021 w 1993557"/>
              <a:gd name="connsiteY4" fmla="*/ 189479 h 387187"/>
              <a:gd name="connsiteX5" fmla="*/ 1524000 w 1993557"/>
              <a:gd name="connsiteY5" fmla="*/ 131814 h 387187"/>
              <a:gd name="connsiteX6" fmla="*/ 1993557 w 1993557"/>
              <a:gd name="connsiteY6" fmla="*/ 387187 h 38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3557" h="387187">
                <a:moveTo>
                  <a:pt x="0" y="354235"/>
                </a:moveTo>
                <a:cubicBezTo>
                  <a:pt x="22654" y="276662"/>
                  <a:pt x="45308" y="199089"/>
                  <a:pt x="140043" y="173003"/>
                </a:cubicBezTo>
                <a:cubicBezTo>
                  <a:pt x="234778" y="146917"/>
                  <a:pt x="477795" y="226548"/>
                  <a:pt x="568411" y="197716"/>
                </a:cubicBezTo>
                <a:cubicBezTo>
                  <a:pt x="659027" y="168883"/>
                  <a:pt x="639805" y="1381"/>
                  <a:pt x="683740" y="8"/>
                </a:cubicBezTo>
                <a:cubicBezTo>
                  <a:pt x="727675" y="-1365"/>
                  <a:pt x="691978" y="167511"/>
                  <a:pt x="832021" y="189479"/>
                </a:cubicBezTo>
                <a:cubicBezTo>
                  <a:pt x="972064" y="211447"/>
                  <a:pt x="1330411" y="98863"/>
                  <a:pt x="1524000" y="131814"/>
                </a:cubicBezTo>
                <a:cubicBezTo>
                  <a:pt x="1717589" y="164765"/>
                  <a:pt x="1855573" y="275976"/>
                  <a:pt x="1993557" y="387187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192900" y="1129265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The same as Ellipse</a:t>
            </a:r>
            <a:endParaRPr lang="ko-KR" altLang="en-US" dirty="0"/>
          </a:p>
        </p:txBody>
      </p:sp>
      <p:sp>
        <p:nvSpPr>
          <p:cNvPr id="56" name="자유형 55"/>
          <p:cNvSpPr/>
          <p:nvPr/>
        </p:nvSpPr>
        <p:spPr>
          <a:xfrm>
            <a:off x="8458054" y="3698790"/>
            <a:ext cx="313038" cy="214183"/>
          </a:xfrm>
          <a:custGeom>
            <a:avLst/>
            <a:gdLst>
              <a:gd name="connsiteX0" fmla="*/ 0 w 313038"/>
              <a:gd name="connsiteY0" fmla="*/ 214183 h 214183"/>
              <a:gd name="connsiteX1" fmla="*/ 140044 w 313038"/>
              <a:gd name="connsiteY1" fmla="*/ 181232 h 214183"/>
              <a:gd name="connsiteX2" fmla="*/ 214184 w 313038"/>
              <a:gd name="connsiteY2" fmla="*/ 148281 h 214183"/>
              <a:gd name="connsiteX3" fmla="*/ 288325 w 313038"/>
              <a:gd name="connsiteY3" fmla="*/ 90616 h 214183"/>
              <a:gd name="connsiteX4" fmla="*/ 296563 w 313038"/>
              <a:gd name="connsiteY4" fmla="*/ 57664 h 214183"/>
              <a:gd name="connsiteX5" fmla="*/ 313038 w 313038"/>
              <a:gd name="connsiteY5" fmla="*/ 0 h 21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038" h="214183">
                <a:moveTo>
                  <a:pt x="0" y="214183"/>
                </a:moveTo>
                <a:cubicBezTo>
                  <a:pt x="52173" y="203199"/>
                  <a:pt x="104347" y="192216"/>
                  <a:pt x="140044" y="181232"/>
                </a:cubicBezTo>
                <a:cubicBezTo>
                  <a:pt x="175741" y="170248"/>
                  <a:pt x="189471" y="163384"/>
                  <a:pt x="214184" y="148281"/>
                </a:cubicBezTo>
                <a:cubicBezTo>
                  <a:pt x="238897" y="133178"/>
                  <a:pt x="274595" y="105719"/>
                  <a:pt x="288325" y="90616"/>
                </a:cubicBezTo>
                <a:cubicBezTo>
                  <a:pt x="302055" y="75513"/>
                  <a:pt x="292444" y="72767"/>
                  <a:pt x="296563" y="57664"/>
                </a:cubicBezTo>
                <a:cubicBezTo>
                  <a:pt x="300682" y="42561"/>
                  <a:pt x="306860" y="21280"/>
                  <a:pt x="313038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9494253" y="4957482"/>
            <a:ext cx="1245683" cy="12109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10117094" y="5560541"/>
            <a:ext cx="62284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758471" y="5375875"/>
            <a:ext cx="2388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037937" y="5408826"/>
            <a:ext cx="439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PI</a:t>
            </a:r>
            <a:endParaRPr lang="ko-KR" altLang="en-US"/>
          </a:p>
        </p:txBody>
      </p:sp>
      <p:cxnSp>
        <p:nvCxnSpPr>
          <p:cNvPr id="64" name="직선 화살표 연결선 63"/>
          <p:cNvCxnSpPr>
            <a:endCxn id="57" idx="4"/>
          </p:cNvCxnSpPr>
          <p:nvPr/>
        </p:nvCxnSpPr>
        <p:spPr>
          <a:xfrm>
            <a:off x="10117094" y="5560541"/>
            <a:ext cx="1" cy="60790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837310" y="6115560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PI/2</a:t>
            </a:r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9697372" y="5180894"/>
            <a:ext cx="729526" cy="700717"/>
          </a:xfrm>
          <a:custGeom>
            <a:avLst/>
            <a:gdLst>
              <a:gd name="connsiteX0" fmla="*/ 729526 w 729526"/>
              <a:gd name="connsiteY0" fmla="*/ 404360 h 700717"/>
              <a:gd name="connsiteX1" fmla="*/ 655385 w 729526"/>
              <a:gd name="connsiteY1" fmla="*/ 593831 h 700717"/>
              <a:gd name="connsiteX2" fmla="*/ 490628 w 729526"/>
              <a:gd name="connsiteY2" fmla="*/ 676209 h 700717"/>
              <a:gd name="connsiteX3" fmla="*/ 185828 w 729526"/>
              <a:gd name="connsiteY3" fmla="*/ 692685 h 700717"/>
              <a:gd name="connsiteX4" fmla="*/ 12834 w 729526"/>
              <a:gd name="connsiteY4" fmla="*/ 560879 h 700717"/>
              <a:gd name="connsiteX5" fmla="*/ 29309 w 729526"/>
              <a:gd name="connsiteY5" fmla="*/ 289031 h 700717"/>
              <a:gd name="connsiteX6" fmla="*/ 161115 w 729526"/>
              <a:gd name="connsiteY6" fmla="*/ 83085 h 700717"/>
              <a:gd name="connsiteX7" fmla="*/ 383536 w 729526"/>
              <a:gd name="connsiteY7" fmla="*/ 706 h 700717"/>
              <a:gd name="connsiteX8" fmla="*/ 564769 w 729526"/>
              <a:gd name="connsiteY8" fmla="*/ 50133 h 70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526" h="700717">
                <a:moveTo>
                  <a:pt x="729526" y="404360"/>
                </a:moveTo>
                <a:cubicBezTo>
                  <a:pt x="712363" y="476441"/>
                  <a:pt x="695201" y="548523"/>
                  <a:pt x="655385" y="593831"/>
                </a:cubicBezTo>
                <a:cubicBezTo>
                  <a:pt x="615569" y="639139"/>
                  <a:pt x="568887" y="659733"/>
                  <a:pt x="490628" y="676209"/>
                </a:cubicBezTo>
                <a:cubicBezTo>
                  <a:pt x="412369" y="692685"/>
                  <a:pt x="265460" y="711907"/>
                  <a:pt x="185828" y="692685"/>
                </a:cubicBezTo>
                <a:cubicBezTo>
                  <a:pt x="106196" y="673463"/>
                  <a:pt x="38920" y="628155"/>
                  <a:pt x="12834" y="560879"/>
                </a:cubicBezTo>
                <a:cubicBezTo>
                  <a:pt x="-13253" y="493603"/>
                  <a:pt x="4596" y="368663"/>
                  <a:pt x="29309" y="289031"/>
                </a:cubicBezTo>
                <a:cubicBezTo>
                  <a:pt x="54022" y="209399"/>
                  <a:pt x="102077" y="131139"/>
                  <a:pt x="161115" y="83085"/>
                </a:cubicBezTo>
                <a:cubicBezTo>
                  <a:pt x="220153" y="35031"/>
                  <a:pt x="316261" y="6198"/>
                  <a:pt x="383536" y="706"/>
                </a:cubicBezTo>
                <a:cubicBezTo>
                  <a:pt x="450811" y="-4786"/>
                  <a:pt x="507790" y="22673"/>
                  <a:pt x="564769" y="5013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9830260" y="4612008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3*PI/2</a:t>
            </a:r>
            <a:endParaRPr lang="ko-KR" altLang="en-US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10643286" y="1235676"/>
            <a:ext cx="96650" cy="6064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11254946" y="1425138"/>
            <a:ext cx="22364" cy="41696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0354253" y="879914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Start angle 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0900327" y="1181316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End angle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54CD9-E520-A91F-7F6E-4DF73B3DA553}"/>
              </a:ext>
            </a:extLst>
          </p:cNvPr>
          <p:cNvSpPr txBox="1"/>
          <p:nvPr/>
        </p:nvSpPr>
        <p:spPr>
          <a:xfrm>
            <a:off x="6779898" y="5977640"/>
            <a:ext cx="25565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PI = </a:t>
            </a:r>
            <a:r>
              <a:rPr lang="el-GR" dirty="0"/>
              <a:t>π</a:t>
            </a:r>
            <a:r>
              <a:rPr lang="en-US" dirty="0"/>
              <a:t> = 3.14 = 180</a:t>
            </a:r>
            <a:r>
              <a:rPr lang="en-US" baseline="30000" dirty="0"/>
              <a:t>o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3EF06D-A3C3-B151-14F7-4CF667FB7931}"/>
              </a:ext>
            </a:extLst>
          </p:cNvPr>
          <p:cNvSpPr txBox="1"/>
          <p:nvPr/>
        </p:nvSpPr>
        <p:spPr>
          <a:xfrm>
            <a:off x="6779898" y="6319103"/>
            <a:ext cx="296658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2*PI = 2</a:t>
            </a:r>
            <a:r>
              <a:rPr lang="el-GR" dirty="0"/>
              <a:t>π</a:t>
            </a:r>
            <a:r>
              <a:rPr lang="en-US" dirty="0"/>
              <a:t> = 6.28 = 360</a:t>
            </a:r>
            <a:r>
              <a:rPr lang="en-US" baseline="300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2320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 sz="3600"/>
              <a:t>Library</a:t>
            </a:r>
            <a:r>
              <a:rPr lang="ko-KR" altLang="en-US" sz="3600"/>
              <a:t> </a:t>
            </a:r>
            <a:r>
              <a:rPr lang="en-US" altLang="ko-KR" sz="3600"/>
              <a:t>function</a:t>
            </a:r>
            <a:r>
              <a:rPr lang="ko-KR" altLang="en-US" sz="3600"/>
              <a:t> 예</a:t>
            </a:r>
            <a:r>
              <a:rPr lang="en-US" altLang="ko-KR" sz="3600"/>
              <a:t>) beginShape( ) endShape( 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74" y="1690688"/>
            <a:ext cx="7069377" cy="458150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3920647" y="3353832"/>
            <a:ext cx="3106454" cy="178508"/>
          </a:xfrm>
          <a:custGeom>
            <a:avLst/>
            <a:gdLst>
              <a:gd name="connsiteX0" fmla="*/ 0 w 3106454"/>
              <a:gd name="connsiteY0" fmla="*/ 178508 h 178508"/>
              <a:gd name="connsiteX1" fmla="*/ 876821 w 3106454"/>
              <a:gd name="connsiteY1" fmla="*/ 15669 h 178508"/>
              <a:gd name="connsiteX2" fmla="*/ 3106454 w 3106454"/>
              <a:gd name="connsiteY2" fmla="*/ 15669 h 17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454" h="178508">
                <a:moveTo>
                  <a:pt x="0" y="178508"/>
                </a:moveTo>
                <a:cubicBezTo>
                  <a:pt x="179539" y="110658"/>
                  <a:pt x="359079" y="42809"/>
                  <a:pt x="876821" y="15669"/>
                </a:cubicBezTo>
                <a:cubicBezTo>
                  <a:pt x="1394563" y="-11471"/>
                  <a:pt x="2250508" y="2099"/>
                  <a:pt x="3106454" y="1566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3858016" y="3893232"/>
            <a:ext cx="2480154" cy="1793584"/>
          </a:xfrm>
          <a:custGeom>
            <a:avLst/>
            <a:gdLst>
              <a:gd name="connsiteX0" fmla="*/ 0 w 2480154"/>
              <a:gd name="connsiteY0" fmla="*/ 1793584 h 1793584"/>
              <a:gd name="connsiteX1" fmla="*/ 1102291 w 2480154"/>
              <a:gd name="connsiteY1" fmla="*/ 1242439 h 1793584"/>
              <a:gd name="connsiteX2" fmla="*/ 1240077 w 2480154"/>
              <a:gd name="connsiteY2" fmla="*/ 566034 h 1793584"/>
              <a:gd name="connsiteX3" fmla="*/ 1678488 w 2480154"/>
              <a:gd name="connsiteY3" fmla="*/ 27415 h 1793584"/>
              <a:gd name="connsiteX4" fmla="*/ 2480154 w 2480154"/>
              <a:gd name="connsiteY4" fmla="*/ 127623 h 179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0154" h="1793584">
                <a:moveTo>
                  <a:pt x="0" y="1793584"/>
                </a:moveTo>
                <a:cubicBezTo>
                  <a:pt x="447806" y="1620307"/>
                  <a:pt x="895612" y="1447031"/>
                  <a:pt x="1102291" y="1242439"/>
                </a:cubicBezTo>
                <a:cubicBezTo>
                  <a:pt x="1308970" y="1037847"/>
                  <a:pt x="1144044" y="768538"/>
                  <a:pt x="1240077" y="566034"/>
                </a:cubicBezTo>
                <a:cubicBezTo>
                  <a:pt x="1336110" y="363530"/>
                  <a:pt x="1471809" y="100483"/>
                  <a:pt x="1678488" y="27415"/>
                </a:cubicBezTo>
                <a:cubicBezTo>
                  <a:pt x="1885167" y="-45653"/>
                  <a:pt x="2182660" y="40985"/>
                  <a:pt x="2480154" y="12762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83068" y="4171167"/>
            <a:ext cx="1853853" cy="1277655"/>
          </a:xfrm>
          <a:custGeom>
            <a:avLst/>
            <a:gdLst>
              <a:gd name="connsiteX0" fmla="*/ 0 w 1853853"/>
              <a:gd name="connsiteY0" fmla="*/ 1277655 h 1277655"/>
              <a:gd name="connsiteX1" fmla="*/ 325677 w 1853853"/>
              <a:gd name="connsiteY1" fmla="*/ 1002082 h 1277655"/>
              <a:gd name="connsiteX2" fmla="*/ 839244 w 1853853"/>
              <a:gd name="connsiteY2" fmla="*/ 688932 h 1277655"/>
              <a:gd name="connsiteX3" fmla="*/ 1578280 w 1853853"/>
              <a:gd name="connsiteY3" fmla="*/ 388307 h 1277655"/>
              <a:gd name="connsiteX4" fmla="*/ 1853853 w 1853853"/>
              <a:gd name="connsiteY4" fmla="*/ 0 h 127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3853" h="1277655">
                <a:moveTo>
                  <a:pt x="0" y="1277655"/>
                </a:moveTo>
                <a:cubicBezTo>
                  <a:pt x="92901" y="1188928"/>
                  <a:pt x="185803" y="1100202"/>
                  <a:pt x="325677" y="1002082"/>
                </a:cubicBezTo>
                <a:cubicBezTo>
                  <a:pt x="465551" y="903961"/>
                  <a:pt x="630477" y="791228"/>
                  <a:pt x="839244" y="688932"/>
                </a:cubicBezTo>
                <a:cubicBezTo>
                  <a:pt x="1048011" y="586636"/>
                  <a:pt x="1409179" y="503129"/>
                  <a:pt x="1578280" y="388307"/>
                </a:cubicBezTo>
                <a:cubicBezTo>
                  <a:pt x="1747382" y="273485"/>
                  <a:pt x="1800617" y="136742"/>
                  <a:pt x="1853853" y="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12">
            <a:extLst>
              <a:ext uri="{FF2B5EF4-FFF2-40B4-BE49-F238E27FC236}">
                <a16:creationId xmlns:a16="http://schemas.microsoft.com/office/drawing/2014/main" id="{E0343BF7-88BC-4D47-B6B8-C2B79B7F169A}"/>
              </a:ext>
            </a:extLst>
          </p:cNvPr>
          <p:cNvSpPr/>
          <p:nvPr/>
        </p:nvSpPr>
        <p:spPr>
          <a:xfrm>
            <a:off x="6949451" y="1480290"/>
            <a:ext cx="4404349" cy="1113052"/>
          </a:xfrm>
          <a:prstGeom prst="wedgeEllipseCallout">
            <a:avLst>
              <a:gd name="adj1" fmla="val -128858"/>
              <a:gd name="adj2" fmla="val 9452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 vertices included between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beginShape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) and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endShape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032" y="6308209"/>
            <a:ext cx="21219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Vertex: edge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</a:t>
            </a:r>
            <a:endParaRPr lang="ko-KR" alt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30EF173-B2EA-F807-EF19-CD7D4F08C30F}"/>
              </a:ext>
            </a:extLst>
          </p:cNvPr>
          <p:cNvSpPr/>
          <p:nvPr/>
        </p:nvSpPr>
        <p:spPr>
          <a:xfrm>
            <a:off x="9200444" y="3262489"/>
            <a:ext cx="2235200" cy="1603022"/>
          </a:xfrm>
          <a:custGeom>
            <a:avLst/>
            <a:gdLst>
              <a:gd name="connsiteX0" fmla="*/ 237067 w 2235200"/>
              <a:gd name="connsiteY0" fmla="*/ 1399822 h 1603022"/>
              <a:gd name="connsiteX1" fmla="*/ 0 w 2235200"/>
              <a:gd name="connsiteY1" fmla="*/ 1591733 h 1603022"/>
              <a:gd name="connsiteX2" fmla="*/ 2235200 w 2235200"/>
              <a:gd name="connsiteY2" fmla="*/ 1603022 h 1603022"/>
              <a:gd name="connsiteX3" fmla="*/ 1986845 w 2235200"/>
              <a:gd name="connsiteY3" fmla="*/ 1377244 h 1603022"/>
              <a:gd name="connsiteX4" fmla="*/ 1998134 w 2235200"/>
              <a:gd name="connsiteY4" fmla="*/ 666044 h 1603022"/>
              <a:gd name="connsiteX5" fmla="*/ 1749778 w 2235200"/>
              <a:gd name="connsiteY5" fmla="*/ 406400 h 1603022"/>
              <a:gd name="connsiteX6" fmla="*/ 1411112 w 2235200"/>
              <a:gd name="connsiteY6" fmla="*/ 632178 h 1603022"/>
              <a:gd name="connsiteX7" fmla="*/ 1151467 w 2235200"/>
              <a:gd name="connsiteY7" fmla="*/ 0 h 1603022"/>
              <a:gd name="connsiteX8" fmla="*/ 891823 w 2235200"/>
              <a:gd name="connsiteY8" fmla="*/ 598311 h 1603022"/>
              <a:gd name="connsiteX9" fmla="*/ 666045 w 2235200"/>
              <a:gd name="connsiteY9" fmla="*/ 338667 h 1603022"/>
              <a:gd name="connsiteX10" fmla="*/ 293512 w 2235200"/>
              <a:gd name="connsiteY10" fmla="*/ 598311 h 1603022"/>
              <a:gd name="connsiteX11" fmla="*/ 237067 w 2235200"/>
              <a:gd name="connsiteY11" fmla="*/ 1399822 h 160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5200" h="1603022">
                <a:moveTo>
                  <a:pt x="237067" y="1399822"/>
                </a:moveTo>
                <a:lnTo>
                  <a:pt x="0" y="1591733"/>
                </a:lnTo>
                <a:lnTo>
                  <a:pt x="2235200" y="1603022"/>
                </a:lnTo>
                <a:lnTo>
                  <a:pt x="1986845" y="1377244"/>
                </a:lnTo>
                <a:lnTo>
                  <a:pt x="1998134" y="666044"/>
                </a:lnTo>
                <a:lnTo>
                  <a:pt x="1749778" y="406400"/>
                </a:lnTo>
                <a:lnTo>
                  <a:pt x="1411112" y="632178"/>
                </a:lnTo>
                <a:lnTo>
                  <a:pt x="1151467" y="0"/>
                </a:lnTo>
                <a:lnTo>
                  <a:pt x="891823" y="598311"/>
                </a:lnTo>
                <a:lnTo>
                  <a:pt x="666045" y="338667"/>
                </a:lnTo>
                <a:lnTo>
                  <a:pt x="293512" y="598311"/>
                </a:lnTo>
                <a:lnTo>
                  <a:pt x="237067" y="1399822"/>
                </a:lnTo>
                <a:close/>
              </a:path>
            </a:pathLst>
          </a:custGeom>
          <a:ln w="38100">
            <a:prstDash val="solid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E1845-2359-55E2-DDBF-5CA979A4A858}"/>
              </a:ext>
            </a:extLst>
          </p:cNvPr>
          <p:cNvSpPr txBox="1"/>
          <p:nvPr/>
        </p:nvSpPr>
        <p:spPr>
          <a:xfrm>
            <a:off x="1352139" y="196736"/>
            <a:ext cx="896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https://github.com/dougsuh/artCoding/tree/master/c1-c3variableFunction/c2_4star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9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1758</Words>
  <Application>Microsoft Office PowerPoint</Application>
  <PresentationFormat>와이드스크린</PresentationFormat>
  <Paragraphs>222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복습: variables and functions</vt:lpstr>
      <vt:lpstr>Variable type and variable</vt:lpstr>
      <vt:lpstr>연산) operation of int/float</vt:lpstr>
      <vt:lpstr>연산) operation of int/float</vt:lpstr>
      <vt:lpstr>Functions</vt:lpstr>
      <vt:lpstr>예3)  smile 3개 그리기 </vt:lpstr>
      <vt:lpstr>함수의 종류</vt:lpstr>
      <vt:lpstr>Library function: 예) arc()</vt:lpstr>
      <vt:lpstr> Library function 예) beginShape( ) endShape( )</vt:lpstr>
      <vt:lpstr>Scope of variables (변수가 사용되는 범위)</vt:lpstr>
      <vt:lpstr>Local variables</vt:lpstr>
      <vt:lpstr>identifier</vt:lpstr>
      <vt:lpstr>Variable type and variable</vt:lpstr>
      <vt:lpstr>연산) operation of int, float to boolean</vt:lpstr>
      <vt:lpstr>연산) operation of boolean/boolean</vt:lpstr>
      <vt:lpstr>Variable type char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복습: variables and functions</dc:title>
  <dc:creator>서덕영</dc:creator>
  <cp:lastModifiedBy>서덕영</cp:lastModifiedBy>
  <cp:revision>4</cp:revision>
  <dcterms:created xsi:type="dcterms:W3CDTF">2023-04-10T03:10:10Z</dcterms:created>
  <dcterms:modified xsi:type="dcterms:W3CDTF">2023-04-10T05:46:54Z</dcterms:modified>
</cp:coreProperties>
</file>