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73"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2" autoAdjust="0"/>
    <p:restoredTop sz="94694" autoAdjust="0"/>
  </p:normalViewPr>
  <p:slideViewPr>
    <p:cSldViewPr snapToGrid="0" snapToObjects="1">
      <p:cViewPr varScale="1">
        <p:scale>
          <a:sx n="121" d="100"/>
          <a:sy n="121" d="100"/>
        </p:scale>
        <p:origin x="18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4/21/22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Comparison of GCP versions</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Doug Tommet</a:t>
            </a:r>
          </a:p>
        </p:txBody>
      </p:sp>
      <p:sp>
        <p:nvSpPr>
          <p:cNvPr id="4" name="Date Placeholder 3"/>
          <p:cNvSpPr>
            <a:spLocks noGrp="1"/>
          </p:cNvSpPr>
          <p:nvPr>
            <p:ph type="dt" sz="half" idx="10"/>
          </p:nvPr>
        </p:nvSpPr>
        <p:spPr/>
        <p:txBody>
          <a:bodyPr/>
          <a:lstStyle/>
          <a:p>
            <a:pPr marL="0" lvl="0" indent="0">
              <a:buNone/>
            </a:pPr>
            <a:r>
              <a:t>2022-04-21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t>The recoding mistakes only affected 53 out of 560 participants</a:t>
            </a:r>
          </a:p>
          <a:p>
            <a:r>
              <a:rPr lang="en-US" sz="2000" dirty="0"/>
              <a:t>Mean absolute difference is only 0.02 GCP units</a:t>
            </a:r>
            <a:endParaRPr sz="2000" dirty="0"/>
          </a:p>
        </p:txBody>
      </p:sp>
      <p:graphicFrame>
        <p:nvGraphicFramePr>
          <p:cNvPr id="881795738" name="Table 881795737"/>
          <p:cNvGraphicFramePr>
            <a:graphicFrameLocks noGrp="1"/>
          </p:cNvGraphicFramePr>
          <p:nvPr>
            <p:extLst>
              <p:ext uri="{D42A27DB-BD31-4B8C-83A1-F6EECF244321}">
                <p14:modId xmlns:p14="http://schemas.microsoft.com/office/powerpoint/2010/main" val="1086229862"/>
              </p:ext>
            </p:extLst>
          </p:nvPr>
        </p:nvGraphicFramePr>
        <p:xfrm>
          <a:off x="1891862" y="2908586"/>
          <a:ext cx="5360276" cy="1909189"/>
        </p:xfrm>
        <a:graphic>
          <a:graphicData uri="http://schemas.openxmlformats.org/drawingml/2006/table">
            <a:tbl>
              <a:tblPr/>
              <a:tblGrid>
                <a:gridCol w="3419240">
                  <a:extLst>
                    <a:ext uri="{9D8B030D-6E8A-4147-A177-3AD203B41FA5}">
                      <a16:colId xmlns:a16="http://schemas.microsoft.com/office/drawing/2014/main" val="20000"/>
                    </a:ext>
                  </a:extLst>
                </a:gridCol>
                <a:gridCol w="1941036">
                  <a:extLst>
                    <a:ext uri="{9D8B030D-6E8A-4147-A177-3AD203B41FA5}">
                      <a16:colId xmlns:a16="http://schemas.microsoft.com/office/drawing/2014/main" val="20001"/>
                    </a:ext>
                  </a:extLst>
                </a:gridCol>
              </a:tblGrid>
              <a:tr h="366503">
                <a:tc>
                  <a:txBody>
                    <a:bodyPr/>
                    <a:lstStyle/>
                    <a:p>
                      <a:pPr marL="63500" marR="63500" algn="l">
                        <a:lnSpc>
                          <a:spcPct val="100000"/>
                        </a:lnSpc>
                        <a:spcBef>
                          <a:spcPts val="200"/>
                        </a:spcBef>
                        <a:spcAft>
                          <a:spcPts val="200"/>
                        </a:spcAft>
                        <a:buNone/>
                      </a:pPr>
                      <a:r>
                        <a:rPr sz="1400" dirty="0">
                          <a:solidFill>
                            <a:srgbClr val="000000">
                              <a:alpha val="100000"/>
                            </a:srgbClr>
                          </a:solidFill>
                          <a:latin typeface="Helvetica"/>
                          <a:cs typeface="Helvetica"/>
                          <a:sym typeface="Helvetica"/>
                        </a:rPr>
                        <a:t>Characteristic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0" marR="63500" algn="ctr">
                        <a:lnSpc>
                          <a:spcPct val="100000"/>
                        </a:lnSpc>
                        <a:spcBef>
                          <a:spcPts val="200"/>
                        </a:spcBef>
                        <a:spcAft>
                          <a:spcPts val="200"/>
                        </a:spcAft>
                        <a:buNone/>
                      </a:pPr>
                      <a:r>
                        <a:rPr sz="1400" dirty="0">
                          <a:solidFill>
                            <a:srgbClr val="000000">
                              <a:alpha val="100000"/>
                            </a:srgbClr>
                          </a:solidFill>
                          <a:latin typeface="Helvetica"/>
                          <a:cs typeface="Helvetica"/>
                          <a:sym typeface="Helvetica"/>
                        </a:rPr>
                        <a:t>N = 53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6367">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Difference in GCP between v1 and v2a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63500" marR="63500" algn="ctr">
                        <a:lnSpc>
                          <a:spcPct val="100000"/>
                        </a:lnSpc>
                        <a:spcBef>
                          <a:spcPts val="500"/>
                        </a:spcBef>
                        <a:spcAft>
                          <a:spcPts val="500"/>
                        </a:spcAft>
                        <a:buNone/>
                      </a:pPr>
                      <a:endParaRPr sz="140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92220">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Mean (SD)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0.023 (0.063)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92220">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Median (IQR)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0.010 (0.010, 0.010)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91879">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Range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0.010, 0.410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45A53538-6751-B485-3C6D-C7D33053DAEF}"/>
              </a:ext>
            </a:extLst>
          </p:cNvPr>
          <p:cNvSpPr txBox="1"/>
          <p:nvPr/>
        </p:nvSpPr>
        <p:spPr>
          <a:xfrm>
            <a:off x="457200" y="576287"/>
            <a:ext cx="8995646" cy="1107996"/>
          </a:xfrm>
          <a:prstGeom prst="rect">
            <a:avLst/>
          </a:prstGeom>
          <a:noFill/>
        </p:spPr>
        <p:txBody>
          <a:bodyPr wrap="square" rtlCol="0">
            <a:spAutoFit/>
          </a:bodyPr>
          <a:lstStyle/>
          <a:p>
            <a:r>
              <a:rPr lang="en-US" sz="2400" dirty="0"/>
              <a:t>Summary statistics for where there is a difference in GCP between fixing and not fixing the recoding mistakes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Fixing the </a:t>
            </a:r>
            <a:r>
              <a:rPr lang="en-US" dirty="0"/>
              <a:t>item linking</a:t>
            </a:r>
            <a:endParaRPr dirty="0"/>
          </a:p>
        </p:txBody>
      </p:sp>
      <p:sp>
        <p:nvSpPr>
          <p:cNvPr id="3" name="Content Placeholder 2"/>
          <p:cNvSpPr>
            <a:spLocks noGrp="1"/>
          </p:cNvSpPr>
          <p:nvPr>
            <p:ph idx="1"/>
          </p:nvPr>
        </p:nvSpPr>
        <p:spPr/>
        <p:txBody>
          <a:bodyPr/>
          <a:lstStyle/>
          <a:p>
            <a:pPr marL="0" lvl="0" indent="0">
              <a:buNone/>
            </a:pPr>
            <a:r>
              <a:rPr dirty="0"/>
              <a:t>Animal vs Supermarket naming: Comparison of parameter estimates</a:t>
            </a:r>
          </a:p>
        </p:txBody>
      </p:sp>
      <p:graphicFrame>
        <p:nvGraphicFramePr>
          <p:cNvPr id="738584586" name="Table 738584585"/>
          <p:cNvGraphicFramePr>
            <a:graphicFrameLocks noGrp="1"/>
          </p:cNvGraphicFramePr>
          <p:nvPr>
            <p:extLst>
              <p:ext uri="{D42A27DB-BD31-4B8C-83A1-F6EECF244321}">
                <p14:modId xmlns:p14="http://schemas.microsoft.com/office/powerpoint/2010/main" val="3521593123"/>
              </p:ext>
            </p:extLst>
          </p:nvPr>
        </p:nvGraphicFramePr>
        <p:xfrm>
          <a:off x="2039006" y="2796857"/>
          <a:ext cx="1912884" cy="685800"/>
        </p:xfrm>
        <a:graphic>
          <a:graphicData uri="http://schemas.openxmlformats.org/drawingml/2006/table">
            <a:tbl>
              <a:tblPr/>
              <a:tblGrid>
                <a:gridCol w="956442">
                  <a:extLst>
                    <a:ext uri="{9D8B030D-6E8A-4147-A177-3AD203B41FA5}">
                      <a16:colId xmlns:a16="http://schemas.microsoft.com/office/drawing/2014/main" val="20000"/>
                    </a:ext>
                  </a:extLst>
                </a:gridCol>
                <a:gridCol w="956442">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0.679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772189023" name="Table 772189022"/>
          <p:cNvGraphicFramePr>
            <a:graphicFrameLocks noGrp="1"/>
          </p:cNvGraphicFramePr>
          <p:nvPr>
            <p:extLst>
              <p:ext uri="{D42A27DB-BD31-4B8C-83A1-F6EECF244321}">
                <p14:modId xmlns:p14="http://schemas.microsoft.com/office/powerpoint/2010/main" val="3495876017"/>
              </p:ext>
            </p:extLst>
          </p:nvPr>
        </p:nvGraphicFramePr>
        <p:xfrm>
          <a:off x="2039006" y="3709515"/>
          <a:ext cx="1912884" cy="2743200"/>
        </p:xfrm>
        <a:graphic>
          <a:graphicData uri="http://schemas.openxmlformats.org/drawingml/2006/table">
            <a:tbl>
              <a:tblPr/>
              <a:tblGrid>
                <a:gridCol w="956442">
                  <a:extLst>
                    <a:ext uri="{9D8B030D-6E8A-4147-A177-3AD203B41FA5}">
                      <a16:colId xmlns:a16="http://schemas.microsoft.com/office/drawing/2014/main" val="20000"/>
                    </a:ext>
                  </a:extLst>
                </a:gridCol>
                <a:gridCol w="956442">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-2.938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-1.768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-0.851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-0.280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0.415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1.113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1.598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3.413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9"/>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2.295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4.754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11"/>
                  </a:ext>
                </a:extLst>
              </a:tr>
            </a:tbl>
          </a:graphicData>
        </a:graphic>
      </p:graphicFrame>
      <p:graphicFrame>
        <p:nvGraphicFramePr>
          <p:cNvPr id="373765101" name="Table 373765100"/>
          <p:cNvGraphicFramePr>
            <a:graphicFrameLocks noGrp="1"/>
          </p:cNvGraphicFramePr>
          <p:nvPr>
            <p:extLst>
              <p:ext uri="{D42A27DB-BD31-4B8C-83A1-F6EECF244321}">
                <p14:modId xmlns:p14="http://schemas.microsoft.com/office/powerpoint/2010/main" val="316937269"/>
              </p:ext>
            </p:extLst>
          </p:nvPr>
        </p:nvGraphicFramePr>
        <p:xfrm>
          <a:off x="4422228" y="2796857"/>
          <a:ext cx="2178272" cy="685800"/>
        </p:xfrm>
        <a:graphic>
          <a:graphicData uri="http://schemas.openxmlformats.org/drawingml/2006/table">
            <a:tbl>
              <a:tblPr/>
              <a:tblGrid>
                <a:gridCol w="1089136">
                  <a:extLst>
                    <a:ext uri="{9D8B030D-6E8A-4147-A177-3AD203B41FA5}">
                      <a16:colId xmlns:a16="http://schemas.microsoft.com/office/drawing/2014/main" val="20000"/>
                    </a:ext>
                  </a:extLst>
                </a:gridCol>
                <a:gridCol w="1089136">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2b: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2b: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0.598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76619782" name="Table 76619781"/>
          <p:cNvGraphicFramePr>
            <a:graphicFrameLocks noGrp="1"/>
          </p:cNvGraphicFramePr>
          <p:nvPr>
            <p:extLst>
              <p:ext uri="{D42A27DB-BD31-4B8C-83A1-F6EECF244321}">
                <p14:modId xmlns:p14="http://schemas.microsoft.com/office/powerpoint/2010/main" val="1860241257"/>
              </p:ext>
            </p:extLst>
          </p:nvPr>
        </p:nvGraphicFramePr>
        <p:xfrm>
          <a:off x="4422228" y="3754819"/>
          <a:ext cx="2178270" cy="2286000"/>
        </p:xfrm>
        <a:graphic>
          <a:graphicData uri="http://schemas.openxmlformats.org/drawingml/2006/table">
            <a:tbl>
              <a:tblPr/>
              <a:tblGrid>
                <a:gridCol w="1089135">
                  <a:extLst>
                    <a:ext uri="{9D8B030D-6E8A-4147-A177-3AD203B41FA5}">
                      <a16:colId xmlns:a16="http://schemas.microsoft.com/office/drawing/2014/main" val="20000"/>
                    </a:ext>
                  </a:extLst>
                </a:gridCol>
                <a:gridCol w="1089135">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2b: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2b: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-1.468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-0.576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0.170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0.796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1.284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1.857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2.528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3.969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Fixing the </a:t>
            </a:r>
            <a:r>
              <a:rPr lang="en-US" dirty="0"/>
              <a:t>item linking</a:t>
            </a:r>
            <a:endParaRPr dirty="0"/>
          </a:p>
        </p:txBody>
      </p:sp>
      <p:sp>
        <p:nvSpPr>
          <p:cNvPr id="3" name="Content Placeholder 2"/>
          <p:cNvSpPr>
            <a:spLocks noGrp="1"/>
          </p:cNvSpPr>
          <p:nvPr>
            <p:ph idx="1"/>
          </p:nvPr>
        </p:nvSpPr>
        <p:spPr/>
        <p:txBody>
          <a:bodyPr/>
          <a:lstStyle/>
          <a:p>
            <a:pPr marL="0" lvl="0" indent="0">
              <a:buNone/>
            </a:pPr>
            <a:r>
              <a:rPr dirty="0"/>
              <a:t>FAS : Comparison of parameter estimates</a:t>
            </a:r>
          </a:p>
        </p:txBody>
      </p:sp>
      <p:graphicFrame>
        <p:nvGraphicFramePr>
          <p:cNvPr id="567617753" name="Table 567617752"/>
          <p:cNvGraphicFramePr>
            <a:graphicFrameLocks noGrp="1"/>
          </p:cNvGraphicFramePr>
          <p:nvPr>
            <p:extLst>
              <p:ext uri="{D42A27DB-BD31-4B8C-83A1-F6EECF244321}">
                <p14:modId xmlns:p14="http://schemas.microsoft.com/office/powerpoint/2010/main" val="3164529944"/>
              </p:ext>
            </p:extLst>
          </p:nvPr>
        </p:nvGraphicFramePr>
        <p:xfrm>
          <a:off x="1752598" y="2850723"/>
          <a:ext cx="2123092" cy="685800"/>
        </p:xfrm>
        <a:graphic>
          <a:graphicData uri="http://schemas.openxmlformats.org/drawingml/2006/table">
            <a:tbl>
              <a:tblPr/>
              <a:tblGrid>
                <a:gridCol w="1061546">
                  <a:extLst>
                    <a:ext uri="{9D8B030D-6E8A-4147-A177-3AD203B41FA5}">
                      <a16:colId xmlns:a16="http://schemas.microsoft.com/office/drawing/2014/main" val="20000"/>
                    </a:ext>
                  </a:extLst>
                </a:gridCol>
                <a:gridCol w="1061546">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0.726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172524571" name="Table 172524570"/>
          <p:cNvGraphicFramePr>
            <a:graphicFrameLocks noGrp="1"/>
          </p:cNvGraphicFramePr>
          <p:nvPr>
            <p:extLst>
              <p:ext uri="{D42A27DB-BD31-4B8C-83A1-F6EECF244321}">
                <p14:modId xmlns:p14="http://schemas.microsoft.com/office/powerpoint/2010/main" val="3115131582"/>
              </p:ext>
            </p:extLst>
          </p:nvPr>
        </p:nvGraphicFramePr>
        <p:xfrm>
          <a:off x="1752600" y="3804744"/>
          <a:ext cx="2123090" cy="2560316"/>
        </p:xfrm>
        <a:graphic>
          <a:graphicData uri="http://schemas.openxmlformats.org/drawingml/2006/table">
            <a:tbl>
              <a:tblPr/>
              <a:tblGrid>
                <a:gridCol w="1061545">
                  <a:extLst>
                    <a:ext uri="{9D8B030D-6E8A-4147-A177-3AD203B41FA5}">
                      <a16:colId xmlns:a16="http://schemas.microsoft.com/office/drawing/2014/main" val="20000"/>
                    </a:ext>
                  </a:extLst>
                </a:gridCol>
                <a:gridCol w="1061545">
                  <a:extLst>
                    <a:ext uri="{9D8B030D-6E8A-4147-A177-3AD203B41FA5}">
                      <a16:colId xmlns:a16="http://schemas.microsoft.com/office/drawing/2014/main" val="20001"/>
                    </a:ext>
                  </a:extLst>
                </a:gridCol>
              </a:tblGrid>
              <a:tr h="232756">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-2.300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-1.410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-0.710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-0.144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0.475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0.944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1.425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1.980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9"/>
                  </a:ext>
                </a:extLst>
              </a:tr>
              <a:tr h="232756">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3.001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10"/>
                  </a:ext>
                </a:extLst>
              </a:tr>
            </a:tbl>
          </a:graphicData>
        </a:graphic>
      </p:graphicFrame>
      <p:graphicFrame>
        <p:nvGraphicFramePr>
          <p:cNvPr id="66309904" name="Table 66309903"/>
          <p:cNvGraphicFramePr>
            <a:graphicFrameLocks noGrp="1"/>
          </p:cNvGraphicFramePr>
          <p:nvPr>
            <p:extLst>
              <p:ext uri="{D42A27DB-BD31-4B8C-83A1-F6EECF244321}">
                <p14:modId xmlns:p14="http://schemas.microsoft.com/office/powerpoint/2010/main" val="3526655998"/>
              </p:ext>
            </p:extLst>
          </p:nvPr>
        </p:nvGraphicFramePr>
        <p:xfrm>
          <a:off x="5171090" y="2850723"/>
          <a:ext cx="3132084" cy="685800"/>
        </p:xfrm>
        <a:graphic>
          <a:graphicData uri="http://schemas.openxmlformats.org/drawingml/2006/table">
            <a:tbl>
              <a:tblPr/>
              <a:tblGrid>
                <a:gridCol w="783021">
                  <a:extLst>
                    <a:ext uri="{9D8B030D-6E8A-4147-A177-3AD203B41FA5}">
                      <a16:colId xmlns:a16="http://schemas.microsoft.com/office/drawing/2014/main" val="20000"/>
                    </a:ext>
                  </a:extLst>
                </a:gridCol>
                <a:gridCol w="783021">
                  <a:extLst>
                    <a:ext uri="{9D8B030D-6E8A-4147-A177-3AD203B41FA5}">
                      <a16:colId xmlns:a16="http://schemas.microsoft.com/office/drawing/2014/main" val="20001"/>
                    </a:ext>
                  </a:extLst>
                </a:gridCol>
                <a:gridCol w="783021">
                  <a:extLst>
                    <a:ext uri="{9D8B030D-6E8A-4147-A177-3AD203B41FA5}">
                      <a16:colId xmlns:a16="http://schemas.microsoft.com/office/drawing/2014/main" val="20002"/>
                    </a:ext>
                  </a:extLst>
                </a:gridCol>
                <a:gridCol w="783021">
                  <a:extLst>
                    <a:ext uri="{9D8B030D-6E8A-4147-A177-3AD203B41FA5}">
                      <a16:colId xmlns:a16="http://schemas.microsoft.com/office/drawing/2014/main" val="20003"/>
                    </a:ext>
                  </a:extLst>
                </a:gridCol>
              </a:tblGrid>
              <a:tr h="228600">
                <a:tc gridSpan="4">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2b: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2b: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2b: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2b: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F</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0.815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0.736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0.768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62304400" name="Table 62304399"/>
          <p:cNvGraphicFramePr>
            <a:graphicFrameLocks noGrp="1"/>
          </p:cNvGraphicFramePr>
          <p:nvPr>
            <p:extLst>
              <p:ext uri="{D42A27DB-BD31-4B8C-83A1-F6EECF244321}">
                <p14:modId xmlns:p14="http://schemas.microsoft.com/office/powerpoint/2010/main" val="1413137812"/>
              </p:ext>
            </p:extLst>
          </p:nvPr>
        </p:nvGraphicFramePr>
        <p:xfrm>
          <a:off x="5171090" y="3804744"/>
          <a:ext cx="3132084" cy="2560320"/>
        </p:xfrm>
        <a:graphic>
          <a:graphicData uri="http://schemas.openxmlformats.org/drawingml/2006/table">
            <a:tbl>
              <a:tblPr/>
              <a:tblGrid>
                <a:gridCol w="783021">
                  <a:extLst>
                    <a:ext uri="{9D8B030D-6E8A-4147-A177-3AD203B41FA5}">
                      <a16:colId xmlns:a16="http://schemas.microsoft.com/office/drawing/2014/main" val="20000"/>
                    </a:ext>
                  </a:extLst>
                </a:gridCol>
                <a:gridCol w="783021">
                  <a:extLst>
                    <a:ext uri="{9D8B030D-6E8A-4147-A177-3AD203B41FA5}">
                      <a16:colId xmlns:a16="http://schemas.microsoft.com/office/drawing/2014/main" val="20001"/>
                    </a:ext>
                  </a:extLst>
                </a:gridCol>
                <a:gridCol w="783021">
                  <a:extLst>
                    <a:ext uri="{9D8B030D-6E8A-4147-A177-3AD203B41FA5}">
                      <a16:colId xmlns:a16="http://schemas.microsoft.com/office/drawing/2014/main" val="20002"/>
                    </a:ext>
                  </a:extLst>
                </a:gridCol>
                <a:gridCol w="783021">
                  <a:extLst>
                    <a:ext uri="{9D8B030D-6E8A-4147-A177-3AD203B41FA5}">
                      <a16:colId xmlns:a16="http://schemas.microsoft.com/office/drawing/2014/main" val="20003"/>
                    </a:ext>
                  </a:extLst>
                </a:gridCol>
              </a:tblGrid>
              <a:tr h="228600">
                <a:tc gridSpan="4">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2b: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2b: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2b: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2b: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F</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-2.039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-0.487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-0.560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-1.371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0.045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-0.050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-0.567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0.437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0.412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-0.125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0.873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0.853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0.439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1.265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1.251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1.013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1.606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1.587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1.636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1.992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1.910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2.085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2.374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2.393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9"/>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endParaRP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2.675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2.822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10"/>
                  </a:ext>
                </a:extLst>
              </a:tr>
            </a:tbl>
          </a:graphicData>
        </a:graphic>
      </p:graphicFrame>
      <p:sp>
        <p:nvSpPr>
          <p:cNvPr id="5" name="TextBox 4">
            <a:extLst>
              <a:ext uri="{FF2B5EF4-FFF2-40B4-BE49-F238E27FC236}">
                <a16:creationId xmlns:a16="http://schemas.microsoft.com/office/drawing/2014/main" id="{05CF9260-95F7-1D8A-B10B-D34AE624A1D6}"/>
              </a:ext>
            </a:extLst>
          </p:cNvPr>
          <p:cNvSpPr txBox="1"/>
          <p:nvPr/>
        </p:nvSpPr>
        <p:spPr>
          <a:xfrm>
            <a:off x="1295234" y="2343126"/>
            <a:ext cx="3037819" cy="369332"/>
          </a:xfrm>
          <a:prstGeom prst="rect">
            <a:avLst/>
          </a:prstGeom>
          <a:noFill/>
        </p:spPr>
        <p:txBody>
          <a:bodyPr wrap="none" rtlCol="0">
            <a:spAutoFit/>
          </a:bodyPr>
          <a:lstStyle/>
          <a:p>
            <a:r>
              <a:rPr lang="en-US" dirty="0"/>
              <a:t>FAS summed and linked to CFL</a:t>
            </a:r>
          </a:p>
        </p:txBody>
      </p:sp>
      <p:sp>
        <p:nvSpPr>
          <p:cNvPr id="6" name="TextBox 5">
            <a:extLst>
              <a:ext uri="{FF2B5EF4-FFF2-40B4-BE49-F238E27FC236}">
                <a16:creationId xmlns:a16="http://schemas.microsoft.com/office/drawing/2014/main" id="{4F4850D9-1A2D-22F5-6030-C8628CD85819}"/>
              </a:ext>
            </a:extLst>
          </p:cNvPr>
          <p:cNvSpPr txBox="1"/>
          <p:nvPr/>
        </p:nvSpPr>
        <p:spPr>
          <a:xfrm>
            <a:off x="5045675" y="2343126"/>
            <a:ext cx="3382914" cy="369332"/>
          </a:xfrm>
          <a:prstGeom prst="rect">
            <a:avLst/>
          </a:prstGeom>
          <a:noFill/>
        </p:spPr>
        <p:txBody>
          <a:bodyPr wrap="none" rtlCol="0">
            <a:spAutoFit/>
          </a:bodyPr>
          <a:lstStyle/>
          <a:p>
            <a:r>
              <a:rPr lang="en-US" dirty="0"/>
              <a:t>FAS are separate, and F linked to 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5A96-46E8-F4D8-56C0-6730C7B46E0C}"/>
              </a:ext>
            </a:extLst>
          </p:cNvPr>
          <p:cNvSpPr>
            <a:spLocks noGrp="1"/>
          </p:cNvSpPr>
          <p:nvPr>
            <p:ph type="title"/>
          </p:nvPr>
        </p:nvSpPr>
        <p:spPr/>
        <p:txBody>
          <a:bodyPr>
            <a:normAutofit fontScale="90000"/>
          </a:bodyPr>
          <a:lstStyle/>
          <a:p>
            <a:r>
              <a:rPr lang="en-US" sz="2700" dirty="0"/>
              <a:t>Summary statistics for where there is a difference between fixing mistakes and item linkages and not fixing them</a:t>
            </a:r>
            <a:endParaRPr lang="en-US" dirty="0"/>
          </a:p>
        </p:txBody>
      </p:sp>
      <p:graphicFrame>
        <p:nvGraphicFramePr>
          <p:cNvPr id="4" name="Content Placeholder 3">
            <a:extLst>
              <a:ext uri="{FF2B5EF4-FFF2-40B4-BE49-F238E27FC236}">
                <a16:creationId xmlns:a16="http://schemas.microsoft.com/office/drawing/2014/main" id="{55DF82A9-AF51-5001-3F53-E2492EBA4DBA}"/>
              </a:ext>
            </a:extLst>
          </p:cNvPr>
          <p:cNvGraphicFramePr>
            <a:graphicFrameLocks noGrp="1"/>
          </p:cNvGraphicFramePr>
          <p:nvPr>
            <p:ph idx="1"/>
            <p:extLst>
              <p:ext uri="{D42A27DB-BD31-4B8C-83A1-F6EECF244321}">
                <p14:modId xmlns:p14="http://schemas.microsoft.com/office/powerpoint/2010/main" val="271597101"/>
              </p:ext>
            </p:extLst>
          </p:nvPr>
        </p:nvGraphicFramePr>
        <p:xfrm>
          <a:off x="1957551" y="2998076"/>
          <a:ext cx="5228897" cy="1909189"/>
        </p:xfrm>
        <a:graphic>
          <a:graphicData uri="http://schemas.openxmlformats.org/drawingml/2006/table">
            <a:tbl>
              <a:tblPr/>
              <a:tblGrid>
                <a:gridCol w="3531668">
                  <a:extLst>
                    <a:ext uri="{9D8B030D-6E8A-4147-A177-3AD203B41FA5}">
                      <a16:colId xmlns:a16="http://schemas.microsoft.com/office/drawing/2014/main" val="20000"/>
                    </a:ext>
                  </a:extLst>
                </a:gridCol>
                <a:gridCol w="1697229">
                  <a:extLst>
                    <a:ext uri="{9D8B030D-6E8A-4147-A177-3AD203B41FA5}">
                      <a16:colId xmlns:a16="http://schemas.microsoft.com/office/drawing/2014/main" val="20001"/>
                    </a:ext>
                  </a:extLst>
                </a:gridCol>
              </a:tblGrid>
              <a:tr h="366503">
                <a:tc>
                  <a:txBody>
                    <a:bodyPr/>
                    <a:lstStyle/>
                    <a:p>
                      <a:pPr marL="63500" marR="63500" algn="l">
                        <a:lnSpc>
                          <a:spcPct val="100000"/>
                        </a:lnSpc>
                        <a:spcBef>
                          <a:spcPts val="200"/>
                        </a:spcBef>
                        <a:spcAft>
                          <a:spcPts val="200"/>
                        </a:spcAft>
                        <a:buNone/>
                      </a:pPr>
                      <a:r>
                        <a:rPr sz="1400" dirty="0">
                          <a:solidFill>
                            <a:srgbClr val="000000">
                              <a:alpha val="100000"/>
                            </a:srgbClr>
                          </a:solidFill>
                          <a:latin typeface="Helvetica"/>
                          <a:cs typeface="Helvetica"/>
                          <a:sym typeface="Helvetica"/>
                        </a:rPr>
                        <a:t>Characteristic</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tcPr>
                </a:tc>
                <a:tc>
                  <a:txBody>
                    <a:bodyPr/>
                    <a:lstStyle/>
                    <a:p>
                      <a:pPr marL="63500" marR="63500" algn="ctr">
                        <a:lnSpc>
                          <a:spcPct val="100000"/>
                        </a:lnSpc>
                        <a:spcBef>
                          <a:spcPts val="200"/>
                        </a:spcBef>
                        <a:spcAft>
                          <a:spcPts val="200"/>
                        </a:spcAft>
                        <a:buNone/>
                      </a:pPr>
                      <a:r>
                        <a:rPr sz="1400">
                          <a:solidFill>
                            <a:srgbClr val="000000">
                              <a:alpha val="100000"/>
                            </a:srgbClr>
                          </a:solidFill>
                          <a:latin typeface="Helvetica"/>
                          <a:cs typeface="Helvetica"/>
                          <a:sym typeface="Helvetica"/>
                        </a:rPr>
                        <a:t>N = 558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tcPr>
                </a:tc>
                <a:extLst>
                  <a:ext uri="{0D108BD9-81ED-4DB2-BD59-A6C34878D82A}">
                    <a16:rowId xmlns:a16="http://schemas.microsoft.com/office/drawing/2014/main" val="10000"/>
                  </a:ext>
                </a:extLst>
              </a:tr>
              <a:tr h="366367">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Difference in GCP between v1 and v2b</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endParaRPr sz="1400"/>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1"/>
                  </a:ext>
                </a:extLst>
              </a:tr>
              <a:tr h="392220">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Mean (SD)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round/>
                      <a:headEnd type="none" w="med" len="med"/>
                      <a:tailEnd type="none" w="med" len="med"/>
                    </a:lnR>
                    <a:lnT w="0" cap="flat" cmpd="sng" algn="ctr">
                      <a:solidFill>
                        <a:srgbClr val="FFFFFF">
                          <a:alpha val="0"/>
                        </a:srgbClr>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2.15 (1.71)</a:t>
                      </a:r>
                    </a:p>
                  </a:txBody>
                  <a:tcPr marL="0" marR="0" marT="0" marB="0" anchor="ctr">
                    <a:lnL w="0" cap="flat" cmpd="sng" algn="ctr">
                      <a:solidFill>
                        <a:srgbClr val="FFFFFF">
                          <a:alpha val="0"/>
                        </a:srgbClr>
                      </a:solidFill>
                      <a:prstDash val="solid"/>
                      <a:round/>
                      <a:headEnd type="none" w="med" len="med"/>
                      <a:tailEnd type="none" w="med" len="med"/>
                    </a:lnL>
                    <a:lnR w="0" cap="flat" cmpd="sng" algn="ctr">
                      <a:solidFill>
                        <a:srgbClr val="FFFFFF">
                          <a:alpha val="0"/>
                        </a:srgbClr>
                      </a:solidFill>
                      <a:prstDash val="solid"/>
                    </a:lnR>
                    <a:lnT w="0" cap="flat" cmpd="sng" algn="ctr">
                      <a:solidFill>
                        <a:srgbClr val="FFFFFF">
                          <a:alpha val="0"/>
                        </a:srgbClr>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3"/>
                  </a:ext>
                </a:extLst>
              </a:tr>
              <a:tr h="392220">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Median (IQR)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1.76 (0.77, 3.15)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391879">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Range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12700" cap="flat" cmpd="sng" algn="ctr">
                      <a:solidFill>
                        <a:srgbClr val="000000">
                          <a:alpha val="10000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0.02, 8.52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12700" cap="flat" cmpd="sng" algn="ctr">
                      <a:solidFill>
                        <a:srgbClr val="000000">
                          <a:alpha val="100000"/>
                        </a:srgbClr>
                      </a:solidFill>
                      <a:prstDash val="solid"/>
                    </a:lnB>
                  </a:tcPr>
                </a:tc>
                <a:extLst>
                  <a:ext uri="{0D108BD9-81ED-4DB2-BD59-A6C34878D82A}">
                    <a16:rowId xmlns:a16="http://schemas.microsoft.com/office/drawing/2014/main" val="10005"/>
                  </a:ext>
                </a:extLst>
              </a:tr>
            </a:tbl>
          </a:graphicData>
        </a:graphic>
      </p:graphicFrame>
      <p:sp>
        <p:nvSpPr>
          <p:cNvPr id="5" name="TextBox 4">
            <a:extLst>
              <a:ext uri="{FF2B5EF4-FFF2-40B4-BE49-F238E27FC236}">
                <a16:creationId xmlns:a16="http://schemas.microsoft.com/office/drawing/2014/main" id="{E2583AF2-2267-6125-52FF-4DE8165944AC}"/>
              </a:ext>
            </a:extLst>
          </p:cNvPr>
          <p:cNvSpPr txBox="1"/>
          <p:nvPr/>
        </p:nvSpPr>
        <p:spPr>
          <a:xfrm>
            <a:off x="719957" y="1853914"/>
            <a:ext cx="770408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Fixing the item linkage affects nearly the whole sample</a:t>
            </a:r>
          </a:p>
          <a:p>
            <a:pPr marL="285750" indent="-285750">
              <a:buFont typeface="Arial" panose="020B0604020202020204" pitchFamily="34" charset="0"/>
              <a:buChar char="•"/>
            </a:pPr>
            <a:r>
              <a:rPr lang="en-US" sz="2000" dirty="0"/>
              <a:t>The mean absolute difference is 2.2 GCP units</a:t>
            </a:r>
          </a:p>
        </p:txBody>
      </p:sp>
    </p:spTree>
    <p:extLst>
      <p:ext uri="{BB962C8B-B14F-4D97-AF65-F5344CB8AC3E}">
        <p14:creationId xmlns:p14="http://schemas.microsoft.com/office/powerpoint/2010/main" val="119985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Summary statistics for GCP versions at baseline</a:t>
            </a:r>
          </a:p>
        </p:txBody>
      </p:sp>
      <p:graphicFrame>
        <p:nvGraphicFramePr>
          <p:cNvPr id="964281479" name="Table 964281478"/>
          <p:cNvGraphicFramePr>
            <a:graphicFrameLocks noGrp="1"/>
          </p:cNvGraphicFramePr>
          <p:nvPr>
            <p:extLst>
              <p:ext uri="{D42A27DB-BD31-4B8C-83A1-F6EECF244321}">
                <p14:modId xmlns:p14="http://schemas.microsoft.com/office/powerpoint/2010/main" val="3604589782"/>
              </p:ext>
            </p:extLst>
          </p:nvPr>
        </p:nvGraphicFramePr>
        <p:xfrm>
          <a:off x="2706414" y="1802185"/>
          <a:ext cx="3731172" cy="4781177"/>
        </p:xfrm>
        <a:graphic>
          <a:graphicData uri="http://schemas.openxmlformats.org/drawingml/2006/table">
            <a:tbl>
              <a:tblPr/>
              <a:tblGrid>
                <a:gridCol w="1697925">
                  <a:extLst>
                    <a:ext uri="{9D8B030D-6E8A-4147-A177-3AD203B41FA5}">
                      <a16:colId xmlns:a16="http://schemas.microsoft.com/office/drawing/2014/main" val="20000"/>
                    </a:ext>
                  </a:extLst>
                </a:gridCol>
                <a:gridCol w="2033247">
                  <a:extLst>
                    <a:ext uri="{9D8B030D-6E8A-4147-A177-3AD203B41FA5}">
                      <a16:colId xmlns:a16="http://schemas.microsoft.com/office/drawing/2014/main" val="20001"/>
                    </a:ext>
                  </a:extLst>
                </a:gridCol>
              </a:tblGrid>
              <a:tr h="265105">
                <a:tc>
                  <a:txBody>
                    <a:bodyPr/>
                    <a:lstStyle/>
                    <a:p>
                      <a:pPr marL="63500" marR="63500" algn="l">
                        <a:lnSpc>
                          <a:spcPct val="100000"/>
                        </a:lnSpc>
                        <a:spcBef>
                          <a:spcPts val="200"/>
                        </a:spcBef>
                        <a:spcAft>
                          <a:spcPts val="200"/>
                        </a:spcAft>
                        <a:buNone/>
                      </a:pPr>
                      <a:r>
                        <a:rPr sz="1400" dirty="0">
                          <a:solidFill>
                            <a:srgbClr val="000000">
                              <a:alpha val="100000"/>
                            </a:srgbClr>
                          </a:solidFill>
                          <a:latin typeface="Helvetica"/>
                          <a:cs typeface="Helvetica"/>
                          <a:sym typeface="Helvetica"/>
                        </a:rPr>
                        <a:t>Characteristic</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tcPr>
                </a:tc>
                <a:tc>
                  <a:txBody>
                    <a:bodyPr/>
                    <a:lstStyle/>
                    <a:p>
                      <a:pPr marL="63500" marR="63500" algn="ctr">
                        <a:lnSpc>
                          <a:spcPct val="100000"/>
                        </a:lnSpc>
                        <a:spcBef>
                          <a:spcPts val="200"/>
                        </a:spcBef>
                        <a:spcAft>
                          <a:spcPts val="200"/>
                        </a:spcAft>
                        <a:buNone/>
                      </a:pPr>
                      <a:r>
                        <a:rPr sz="1400" dirty="0">
                          <a:solidFill>
                            <a:srgbClr val="000000">
                              <a:alpha val="100000"/>
                            </a:srgbClr>
                          </a:solidFill>
                          <a:latin typeface="Helvetica"/>
                          <a:cs typeface="Helvetica"/>
                          <a:sym typeface="Helvetica"/>
                        </a:rPr>
                        <a:t>N = 560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tcPr>
                </a:tc>
                <a:extLst>
                  <a:ext uri="{0D108BD9-81ED-4DB2-BD59-A6C34878D82A}">
                    <a16:rowId xmlns:a16="http://schemas.microsoft.com/office/drawing/2014/main" val="10000"/>
                  </a:ext>
                </a:extLst>
              </a:tr>
              <a:tr h="285434">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Original GCP</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endParaRPr sz="1400"/>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1"/>
                  </a:ext>
                </a:extLst>
              </a:tr>
              <a:tr h="283707">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Mean (SD)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a:solidFill>
                            <a:srgbClr val="000000">
                              <a:alpha val="100000"/>
                            </a:srgbClr>
                          </a:solidFill>
                          <a:latin typeface="Helvetica"/>
                          <a:cs typeface="Helvetica"/>
                          <a:sym typeface="Helvetica"/>
                        </a:rPr>
                        <a:t>57.61 (7.28)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283707">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Median (IQR)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a:solidFill>
                            <a:srgbClr val="000000">
                              <a:alpha val="100000"/>
                            </a:srgbClr>
                          </a:solidFill>
                          <a:latin typeface="Helvetica"/>
                          <a:cs typeface="Helvetica"/>
                          <a:sym typeface="Helvetica"/>
                        </a:rPr>
                        <a:t>57.44 (52.79, 62.88)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83460">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Range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34.17, 77.13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75714">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GCP_v1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endParaRPr sz="1400"/>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83707">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Mean (SD)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58.92 (7.23)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83707">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Median (IQR)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a:solidFill>
                            <a:srgbClr val="000000">
                              <a:alpha val="100000"/>
                            </a:srgbClr>
                          </a:solidFill>
                          <a:latin typeface="Helvetica"/>
                          <a:cs typeface="Helvetica"/>
                          <a:sym typeface="Helvetica"/>
                        </a:rPr>
                        <a:t>58.80 (54.00, 64.20)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83460">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Range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35.63, 78.29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r h="275714">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GCP_v2a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endParaRPr sz="1400" dirty="0"/>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9"/>
                  </a:ext>
                </a:extLst>
              </a:tr>
              <a:tr h="283707">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Mean (SD)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58.92 (7.23)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0"/>
                  </a:ext>
                </a:extLst>
              </a:tr>
              <a:tr h="283707">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Median (IQR)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58.80 (54.00, 64.20)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1"/>
                  </a:ext>
                </a:extLst>
              </a:tr>
              <a:tr h="283460">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Range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35.63, 78.28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2"/>
                  </a:ext>
                </a:extLst>
              </a:tr>
              <a:tr h="275714">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GCP_v2b</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endParaRPr sz="1400" dirty="0"/>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3"/>
                  </a:ext>
                </a:extLst>
              </a:tr>
              <a:tr h="283707">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Mean (SD)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57.89 (7.40)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4"/>
                  </a:ext>
                </a:extLst>
              </a:tr>
              <a:tr h="283707">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Median (IQR)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57.45 (52.87, 63.40)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5"/>
                  </a:ext>
                </a:extLst>
              </a:tr>
              <a:tr h="283460">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Range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12700" cap="flat" cmpd="sng" algn="ctr">
                      <a:solidFill>
                        <a:srgbClr val="000000">
                          <a:alpha val="10000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35.07, 78.60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12700" cap="flat" cmpd="sng" algn="ctr">
                      <a:solidFill>
                        <a:srgbClr val="000000">
                          <a:alpha val="100000"/>
                        </a:srgbClr>
                      </a:solidFill>
                      <a:prstDash val="solid"/>
                    </a:lnB>
                  </a:tcPr>
                </a:tc>
                <a:extLst>
                  <a:ext uri="{0D108BD9-81ED-4DB2-BD59-A6C34878D82A}">
                    <a16:rowId xmlns:a16="http://schemas.microsoft.com/office/drawing/2014/main" val="1001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Correlation of GCP versions at baseline</a:t>
            </a:r>
          </a:p>
        </p:txBody>
      </p:sp>
      <p:graphicFrame>
        <p:nvGraphicFramePr>
          <p:cNvPr id="549108019" name="Table 549108018"/>
          <p:cNvGraphicFramePr>
            <a:graphicFrameLocks noGrp="1"/>
          </p:cNvGraphicFramePr>
          <p:nvPr>
            <p:extLst>
              <p:ext uri="{D42A27DB-BD31-4B8C-83A1-F6EECF244321}">
                <p14:modId xmlns:p14="http://schemas.microsoft.com/office/powerpoint/2010/main" val="1266046943"/>
              </p:ext>
            </p:extLst>
          </p:nvPr>
        </p:nvGraphicFramePr>
        <p:xfrm>
          <a:off x="2091557" y="2070537"/>
          <a:ext cx="4960885" cy="2091560"/>
        </p:xfrm>
        <a:graphic>
          <a:graphicData uri="http://schemas.openxmlformats.org/drawingml/2006/table">
            <a:tbl>
              <a:tblPr/>
              <a:tblGrid>
                <a:gridCol w="992177">
                  <a:extLst>
                    <a:ext uri="{9D8B030D-6E8A-4147-A177-3AD203B41FA5}">
                      <a16:colId xmlns:a16="http://schemas.microsoft.com/office/drawing/2014/main" val="20000"/>
                    </a:ext>
                  </a:extLst>
                </a:gridCol>
                <a:gridCol w="992177">
                  <a:extLst>
                    <a:ext uri="{9D8B030D-6E8A-4147-A177-3AD203B41FA5}">
                      <a16:colId xmlns:a16="http://schemas.microsoft.com/office/drawing/2014/main" val="20001"/>
                    </a:ext>
                  </a:extLst>
                </a:gridCol>
                <a:gridCol w="992177">
                  <a:extLst>
                    <a:ext uri="{9D8B030D-6E8A-4147-A177-3AD203B41FA5}">
                      <a16:colId xmlns:a16="http://schemas.microsoft.com/office/drawing/2014/main" val="20002"/>
                    </a:ext>
                  </a:extLst>
                </a:gridCol>
                <a:gridCol w="992177">
                  <a:extLst>
                    <a:ext uri="{9D8B030D-6E8A-4147-A177-3AD203B41FA5}">
                      <a16:colId xmlns:a16="http://schemas.microsoft.com/office/drawing/2014/main" val="20003"/>
                    </a:ext>
                  </a:extLst>
                </a:gridCol>
                <a:gridCol w="992177">
                  <a:extLst>
                    <a:ext uri="{9D8B030D-6E8A-4147-A177-3AD203B41FA5}">
                      <a16:colId xmlns:a16="http://schemas.microsoft.com/office/drawing/2014/main" val="20004"/>
                    </a:ext>
                  </a:extLst>
                </a:gridCol>
              </a:tblGrid>
              <a:tr h="479316">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variable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vdgcp</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GCP_v1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GCP_v2a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GCP_v2b</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326806">
                <a:tc>
                  <a:txBody>
                    <a:bodyPr/>
                    <a:lstStyle/>
                    <a:p>
                      <a:pPr marL="63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vdgcp</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Helvetica"/>
                          <a:cs typeface="Helvetica"/>
                          <a:sym typeface="Helvetica"/>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0.99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0.99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1"/>
                  </a:ext>
                </a:extLst>
              </a:tr>
              <a:tr h="326806">
                <a:tc>
                  <a:txBody>
                    <a:bodyPr/>
                    <a:lstStyle/>
                    <a:p>
                      <a:pPr marL="63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GCP_v1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Helvetica"/>
                          <a:cs typeface="Helvetica"/>
                          <a:sym typeface="Helvetica"/>
                        </a:rPr>
                        <a:t>0.99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Helvetica"/>
                          <a:cs typeface="Helvetica"/>
                          <a:sym typeface="Helvetica"/>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479316">
                <a:tc>
                  <a:txBody>
                    <a:bodyPr/>
                    <a:lstStyle/>
                    <a:p>
                      <a:pPr marL="63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GCP_v2a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0.99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Helvetica"/>
                          <a:cs typeface="Helvetica"/>
                          <a:sym typeface="Helvetica"/>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Helvetica"/>
                          <a:cs typeface="Helvetica"/>
                          <a:sym typeface="Helvetica"/>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479316">
                <a:tc>
                  <a:txBody>
                    <a:bodyPr/>
                    <a:lstStyle/>
                    <a:p>
                      <a:pPr marL="63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GCP_v2b</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400">
                          <a:solidFill>
                            <a:srgbClr val="000000">
                              <a:alpha val="100000"/>
                            </a:srgbClr>
                          </a:solidFill>
                          <a:latin typeface="Helvetica"/>
                          <a:cs typeface="Helvetica"/>
                          <a:sym typeface="Helvetica"/>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Helvetica"/>
                          <a:cs typeface="Helvetica"/>
                          <a:sym typeface="Helvetica"/>
                        </a:rPr>
                        <a:t>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400" dirty="0">
                          <a:solidFill>
                            <a:srgbClr val="000000">
                              <a:alpha val="100000"/>
                            </a:srgbClr>
                          </a:solidFill>
                          <a:latin typeface="Helvetica"/>
                          <a:cs typeface="Helvetica"/>
                          <a:sym typeface="Helvetica"/>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xxx-Comparison_of_GCP_versions_files/figure-pptx/unnamed-chunk-12-1.png"/>
          <p:cNvPicPr>
            <a:picLocks noGrp="1" noChangeAspect="1"/>
          </p:cNvPicPr>
          <p:nvPr/>
        </p:nvPicPr>
        <p:blipFill>
          <a:blip r:embed="rId2"/>
          <a:stretch>
            <a:fillRect/>
          </a:stretch>
        </p:blipFill>
        <p:spPr bwMode="auto">
          <a:xfrm>
            <a:off x="1264088" y="1290703"/>
            <a:ext cx="6615824" cy="5292659"/>
          </a:xfrm>
          <a:prstGeom prst="rect">
            <a:avLst/>
          </a:prstGeom>
          <a:noFill/>
          <a:ln w="9525">
            <a:noFill/>
            <a:headEnd/>
            <a:tailEnd/>
          </a:ln>
        </p:spPr>
      </p:pic>
      <p:sp>
        <p:nvSpPr>
          <p:cNvPr id="3" name="Title 2">
            <a:extLst>
              <a:ext uri="{FF2B5EF4-FFF2-40B4-BE49-F238E27FC236}">
                <a16:creationId xmlns:a16="http://schemas.microsoft.com/office/drawing/2014/main" id="{C0583463-A01D-01A8-1E5A-357CC89514A3}"/>
              </a:ext>
            </a:extLst>
          </p:cNvPr>
          <p:cNvSpPr>
            <a:spLocks noGrp="1"/>
          </p:cNvSpPr>
          <p:nvPr>
            <p:ph type="title"/>
          </p:nvPr>
        </p:nvSpPr>
        <p:spPr/>
        <p:txBody>
          <a:bodyPr>
            <a:normAutofit fontScale="90000"/>
          </a:bodyPr>
          <a:lstStyle/>
          <a:p>
            <a:r>
              <a:rPr lang="en-US" dirty="0"/>
              <a:t>Repeating mistakes and item linkages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xxx-Comparison_of_GCP_versions_files/figure-pptx/unnamed-chunk-13-1.png"/>
          <p:cNvPicPr>
            <a:picLocks noGrp="1" noChangeAspect="1"/>
          </p:cNvPicPr>
          <p:nvPr/>
        </p:nvPicPr>
        <p:blipFill>
          <a:blip r:embed="rId2"/>
          <a:stretch>
            <a:fillRect/>
          </a:stretch>
        </p:blipFill>
        <p:spPr bwMode="auto">
          <a:xfrm>
            <a:off x="1279853" y="1315928"/>
            <a:ext cx="6584293" cy="5267434"/>
          </a:xfrm>
          <a:prstGeom prst="rect">
            <a:avLst/>
          </a:prstGeom>
          <a:noFill/>
          <a:ln w="9525">
            <a:noFill/>
            <a:headEnd/>
            <a:tailEnd/>
          </a:ln>
        </p:spPr>
      </p:pic>
      <p:sp>
        <p:nvSpPr>
          <p:cNvPr id="3" name="Title 2">
            <a:extLst>
              <a:ext uri="{FF2B5EF4-FFF2-40B4-BE49-F238E27FC236}">
                <a16:creationId xmlns:a16="http://schemas.microsoft.com/office/drawing/2014/main" id="{0986E8E1-59E7-F1DA-C36B-BB36B6E5E506}"/>
              </a:ext>
            </a:extLst>
          </p:cNvPr>
          <p:cNvSpPr>
            <a:spLocks noGrp="1"/>
          </p:cNvSpPr>
          <p:nvPr>
            <p:ph type="title"/>
          </p:nvPr>
        </p:nvSpPr>
        <p:spPr/>
        <p:txBody>
          <a:bodyPr/>
          <a:lstStyle/>
          <a:p>
            <a:r>
              <a:rPr lang="en-US" dirty="0"/>
              <a:t>Fixing the mistakes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xxx-Comparison_of_GCP_versions_files/figure-pptx/unnamed-chunk-14-1.png"/>
          <p:cNvPicPr>
            <a:picLocks noGrp="1" noChangeAspect="1"/>
          </p:cNvPicPr>
          <p:nvPr/>
        </p:nvPicPr>
        <p:blipFill>
          <a:blip r:embed="rId2"/>
          <a:stretch>
            <a:fillRect/>
          </a:stretch>
        </p:blipFill>
        <p:spPr bwMode="auto">
          <a:xfrm>
            <a:off x="1285108" y="1324336"/>
            <a:ext cx="6573783" cy="5259026"/>
          </a:xfrm>
          <a:prstGeom prst="rect">
            <a:avLst/>
          </a:prstGeom>
          <a:noFill/>
          <a:ln w="9525">
            <a:noFill/>
            <a:headEnd/>
            <a:tailEnd/>
          </a:ln>
        </p:spPr>
      </p:pic>
      <p:sp>
        <p:nvSpPr>
          <p:cNvPr id="3" name="Title 2">
            <a:extLst>
              <a:ext uri="{FF2B5EF4-FFF2-40B4-BE49-F238E27FC236}">
                <a16:creationId xmlns:a16="http://schemas.microsoft.com/office/drawing/2014/main" id="{512AE4CB-CF8B-298A-798A-05566EEB5DD5}"/>
              </a:ext>
            </a:extLst>
          </p:cNvPr>
          <p:cNvSpPr>
            <a:spLocks noGrp="1"/>
          </p:cNvSpPr>
          <p:nvPr>
            <p:ph type="title"/>
          </p:nvPr>
        </p:nvSpPr>
        <p:spPr/>
        <p:txBody>
          <a:bodyPr/>
          <a:lstStyle/>
          <a:p>
            <a:r>
              <a:rPr lang="en-US" dirty="0"/>
              <a:t>Fixing mistakes and item linkages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lang="en-US" dirty="0"/>
              <a:t>A</a:t>
            </a:r>
            <a:r>
              <a:rPr dirty="0"/>
              <a:t>bsolute difference f</a:t>
            </a:r>
            <a:r>
              <a:rPr lang="en-US" dirty="0"/>
              <a:t>r</a:t>
            </a:r>
            <a:r>
              <a:rPr dirty="0"/>
              <a:t>o</a:t>
            </a:r>
            <a:r>
              <a:rPr lang="en-US" dirty="0"/>
              <a:t>m original</a:t>
            </a:r>
            <a:r>
              <a:rPr dirty="0"/>
              <a:t> GCP </a:t>
            </a:r>
          </a:p>
        </p:txBody>
      </p:sp>
      <p:graphicFrame>
        <p:nvGraphicFramePr>
          <p:cNvPr id="37419719" name="Table 37419718"/>
          <p:cNvGraphicFramePr>
            <a:graphicFrameLocks noGrp="1"/>
          </p:cNvGraphicFramePr>
          <p:nvPr>
            <p:extLst>
              <p:ext uri="{D42A27DB-BD31-4B8C-83A1-F6EECF244321}">
                <p14:modId xmlns:p14="http://schemas.microsoft.com/office/powerpoint/2010/main" val="1153540027"/>
              </p:ext>
            </p:extLst>
          </p:nvPr>
        </p:nvGraphicFramePr>
        <p:xfrm>
          <a:off x="2790496" y="1807781"/>
          <a:ext cx="3563007" cy="4645569"/>
        </p:xfrm>
        <a:graphic>
          <a:graphicData uri="http://schemas.openxmlformats.org/drawingml/2006/table">
            <a:tbl>
              <a:tblPr/>
              <a:tblGrid>
                <a:gridCol w="2065987">
                  <a:extLst>
                    <a:ext uri="{9D8B030D-6E8A-4147-A177-3AD203B41FA5}">
                      <a16:colId xmlns:a16="http://schemas.microsoft.com/office/drawing/2014/main" val="20000"/>
                    </a:ext>
                  </a:extLst>
                </a:gridCol>
                <a:gridCol w="1497020">
                  <a:extLst>
                    <a:ext uri="{9D8B030D-6E8A-4147-A177-3AD203B41FA5}">
                      <a16:colId xmlns:a16="http://schemas.microsoft.com/office/drawing/2014/main" val="20001"/>
                    </a:ext>
                  </a:extLst>
                </a:gridCol>
              </a:tblGrid>
              <a:tr h="335208">
                <a:tc>
                  <a:txBody>
                    <a:bodyPr/>
                    <a:lstStyle/>
                    <a:p>
                      <a:pPr marL="63500" marR="63500" algn="l">
                        <a:lnSpc>
                          <a:spcPct val="100000"/>
                        </a:lnSpc>
                        <a:spcBef>
                          <a:spcPts val="200"/>
                        </a:spcBef>
                        <a:spcAft>
                          <a:spcPts val="200"/>
                        </a:spcAft>
                        <a:buNone/>
                      </a:pPr>
                      <a:r>
                        <a:rPr sz="1400" dirty="0">
                          <a:solidFill>
                            <a:srgbClr val="000000">
                              <a:alpha val="100000"/>
                            </a:srgbClr>
                          </a:solidFill>
                          <a:latin typeface="Helvetica"/>
                          <a:cs typeface="Helvetica"/>
                          <a:sym typeface="Helvetica"/>
                        </a:rPr>
                        <a:t>Characteristic</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tcPr>
                </a:tc>
                <a:tc>
                  <a:txBody>
                    <a:bodyPr/>
                    <a:lstStyle/>
                    <a:p>
                      <a:pPr marL="63500" marR="63500" algn="ctr">
                        <a:lnSpc>
                          <a:spcPct val="100000"/>
                        </a:lnSpc>
                        <a:spcBef>
                          <a:spcPts val="200"/>
                        </a:spcBef>
                        <a:spcAft>
                          <a:spcPts val="200"/>
                        </a:spcAft>
                        <a:buNone/>
                      </a:pPr>
                      <a:r>
                        <a:rPr sz="1400">
                          <a:solidFill>
                            <a:srgbClr val="000000">
                              <a:alpha val="100000"/>
                            </a:srgbClr>
                          </a:solidFill>
                          <a:latin typeface="Helvetica"/>
                          <a:cs typeface="Helvetica"/>
                          <a:sym typeface="Helvetica"/>
                        </a:rPr>
                        <a:t>N = 560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tcPr>
                </a:tc>
                <a:extLst>
                  <a:ext uri="{0D108BD9-81ED-4DB2-BD59-A6C34878D82A}">
                    <a16:rowId xmlns:a16="http://schemas.microsoft.com/office/drawing/2014/main" val="10000"/>
                  </a:ext>
                </a:extLst>
              </a:tr>
              <a:tr h="360912">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GCP</a:t>
                      </a:r>
                      <a:r>
                        <a:rPr lang="en-US" sz="1400" dirty="0">
                          <a:solidFill>
                            <a:srgbClr val="000000">
                              <a:alpha val="100000"/>
                            </a:srgbClr>
                          </a:solidFill>
                          <a:latin typeface="Helvetica"/>
                          <a:cs typeface="Helvetica"/>
                          <a:sym typeface="Helvetica"/>
                        </a:rPr>
                        <a:t>_</a:t>
                      </a:r>
                      <a:r>
                        <a:rPr sz="1400" dirty="0">
                          <a:solidFill>
                            <a:srgbClr val="000000">
                              <a:alpha val="100000"/>
                            </a:srgbClr>
                          </a:solidFill>
                          <a:latin typeface="Helvetica"/>
                          <a:cs typeface="Helvetica"/>
                          <a:sym typeface="Helvetica"/>
                        </a:rPr>
                        <a:t>V1</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endParaRPr sz="1400"/>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0000"/>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1"/>
                  </a:ext>
                </a:extLst>
              </a:tr>
              <a:tr h="358729">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Mean (SD)</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a:solidFill>
                            <a:srgbClr val="000000">
                              <a:alpha val="100000"/>
                            </a:srgbClr>
                          </a:solidFill>
                          <a:latin typeface="Helvetica"/>
                          <a:cs typeface="Helvetica"/>
                          <a:sym typeface="Helvetica"/>
                        </a:rPr>
                        <a:t>1.36 (0.73)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2"/>
                  </a:ext>
                </a:extLst>
              </a:tr>
              <a:tr h="358729">
                <a:tc>
                  <a:txBody>
                    <a:bodyPr/>
                    <a:lstStyle/>
                    <a:p>
                      <a:pPr marL="190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Median (IQR)</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a:solidFill>
                            <a:srgbClr val="000000">
                              <a:alpha val="100000"/>
                            </a:srgbClr>
                          </a:solidFill>
                          <a:latin typeface="Helvetica"/>
                          <a:cs typeface="Helvetica"/>
                          <a:sym typeface="Helvetica"/>
                        </a:rPr>
                        <a:t>1.30 (0.82, 1.84)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358417">
                <a:tc>
                  <a:txBody>
                    <a:bodyPr/>
                    <a:lstStyle/>
                    <a:p>
                      <a:pPr marL="190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Range</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0.00, 3.59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360912">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GCP</a:t>
                      </a:r>
                      <a:r>
                        <a:rPr lang="en-US" sz="1400" dirty="0">
                          <a:solidFill>
                            <a:srgbClr val="000000">
                              <a:alpha val="100000"/>
                            </a:srgbClr>
                          </a:solidFill>
                          <a:latin typeface="Helvetica"/>
                          <a:cs typeface="Helvetica"/>
                          <a:sym typeface="Helvetica"/>
                        </a:rPr>
                        <a:t>_</a:t>
                      </a:r>
                      <a:r>
                        <a:rPr sz="1400" dirty="0">
                          <a:solidFill>
                            <a:srgbClr val="000000">
                              <a:alpha val="100000"/>
                            </a:srgbClr>
                          </a:solidFill>
                          <a:latin typeface="Helvetica"/>
                          <a:cs typeface="Helvetica"/>
                          <a:sym typeface="Helvetica"/>
                        </a:rPr>
                        <a:t>V2a</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endParaRPr sz="1400" dirty="0"/>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358729">
                <a:tc>
                  <a:txBody>
                    <a:bodyPr/>
                    <a:lstStyle/>
                    <a:p>
                      <a:pPr marL="190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Mean (SD)</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1.36 (0.73)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358729">
                <a:tc>
                  <a:txBody>
                    <a:bodyPr/>
                    <a:lstStyle/>
                    <a:p>
                      <a:pPr marL="190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Median (IQR)</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1.30 (0.82, 1.84)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358417">
                <a:tc>
                  <a:txBody>
                    <a:bodyPr/>
                    <a:lstStyle/>
                    <a:p>
                      <a:pPr marL="190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Range</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0.00, 3.60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8"/>
                  </a:ext>
                </a:extLst>
              </a:tr>
              <a:tr h="360912">
                <a:tc>
                  <a:txBody>
                    <a:bodyPr/>
                    <a:lstStyle/>
                    <a:p>
                      <a:pPr marL="63500" marR="63500" algn="l">
                        <a:lnSpc>
                          <a:spcPct val="100000"/>
                        </a:lnSpc>
                        <a:spcBef>
                          <a:spcPts val="500"/>
                        </a:spcBef>
                        <a:spcAft>
                          <a:spcPts val="500"/>
                        </a:spcAft>
                        <a:buNone/>
                      </a:pPr>
                      <a:r>
                        <a:rPr sz="1400" dirty="0">
                          <a:solidFill>
                            <a:srgbClr val="000000">
                              <a:alpha val="100000"/>
                            </a:srgbClr>
                          </a:solidFill>
                          <a:latin typeface="Helvetica"/>
                          <a:cs typeface="Helvetica"/>
                          <a:sym typeface="Helvetica"/>
                        </a:rPr>
                        <a:t>GCP</a:t>
                      </a:r>
                      <a:r>
                        <a:rPr lang="en-US" sz="1400" dirty="0">
                          <a:solidFill>
                            <a:srgbClr val="000000">
                              <a:alpha val="100000"/>
                            </a:srgbClr>
                          </a:solidFill>
                          <a:latin typeface="Helvetica"/>
                          <a:cs typeface="Helvetica"/>
                          <a:sym typeface="Helvetica"/>
                        </a:rPr>
                        <a:t>_</a:t>
                      </a:r>
                      <a:r>
                        <a:rPr sz="1400" dirty="0">
                          <a:solidFill>
                            <a:srgbClr val="000000">
                              <a:alpha val="100000"/>
                            </a:srgbClr>
                          </a:solidFill>
                          <a:latin typeface="Helvetica"/>
                          <a:cs typeface="Helvetica"/>
                          <a:sym typeface="Helvetica"/>
                        </a:rPr>
                        <a:t>V2b</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endParaRPr sz="1400" dirty="0"/>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9"/>
                  </a:ext>
                </a:extLst>
              </a:tr>
              <a:tr h="358729">
                <a:tc>
                  <a:txBody>
                    <a:bodyPr/>
                    <a:lstStyle/>
                    <a:p>
                      <a:pPr marL="190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Mean (SD)</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2.04 (1.70)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0"/>
                  </a:ext>
                </a:extLst>
              </a:tr>
              <a:tr h="358729">
                <a:tc>
                  <a:txBody>
                    <a:bodyPr/>
                    <a:lstStyle/>
                    <a:p>
                      <a:pPr marL="190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Median (IQR)</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1.56 (0.76, 2.90)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11"/>
                  </a:ext>
                </a:extLst>
              </a:tr>
              <a:tr h="358417">
                <a:tc>
                  <a:txBody>
                    <a:bodyPr/>
                    <a:lstStyle/>
                    <a:p>
                      <a:pPr marL="190500" marR="63500" algn="l">
                        <a:lnSpc>
                          <a:spcPct val="100000"/>
                        </a:lnSpc>
                        <a:spcBef>
                          <a:spcPts val="500"/>
                        </a:spcBef>
                        <a:spcAft>
                          <a:spcPts val="500"/>
                        </a:spcAft>
                        <a:buNone/>
                      </a:pPr>
                      <a:r>
                        <a:rPr sz="1400">
                          <a:solidFill>
                            <a:srgbClr val="000000">
                              <a:alpha val="100000"/>
                            </a:srgbClr>
                          </a:solidFill>
                          <a:latin typeface="Helvetica"/>
                          <a:cs typeface="Helvetica"/>
                          <a:sym typeface="Helvetica"/>
                        </a:rPr>
                        <a:t>Range</a:t>
                      </a:r>
                    </a:p>
                  </a:txBody>
                  <a:tcPr marL="0" marR="0" marT="0" marB="0">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12700" cap="flat" cmpd="sng" algn="ctr">
                      <a:solidFill>
                        <a:srgbClr val="000000">
                          <a:alpha val="100000"/>
                        </a:srgbClr>
                      </a:solidFill>
                      <a:prstDash val="solid"/>
                    </a:lnB>
                  </a:tcPr>
                </a:tc>
                <a:tc>
                  <a:txBody>
                    <a:bodyPr/>
                    <a:lstStyle/>
                    <a:p>
                      <a:pPr marL="63500" marR="63500" algn="ctr">
                        <a:lnSpc>
                          <a:spcPct val="100000"/>
                        </a:lnSpc>
                        <a:spcBef>
                          <a:spcPts val="500"/>
                        </a:spcBef>
                        <a:spcAft>
                          <a:spcPts val="500"/>
                        </a:spcAft>
                        <a:buNone/>
                      </a:pPr>
                      <a:r>
                        <a:rPr sz="1400" dirty="0">
                          <a:solidFill>
                            <a:srgbClr val="000000">
                              <a:alpha val="100000"/>
                            </a:srgbClr>
                          </a:solidFill>
                          <a:latin typeface="Helvetica"/>
                          <a:cs typeface="Helvetica"/>
                          <a:sym typeface="Helvetica"/>
                        </a:rPr>
                        <a:t>0.02, 10.73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12700" cap="flat" cmpd="sng" algn="ctr">
                      <a:solidFill>
                        <a:srgbClr val="000000">
                          <a:alpha val="100000"/>
                        </a:srgbClr>
                      </a:solidFill>
                      <a:prstDash val="soli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dirty="0"/>
              <a:t>When we first made the GCP, we made some mistakes and had qu</a:t>
            </a:r>
            <a:r>
              <a:rPr lang="en-US" dirty="0"/>
              <a:t>e</a:t>
            </a:r>
            <a:r>
              <a:rPr dirty="0"/>
              <a:t>stionable assumptions.</a:t>
            </a:r>
          </a:p>
          <a:p>
            <a:pPr marL="0" lvl="0" indent="0">
              <a:buNone/>
            </a:pPr>
            <a:r>
              <a:rPr dirty="0"/>
              <a:t>Now with this harmonization work we have a chance to revisit and possibly correct these mistakes and assumptions.</a:t>
            </a:r>
          </a:p>
        </p:txBody>
      </p:sp>
      <p:sp>
        <p:nvSpPr>
          <p:cNvPr id="2" name="TextBox 1">
            <a:extLst>
              <a:ext uri="{FF2B5EF4-FFF2-40B4-BE49-F238E27FC236}">
                <a16:creationId xmlns:a16="http://schemas.microsoft.com/office/drawing/2014/main" id="{4AD41F6E-7A72-2B2B-AC66-004AF820D382}"/>
              </a:ext>
            </a:extLst>
          </p:cNvPr>
          <p:cNvSpPr txBox="1"/>
          <p:nvPr/>
        </p:nvSpPr>
        <p:spPr>
          <a:xfrm>
            <a:off x="2217683" y="837382"/>
            <a:ext cx="4708634" cy="769441"/>
          </a:xfrm>
          <a:prstGeom prst="rect">
            <a:avLst/>
          </a:prstGeom>
          <a:noFill/>
        </p:spPr>
        <p:txBody>
          <a:bodyPr wrap="square" rtlCol="0">
            <a:spAutoFit/>
          </a:bodyPr>
          <a:lstStyle/>
          <a:p>
            <a:pPr algn="ctr"/>
            <a:r>
              <a:rPr lang="en-US" sz="4400" dirty="0">
                <a:latin typeface="+mj-lt"/>
              </a:rPr>
              <a:t>Intro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Mistakes</a:t>
            </a:r>
          </a:p>
        </p:txBody>
      </p:sp>
      <p:sp>
        <p:nvSpPr>
          <p:cNvPr id="3" name="TextBox 2">
            <a:extLst>
              <a:ext uri="{FF2B5EF4-FFF2-40B4-BE49-F238E27FC236}">
                <a16:creationId xmlns:a16="http://schemas.microsoft.com/office/drawing/2014/main" id="{1CF7B45F-015F-C363-AC24-F40B10BBFDAB}"/>
              </a:ext>
            </a:extLst>
          </p:cNvPr>
          <p:cNvSpPr txBox="1"/>
          <p:nvPr/>
        </p:nvSpPr>
        <p:spPr>
          <a:xfrm>
            <a:off x="1014248" y="1933903"/>
            <a:ext cx="7115504" cy="523220"/>
          </a:xfrm>
          <a:prstGeom prst="rect">
            <a:avLst/>
          </a:prstGeom>
          <a:noFill/>
        </p:spPr>
        <p:txBody>
          <a:bodyPr wrap="square" rtlCol="0">
            <a:spAutoFit/>
          </a:bodyPr>
          <a:lstStyle/>
          <a:p>
            <a:r>
              <a:rPr lang="en-US" sz="2800" dirty="0"/>
              <a:t>Text about mistakes in item recoding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Questionable assumptions</a:t>
            </a:r>
          </a:p>
        </p:txBody>
      </p:sp>
      <p:sp>
        <p:nvSpPr>
          <p:cNvPr id="3" name="TextBox 2">
            <a:extLst>
              <a:ext uri="{FF2B5EF4-FFF2-40B4-BE49-F238E27FC236}">
                <a16:creationId xmlns:a16="http://schemas.microsoft.com/office/drawing/2014/main" id="{D35A605A-0267-94E1-F6AA-D0B98275DFEE}"/>
              </a:ext>
            </a:extLst>
          </p:cNvPr>
          <p:cNvSpPr txBox="1"/>
          <p:nvPr/>
        </p:nvSpPr>
        <p:spPr>
          <a:xfrm>
            <a:off x="520530" y="1849821"/>
            <a:ext cx="8102939" cy="523220"/>
          </a:xfrm>
          <a:prstGeom prst="rect">
            <a:avLst/>
          </a:prstGeom>
          <a:noFill/>
        </p:spPr>
        <p:txBody>
          <a:bodyPr wrap="square" rtlCol="0">
            <a:spAutoFit/>
          </a:bodyPr>
          <a:lstStyle/>
          <a:p>
            <a:r>
              <a:rPr lang="en-US" sz="2800" dirty="0"/>
              <a:t>Text about the questionable item linking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76B5-4110-8FD4-41E1-3F1A465671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9C4515-E7F2-6206-9D49-579EDF074B3E}"/>
              </a:ext>
            </a:extLst>
          </p:cNvPr>
          <p:cNvSpPr>
            <a:spLocks noGrp="1"/>
          </p:cNvSpPr>
          <p:nvPr>
            <p:ph idx="1"/>
          </p:nvPr>
        </p:nvSpPr>
        <p:spPr/>
        <p:txBody>
          <a:bodyPr/>
          <a:lstStyle/>
          <a:p>
            <a:r>
              <a:rPr lang="en-US" dirty="0"/>
              <a:t>Text about how because we are doing the harmonization process different from the original GCP, we won’t be able to get the exact same scores even if we repeat the same mistakes and decisions</a:t>
            </a:r>
          </a:p>
        </p:txBody>
      </p:sp>
    </p:spTree>
    <p:extLst>
      <p:ext uri="{BB962C8B-B14F-4D97-AF65-F5344CB8AC3E}">
        <p14:creationId xmlns:p14="http://schemas.microsoft.com/office/powerpoint/2010/main" val="226407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dirty="0"/>
              <a:t>So we have three options to redo the GCP</a:t>
            </a:r>
          </a:p>
          <a:p>
            <a:pPr lvl="1"/>
            <a:r>
              <a:rPr dirty="0"/>
              <a:t>Retain the mistakes and questionable assumptions (GCP_v1)</a:t>
            </a:r>
          </a:p>
          <a:p>
            <a:pPr lvl="1"/>
            <a:r>
              <a:rPr dirty="0"/>
              <a:t>Fix the mistakes but retain the questionable assumptions (GCP_v2a)</a:t>
            </a:r>
          </a:p>
          <a:p>
            <a:pPr lvl="1"/>
            <a:r>
              <a:rPr dirty="0"/>
              <a:t>Fix the mistakes and questionable assumptions (GCP_v2b)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Fixing the </a:t>
            </a:r>
            <a:r>
              <a:rPr lang="en-US" dirty="0"/>
              <a:t>item recoding mistake</a:t>
            </a:r>
            <a:endParaRPr dirty="0"/>
          </a:p>
        </p:txBody>
      </p:sp>
      <p:sp>
        <p:nvSpPr>
          <p:cNvPr id="3" name="Content Placeholder 2"/>
          <p:cNvSpPr>
            <a:spLocks noGrp="1"/>
          </p:cNvSpPr>
          <p:nvPr>
            <p:ph idx="1"/>
          </p:nvPr>
        </p:nvSpPr>
        <p:spPr/>
        <p:txBody>
          <a:bodyPr/>
          <a:lstStyle/>
          <a:p>
            <a:pPr marL="0" lvl="0" indent="0">
              <a:buNone/>
            </a:pPr>
            <a:r>
              <a:rPr dirty="0"/>
              <a:t>VSAT: Comparison of parameter estimates</a:t>
            </a:r>
          </a:p>
        </p:txBody>
      </p:sp>
      <p:graphicFrame>
        <p:nvGraphicFramePr>
          <p:cNvPr id="158825766" name="Table 158825765"/>
          <p:cNvGraphicFramePr>
            <a:graphicFrameLocks noGrp="1"/>
          </p:cNvGraphicFramePr>
          <p:nvPr>
            <p:extLst>
              <p:ext uri="{D42A27DB-BD31-4B8C-83A1-F6EECF244321}">
                <p14:modId xmlns:p14="http://schemas.microsoft.com/office/powerpoint/2010/main" val="2824769369"/>
              </p:ext>
            </p:extLst>
          </p:nvPr>
        </p:nvGraphicFramePr>
        <p:xfrm>
          <a:off x="2249213" y="2714296"/>
          <a:ext cx="2186152" cy="685800"/>
        </p:xfrm>
        <a:graphic>
          <a:graphicData uri="http://schemas.openxmlformats.org/drawingml/2006/table">
            <a:tbl>
              <a:tblPr/>
              <a:tblGrid>
                <a:gridCol w="1093076">
                  <a:extLst>
                    <a:ext uri="{9D8B030D-6E8A-4147-A177-3AD203B41FA5}">
                      <a16:colId xmlns:a16="http://schemas.microsoft.com/office/drawing/2014/main" val="20000"/>
                    </a:ext>
                  </a:extLst>
                </a:gridCol>
                <a:gridCol w="1093076">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0.651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477703032" name="Table 477703031"/>
          <p:cNvGraphicFramePr>
            <a:graphicFrameLocks noGrp="1"/>
          </p:cNvGraphicFramePr>
          <p:nvPr>
            <p:extLst>
              <p:ext uri="{D42A27DB-BD31-4B8C-83A1-F6EECF244321}">
                <p14:modId xmlns:p14="http://schemas.microsoft.com/office/powerpoint/2010/main" val="2174079553"/>
              </p:ext>
            </p:extLst>
          </p:nvPr>
        </p:nvGraphicFramePr>
        <p:xfrm>
          <a:off x="2249212" y="3689131"/>
          <a:ext cx="2186152" cy="2057400"/>
        </p:xfrm>
        <a:graphic>
          <a:graphicData uri="http://schemas.openxmlformats.org/drawingml/2006/table">
            <a:tbl>
              <a:tblPr/>
              <a:tblGrid>
                <a:gridCol w="1093076">
                  <a:extLst>
                    <a:ext uri="{9D8B030D-6E8A-4147-A177-3AD203B41FA5}">
                      <a16:colId xmlns:a16="http://schemas.microsoft.com/office/drawing/2014/main" val="20000"/>
                    </a:ext>
                  </a:extLst>
                </a:gridCol>
                <a:gridCol w="1093076">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-0.829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-0.044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0.791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1.512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2.317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3.262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3.958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8"/>
                  </a:ext>
                </a:extLst>
              </a:tr>
            </a:tbl>
          </a:graphicData>
        </a:graphic>
      </p:graphicFrame>
      <p:graphicFrame>
        <p:nvGraphicFramePr>
          <p:cNvPr id="549741857" name="Table 549741856"/>
          <p:cNvGraphicFramePr>
            <a:graphicFrameLocks noGrp="1"/>
          </p:cNvGraphicFramePr>
          <p:nvPr>
            <p:extLst>
              <p:ext uri="{D42A27DB-BD31-4B8C-83A1-F6EECF244321}">
                <p14:modId xmlns:p14="http://schemas.microsoft.com/office/powerpoint/2010/main" val="2594807714"/>
              </p:ext>
            </p:extLst>
          </p:nvPr>
        </p:nvGraphicFramePr>
        <p:xfrm>
          <a:off x="4645572" y="2714296"/>
          <a:ext cx="2060028" cy="685800"/>
        </p:xfrm>
        <a:graphic>
          <a:graphicData uri="http://schemas.openxmlformats.org/drawingml/2006/table">
            <a:tbl>
              <a:tblPr/>
              <a:tblGrid>
                <a:gridCol w="1030014">
                  <a:extLst>
                    <a:ext uri="{9D8B030D-6E8A-4147-A177-3AD203B41FA5}">
                      <a16:colId xmlns:a16="http://schemas.microsoft.com/office/drawing/2014/main" val="20000"/>
                    </a:ext>
                  </a:extLst>
                </a:gridCol>
                <a:gridCol w="1030014">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2a: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2a: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0.651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785746790" name="Table 785746789"/>
          <p:cNvGraphicFramePr>
            <a:graphicFrameLocks noGrp="1"/>
          </p:cNvGraphicFramePr>
          <p:nvPr>
            <p:extLst>
              <p:ext uri="{D42A27DB-BD31-4B8C-83A1-F6EECF244321}">
                <p14:modId xmlns:p14="http://schemas.microsoft.com/office/powerpoint/2010/main" val="1681586094"/>
              </p:ext>
            </p:extLst>
          </p:nvPr>
        </p:nvGraphicFramePr>
        <p:xfrm>
          <a:off x="4645569" y="3689131"/>
          <a:ext cx="2060026" cy="2057400"/>
        </p:xfrm>
        <a:graphic>
          <a:graphicData uri="http://schemas.openxmlformats.org/drawingml/2006/table">
            <a:tbl>
              <a:tblPr/>
              <a:tblGrid>
                <a:gridCol w="1030013">
                  <a:extLst>
                    <a:ext uri="{9D8B030D-6E8A-4147-A177-3AD203B41FA5}">
                      <a16:colId xmlns:a16="http://schemas.microsoft.com/office/drawing/2014/main" val="20000"/>
                    </a:ext>
                  </a:extLst>
                </a:gridCol>
                <a:gridCol w="1030013">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2a: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2a: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-0.829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-0.044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0.792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1.513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2.318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3.264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3.960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Fixing the </a:t>
            </a:r>
            <a:r>
              <a:rPr lang="en-US" dirty="0"/>
              <a:t>item recoding </a:t>
            </a:r>
            <a:r>
              <a:rPr dirty="0"/>
              <a:t>mistake</a:t>
            </a:r>
          </a:p>
        </p:txBody>
      </p:sp>
      <p:sp>
        <p:nvSpPr>
          <p:cNvPr id="3" name="Content Placeholder 2"/>
          <p:cNvSpPr>
            <a:spLocks noGrp="1"/>
          </p:cNvSpPr>
          <p:nvPr>
            <p:ph idx="1"/>
          </p:nvPr>
        </p:nvSpPr>
        <p:spPr/>
        <p:txBody>
          <a:bodyPr/>
          <a:lstStyle/>
          <a:p>
            <a:pPr marL="0" lvl="0" indent="0">
              <a:buNone/>
            </a:pPr>
            <a:r>
              <a:t>HVLT Delayed: Comparison of parameter estimates</a:t>
            </a:r>
          </a:p>
        </p:txBody>
      </p:sp>
      <p:graphicFrame>
        <p:nvGraphicFramePr>
          <p:cNvPr id="222496040" name="Table 222496039"/>
          <p:cNvGraphicFramePr>
            <a:graphicFrameLocks noGrp="1"/>
          </p:cNvGraphicFramePr>
          <p:nvPr>
            <p:extLst>
              <p:ext uri="{D42A27DB-BD31-4B8C-83A1-F6EECF244321}">
                <p14:modId xmlns:p14="http://schemas.microsoft.com/office/powerpoint/2010/main" val="4053564729"/>
              </p:ext>
            </p:extLst>
          </p:nvPr>
        </p:nvGraphicFramePr>
        <p:xfrm>
          <a:off x="2441029" y="2828755"/>
          <a:ext cx="1970690" cy="685800"/>
        </p:xfrm>
        <a:graphic>
          <a:graphicData uri="http://schemas.openxmlformats.org/drawingml/2006/table">
            <a:tbl>
              <a:tblPr/>
              <a:tblGrid>
                <a:gridCol w="985345">
                  <a:extLst>
                    <a:ext uri="{9D8B030D-6E8A-4147-A177-3AD203B41FA5}">
                      <a16:colId xmlns:a16="http://schemas.microsoft.com/office/drawing/2014/main" val="20000"/>
                    </a:ext>
                  </a:extLst>
                </a:gridCol>
                <a:gridCol w="985345">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0.332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118489472" name="Table 118489471"/>
          <p:cNvGraphicFramePr>
            <a:graphicFrameLocks noGrp="1"/>
          </p:cNvGraphicFramePr>
          <p:nvPr>
            <p:extLst>
              <p:ext uri="{D42A27DB-BD31-4B8C-83A1-F6EECF244321}">
                <p14:modId xmlns:p14="http://schemas.microsoft.com/office/powerpoint/2010/main" val="159053880"/>
              </p:ext>
            </p:extLst>
          </p:nvPr>
        </p:nvGraphicFramePr>
        <p:xfrm>
          <a:off x="2441029" y="3773214"/>
          <a:ext cx="1970688" cy="1828800"/>
        </p:xfrm>
        <a:graphic>
          <a:graphicData uri="http://schemas.openxmlformats.org/drawingml/2006/table">
            <a:tbl>
              <a:tblPr/>
              <a:tblGrid>
                <a:gridCol w="985344">
                  <a:extLst>
                    <a:ext uri="{9D8B030D-6E8A-4147-A177-3AD203B41FA5}">
                      <a16:colId xmlns:a16="http://schemas.microsoft.com/office/drawing/2014/main" val="20000"/>
                    </a:ext>
                  </a:extLst>
                </a:gridCol>
                <a:gridCol w="985344">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-1.179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-0.738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-0.199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0.507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1.727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2.809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7"/>
                  </a:ext>
                </a:extLst>
              </a:tr>
            </a:tbl>
          </a:graphicData>
        </a:graphic>
      </p:graphicFrame>
      <p:graphicFrame>
        <p:nvGraphicFramePr>
          <p:cNvPr id="379380078" name="Table 379380077"/>
          <p:cNvGraphicFramePr>
            <a:graphicFrameLocks noGrp="1"/>
          </p:cNvGraphicFramePr>
          <p:nvPr>
            <p:extLst>
              <p:ext uri="{D42A27DB-BD31-4B8C-83A1-F6EECF244321}">
                <p14:modId xmlns:p14="http://schemas.microsoft.com/office/powerpoint/2010/main" val="1452274866"/>
              </p:ext>
            </p:extLst>
          </p:nvPr>
        </p:nvGraphicFramePr>
        <p:xfrm>
          <a:off x="4719144" y="2828755"/>
          <a:ext cx="1970688" cy="685800"/>
        </p:xfrm>
        <a:graphic>
          <a:graphicData uri="http://schemas.openxmlformats.org/drawingml/2006/table">
            <a:tbl>
              <a:tblPr/>
              <a:tblGrid>
                <a:gridCol w="985344">
                  <a:extLst>
                    <a:ext uri="{9D8B030D-6E8A-4147-A177-3AD203B41FA5}">
                      <a16:colId xmlns:a16="http://schemas.microsoft.com/office/drawing/2014/main" val="20000"/>
                    </a:ext>
                  </a:extLst>
                </a:gridCol>
                <a:gridCol w="985344">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2a: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2a: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0.332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391600649" name="Table 391600648"/>
          <p:cNvGraphicFramePr>
            <a:graphicFrameLocks noGrp="1"/>
          </p:cNvGraphicFramePr>
          <p:nvPr>
            <p:extLst>
              <p:ext uri="{D42A27DB-BD31-4B8C-83A1-F6EECF244321}">
                <p14:modId xmlns:p14="http://schemas.microsoft.com/office/powerpoint/2010/main" val="2702129922"/>
              </p:ext>
            </p:extLst>
          </p:nvPr>
        </p:nvGraphicFramePr>
        <p:xfrm>
          <a:off x="4719146" y="3773214"/>
          <a:ext cx="1970686" cy="2057400"/>
        </p:xfrm>
        <a:graphic>
          <a:graphicData uri="http://schemas.openxmlformats.org/drawingml/2006/table">
            <a:tbl>
              <a:tblPr/>
              <a:tblGrid>
                <a:gridCol w="985343">
                  <a:extLst>
                    <a:ext uri="{9D8B030D-6E8A-4147-A177-3AD203B41FA5}">
                      <a16:colId xmlns:a16="http://schemas.microsoft.com/office/drawing/2014/main" val="20000"/>
                    </a:ext>
                  </a:extLst>
                </a:gridCol>
                <a:gridCol w="985343">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2a: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2a: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-1.179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-0.738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-0.199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0.507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1.728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2.810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3.254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Fixing the </a:t>
            </a:r>
            <a:r>
              <a:rPr lang="en-US" dirty="0"/>
              <a:t>item recoding </a:t>
            </a:r>
            <a:r>
              <a:rPr dirty="0"/>
              <a:t>mistake</a:t>
            </a:r>
          </a:p>
        </p:txBody>
      </p:sp>
      <p:sp>
        <p:nvSpPr>
          <p:cNvPr id="3" name="Content Placeholder 2"/>
          <p:cNvSpPr>
            <a:spLocks noGrp="1"/>
          </p:cNvSpPr>
          <p:nvPr>
            <p:ph idx="1"/>
          </p:nvPr>
        </p:nvSpPr>
        <p:spPr/>
        <p:txBody>
          <a:bodyPr/>
          <a:lstStyle/>
          <a:p>
            <a:pPr marL="0" lvl="0" indent="0">
              <a:buNone/>
            </a:pPr>
            <a:r>
              <a:t>Digit symbol substitution: Comparison of parameter estimates</a:t>
            </a:r>
          </a:p>
        </p:txBody>
      </p:sp>
      <p:graphicFrame>
        <p:nvGraphicFramePr>
          <p:cNvPr id="642661745" name="Table 642661744"/>
          <p:cNvGraphicFramePr>
            <a:graphicFrameLocks noGrp="1"/>
          </p:cNvGraphicFramePr>
          <p:nvPr>
            <p:extLst>
              <p:ext uri="{D42A27DB-BD31-4B8C-83A1-F6EECF244321}">
                <p14:modId xmlns:p14="http://schemas.microsoft.com/office/powerpoint/2010/main" val="2970166000"/>
              </p:ext>
            </p:extLst>
          </p:nvPr>
        </p:nvGraphicFramePr>
        <p:xfrm>
          <a:off x="2446286" y="3044112"/>
          <a:ext cx="1978572" cy="685800"/>
        </p:xfrm>
        <a:graphic>
          <a:graphicData uri="http://schemas.openxmlformats.org/drawingml/2006/table">
            <a:tbl>
              <a:tblPr/>
              <a:tblGrid>
                <a:gridCol w="989286">
                  <a:extLst>
                    <a:ext uri="{9D8B030D-6E8A-4147-A177-3AD203B41FA5}">
                      <a16:colId xmlns:a16="http://schemas.microsoft.com/office/drawing/2014/main" val="20000"/>
                    </a:ext>
                  </a:extLst>
                </a:gridCol>
                <a:gridCol w="989286">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0.806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160106" name="Table 160105"/>
          <p:cNvGraphicFramePr>
            <a:graphicFrameLocks noGrp="1"/>
          </p:cNvGraphicFramePr>
          <p:nvPr>
            <p:extLst>
              <p:ext uri="{D42A27DB-BD31-4B8C-83A1-F6EECF244321}">
                <p14:modId xmlns:p14="http://schemas.microsoft.com/office/powerpoint/2010/main" val="2793924348"/>
              </p:ext>
            </p:extLst>
          </p:nvPr>
        </p:nvGraphicFramePr>
        <p:xfrm>
          <a:off x="2446286" y="3891454"/>
          <a:ext cx="1978572" cy="1828800"/>
        </p:xfrm>
        <a:graphic>
          <a:graphicData uri="http://schemas.openxmlformats.org/drawingml/2006/table">
            <a:tbl>
              <a:tblPr/>
              <a:tblGrid>
                <a:gridCol w="989286">
                  <a:extLst>
                    <a:ext uri="{9D8B030D-6E8A-4147-A177-3AD203B41FA5}">
                      <a16:colId xmlns:a16="http://schemas.microsoft.com/office/drawing/2014/main" val="20000"/>
                    </a:ext>
                  </a:extLst>
                </a:gridCol>
                <a:gridCol w="989286">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1: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-0.567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0.360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1.051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1.858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2.725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3.470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7"/>
                  </a:ext>
                </a:extLst>
              </a:tr>
            </a:tbl>
          </a:graphicData>
        </a:graphic>
      </p:graphicFrame>
      <p:graphicFrame>
        <p:nvGraphicFramePr>
          <p:cNvPr id="545288200" name="Table 545288199"/>
          <p:cNvGraphicFramePr>
            <a:graphicFrameLocks noGrp="1"/>
          </p:cNvGraphicFramePr>
          <p:nvPr>
            <p:extLst>
              <p:ext uri="{D42A27DB-BD31-4B8C-83A1-F6EECF244321}">
                <p14:modId xmlns:p14="http://schemas.microsoft.com/office/powerpoint/2010/main" val="925292696"/>
              </p:ext>
            </p:extLst>
          </p:nvPr>
        </p:nvGraphicFramePr>
        <p:xfrm>
          <a:off x="4698126" y="3044112"/>
          <a:ext cx="1978572" cy="685800"/>
        </p:xfrm>
        <a:graphic>
          <a:graphicData uri="http://schemas.openxmlformats.org/drawingml/2006/table">
            <a:tbl>
              <a:tblPr/>
              <a:tblGrid>
                <a:gridCol w="989286">
                  <a:extLst>
                    <a:ext uri="{9D8B030D-6E8A-4147-A177-3AD203B41FA5}">
                      <a16:colId xmlns:a16="http://schemas.microsoft.com/office/drawing/2014/main" val="20000"/>
                    </a:ext>
                  </a:extLst>
                </a:gridCol>
                <a:gridCol w="989286">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dirty="0">
                          <a:solidFill>
                            <a:srgbClr val="000000">
                              <a:alpha val="100000"/>
                            </a:srgbClr>
                          </a:solidFill>
                          <a:latin typeface="Helvetica"/>
                          <a:cs typeface="Helvetica"/>
                          <a:sym typeface="Helvetica"/>
                        </a:rPr>
                        <a:t>Version 2a: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2a: Factor loading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0.806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25400" cap="flat" cmpd="sng" algn="ctr">
                      <a:solidFill>
                        <a:srgbClr val="666666">
                          <a:alpha val="100000"/>
                        </a:srgbClr>
                      </a:solidFill>
                      <a:prstDash val="solid"/>
                    </a:lnB>
                  </a:tcPr>
                </a:tc>
                <a:extLst>
                  <a:ext uri="{0D108BD9-81ED-4DB2-BD59-A6C34878D82A}">
                    <a16:rowId xmlns:a16="http://schemas.microsoft.com/office/drawing/2014/main" val="10002"/>
                  </a:ext>
                </a:extLst>
              </a:tr>
            </a:tbl>
          </a:graphicData>
        </a:graphic>
      </p:graphicFrame>
      <p:graphicFrame>
        <p:nvGraphicFramePr>
          <p:cNvPr id="341600919" name="Table 341600918"/>
          <p:cNvGraphicFramePr>
            <a:graphicFrameLocks noGrp="1"/>
          </p:cNvGraphicFramePr>
          <p:nvPr>
            <p:extLst>
              <p:ext uri="{D42A27DB-BD31-4B8C-83A1-F6EECF244321}">
                <p14:modId xmlns:p14="http://schemas.microsoft.com/office/powerpoint/2010/main" val="244091325"/>
              </p:ext>
            </p:extLst>
          </p:nvPr>
        </p:nvGraphicFramePr>
        <p:xfrm>
          <a:off x="4698126" y="3891454"/>
          <a:ext cx="1978572" cy="2057400"/>
        </p:xfrm>
        <a:graphic>
          <a:graphicData uri="http://schemas.openxmlformats.org/drawingml/2006/table">
            <a:tbl>
              <a:tblPr/>
              <a:tblGrid>
                <a:gridCol w="989286">
                  <a:extLst>
                    <a:ext uri="{9D8B030D-6E8A-4147-A177-3AD203B41FA5}">
                      <a16:colId xmlns:a16="http://schemas.microsoft.com/office/drawing/2014/main" val="20000"/>
                    </a:ext>
                  </a:extLst>
                </a:gridCol>
                <a:gridCol w="989286">
                  <a:extLst>
                    <a:ext uri="{9D8B030D-6E8A-4147-A177-3AD203B41FA5}">
                      <a16:colId xmlns:a16="http://schemas.microsoft.com/office/drawing/2014/main" val="20001"/>
                    </a:ext>
                  </a:extLst>
                </a:gridCol>
              </a:tblGrid>
              <a:tr h="228600">
                <a:tc gridSpan="2">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Version 2a: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hMerge="1">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Version 2a: Thresholds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0"/>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Parameter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Std. Estimate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alpha val="10000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1"/>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-0.567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666666"/>
                      </a:solidFill>
                      <a:prstDash val="solid"/>
                      <a:round/>
                      <a:headEnd type="none" w="med" len="med"/>
                      <a:tailEnd type="none" w="med" len="med"/>
                    </a:lnT>
                    <a:lnB w="0" cap="flat" cmpd="sng" algn="ctr">
                      <a:solidFill>
                        <a:srgbClr val="FFFFFF">
                          <a:alpha val="0"/>
                        </a:srgbClr>
                      </a:solidFill>
                      <a:prstDash val="solid"/>
                    </a:lnB>
                  </a:tcPr>
                </a:tc>
                <a:extLst>
                  <a:ext uri="{0D108BD9-81ED-4DB2-BD59-A6C34878D82A}">
                    <a16:rowId xmlns:a16="http://schemas.microsoft.com/office/drawing/2014/main" val="10002"/>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0.360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3"/>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1.052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4"/>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1.860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5"/>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2.727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6"/>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tc>
                  <a:txBody>
                    <a:bodyPr/>
                    <a:lstStyle/>
                    <a:p>
                      <a:pPr marL="63500" marR="63500" algn="r">
                        <a:lnSpc>
                          <a:spcPct val="100000"/>
                        </a:lnSpc>
                        <a:spcBef>
                          <a:spcPts val="500"/>
                        </a:spcBef>
                        <a:spcAft>
                          <a:spcPts val="500"/>
                        </a:spcAft>
                        <a:buNone/>
                      </a:pPr>
                      <a:r>
                        <a:rPr sz="1100">
                          <a:solidFill>
                            <a:srgbClr val="000000">
                              <a:alpha val="100000"/>
                            </a:srgbClr>
                          </a:solidFill>
                          <a:latin typeface="Helvetica"/>
                          <a:cs typeface="Helvetica"/>
                          <a:sym typeface="Helvetica"/>
                        </a:rPr>
                        <a:t>3.470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0" cap="flat" cmpd="sng" algn="ctr">
                      <a:solidFill>
                        <a:srgbClr val="FFFFFF">
                          <a:alpha val="0"/>
                        </a:srgbClr>
                      </a:solidFill>
                      <a:prstDash val="solid"/>
                    </a:lnB>
                  </a:tcPr>
                </a:tc>
                <a:extLst>
                  <a:ext uri="{0D108BD9-81ED-4DB2-BD59-A6C34878D82A}">
                    <a16:rowId xmlns:a16="http://schemas.microsoft.com/office/drawing/2014/main" val="10007"/>
                  </a:ext>
                </a:extLst>
              </a:tr>
              <a:tr h="228600">
                <a:tc>
                  <a:txBody>
                    <a:bodyPr/>
                    <a:lstStyle/>
                    <a:p>
                      <a:pPr marL="63500" marR="63500" algn="l">
                        <a:lnSpc>
                          <a:spcPct val="100000"/>
                        </a:lnSpc>
                        <a:spcBef>
                          <a:spcPts val="500"/>
                        </a:spcBef>
                        <a:spcAft>
                          <a:spcPts val="500"/>
                        </a:spcAft>
                        <a:buNone/>
                      </a:pPr>
                      <a:r>
                        <a:rPr sz="1100">
                          <a:solidFill>
                            <a:srgbClr val="000000">
                              <a:alpha val="100000"/>
                            </a:srgbClr>
                          </a:solidFill>
                          <a:latin typeface="Helvetica"/>
                          <a:cs typeface="Helvetica"/>
                          <a:sym typeface="Helvetica"/>
                        </a:rPr>
                        <a:t>T7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tc>
                  <a:txBody>
                    <a:bodyPr/>
                    <a:lstStyle/>
                    <a:p>
                      <a:pPr marL="63500" marR="63500" algn="r">
                        <a:lnSpc>
                          <a:spcPct val="100000"/>
                        </a:lnSpc>
                        <a:spcBef>
                          <a:spcPts val="500"/>
                        </a:spcBef>
                        <a:spcAft>
                          <a:spcPts val="500"/>
                        </a:spcAft>
                        <a:buNone/>
                      </a:pPr>
                      <a:r>
                        <a:rPr sz="1100" dirty="0">
                          <a:solidFill>
                            <a:srgbClr val="000000">
                              <a:alpha val="100000"/>
                            </a:srgbClr>
                          </a:solidFill>
                          <a:latin typeface="Helvetica"/>
                          <a:cs typeface="Helvetica"/>
                          <a:sym typeface="Helvetica"/>
                        </a:rPr>
                        <a:t>3.960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0" cap="flat" cmpd="sng" algn="ctr">
                      <a:solidFill>
                        <a:srgbClr val="FFFFFF">
                          <a:alpha val="0"/>
                        </a:srgbClr>
                      </a:solidFill>
                      <a:prstDash val="solid"/>
                    </a:lnT>
                    <a:lnB w="25400" cap="flat" cmpd="sng" algn="ctr">
                      <a:solidFill>
                        <a:srgbClr val="666666">
                          <a:alpha val="100000"/>
                        </a:srgbClr>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6101</TotalTime>
  <Words>996</Words>
  <Application>Microsoft Macintosh PowerPoint</Application>
  <PresentationFormat>On-screen Show (4:3)</PresentationFormat>
  <Paragraphs>390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Helvetica</vt:lpstr>
      <vt:lpstr>Office Theme</vt:lpstr>
      <vt:lpstr>Comparison of GCP versions</vt:lpstr>
      <vt:lpstr>PowerPoint Presentation</vt:lpstr>
      <vt:lpstr>Mistakes</vt:lpstr>
      <vt:lpstr>Questionable assumptions</vt:lpstr>
      <vt:lpstr>PowerPoint Presentation</vt:lpstr>
      <vt:lpstr>PowerPoint Presentation</vt:lpstr>
      <vt:lpstr>Fixing the item recoding mistake</vt:lpstr>
      <vt:lpstr>Fixing the item recoding mistake</vt:lpstr>
      <vt:lpstr>Fixing the item recoding mistake</vt:lpstr>
      <vt:lpstr>PowerPoint Presentation</vt:lpstr>
      <vt:lpstr>Fixing the item linking</vt:lpstr>
      <vt:lpstr>Fixing the item linking</vt:lpstr>
      <vt:lpstr>Summary statistics for where there is a difference between fixing mistakes and item linkages and not fixing them</vt:lpstr>
      <vt:lpstr>Summary statistics for GCP versions at baseline</vt:lpstr>
      <vt:lpstr>Correlation of GCP versions at baseline</vt:lpstr>
      <vt:lpstr>Repeating mistakes and item linkages</vt:lpstr>
      <vt:lpstr>Fixing the mistakes</vt:lpstr>
      <vt:lpstr>Fixing mistakes and item linkages</vt:lpstr>
      <vt:lpstr>Absolute difference from original GCP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GCP versions</dc:title>
  <dc:creator>Doug Tommet</dc:creator>
  <cp:keywords/>
  <cp:lastModifiedBy>Tommet, Douglas</cp:lastModifiedBy>
  <cp:revision>2</cp:revision>
  <dcterms:created xsi:type="dcterms:W3CDTF">2022-04-21T14:10:49Z</dcterms:created>
  <dcterms:modified xsi:type="dcterms:W3CDTF">2022-04-25T19:53:10Z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2022-04-21</vt:lpwstr>
  </property>
  <property fmtid="{D5CDD505-2E9C-101B-9397-08002B2CF9AE}" pid="3" name="output">
    <vt:lpwstr>powerpoint_presentation</vt:lpwstr>
  </property>
</Properties>
</file>