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Comparison of GCP versions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Doug Tommet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2022-04-25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Digit symbol substitution: Comparison of parameter estimates</a:t>
            </a:r>
          </a:p>
        </p:txBody>
      </p:sp>
      <p:graphicFrame>
        <p:nvGraphicFramePr>
          <p:cNvPr id="815134492" name="Table 8151344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17898"/>
              </p:ext>
            </p:extLst>
          </p:nvPr>
        </p:nvGraphicFramePr>
        <p:xfrm>
          <a:off x="2816772" y="2820035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247847" name="Table 912478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81967"/>
              </p:ext>
            </p:extLst>
          </p:nvPr>
        </p:nvGraphicFramePr>
        <p:xfrm>
          <a:off x="2816772" y="4037965"/>
          <a:ext cx="1371600" cy="2042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06051049" name="Table 6060510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51273"/>
              </p:ext>
            </p:extLst>
          </p:nvPr>
        </p:nvGraphicFramePr>
        <p:xfrm>
          <a:off x="5286704" y="2820035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6283563" name="Table 4362835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61458"/>
              </p:ext>
            </p:extLst>
          </p:nvPr>
        </p:nvGraphicFramePr>
        <p:xfrm>
          <a:off x="5213131" y="4037965"/>
          <a:ext cx="1371600" cy="22707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2.727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Summary statistics for those where there is a difference in GCP between version 1 and version 2a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recoding mistakes only affected 53 out of 560 participants</a:t>
            </a:r>
          </a:p>
          <a:p>
            <a:pPr lvl="1"/>
            <a:r>
              <a:t>Mean absolute difference is only 0.02 GCP units</a:t>
            </a:r>
          </a:p>
        </p:txBody>
      </p:sp>
      <p:graphicFrame>
        <p:nvGraphicFramePr>
          <p:cNvPr id="248727574" name="Table 2487275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46483"/>
              </p:ext>
            </p:extLst>
          </p:nvPr>
        </p:nvGraphicFramePr>
        <p:xfrm>
          <a:off x="1923393" y="3439510"/>
          <a:ext cx="4194879" cy="2270713"/>
        </p:xfrm>
        <a:graphic>
          <a:graphicData uri="http://schemas.openxmlformats.org/drawingml/2006/table">
            <a:tbl>
              <a:tblPr/>
              <a:tblGrid>
                <a:gridCol w="267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v2a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0.020 (0.052)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 (0.010, 0.010)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0.010, 0.410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Animal vs Supermarket naming: Comparison of parameter estimates</a:t>
            </a:r>
          </a:p>
        </p:txBody>
      </p:sp>
      <p:graphicFrame>
        <p:nvGraphicFramePr>
          <p:cNvPr id="857508374" name="Table 857508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28372"/>
              </p:ext>
            </p:extLst>
          </p:nvPr>
        </p:nvGraphicFramePr>
        <p:xfrm>
          <a:off x="2919249" y="2667892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593534" name="Table 114593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60107"/>
              </p:ext>
            </p:extLst>
          </p:nvPr>
        </p:nvGraphicFramePr>
        <p:xfrm>
          <a:off x="2919249" y="3658333"/>
          <a:ext cx="1371600" cy="29565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-2.938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-1.768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-0.280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1.113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3.413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2.295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4.756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2190208" name="Table 202190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97036"/>
              </p:ext>
            </p:extLst>
          </p:nvPr>
        </p:nvGraphicFramePr>
        <p:xfrm>
          <a:off x="5633545" y="2599055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0.598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918582" name="Table 676918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82277"/>
              </p:ext>
            </p:extLst>
          </p:nvPr>
        </p:nvGraphicFramePr>
        <p:xfrm>
          <a:off x="5538952" y="3809365"/>
          <a:ext cx="1371600" cy="24993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-0.576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0.170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1.284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1.857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2.528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FAS : Comparison of parameter estimates</a:t>
            </a:r>
          </a:p>
        </p:txBody>
      </p:sp>
      <p:graphicFrame>
        <p:nvGraphicFramePr>
          <p:cNvPr id="767497709" name="Table 7674977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36958"/>
              </p:ext>
            </p:extLst>
          </p:nvPr>
        </p:nvGraphicFramePr>
        <p:xfrm>
          <a:off x="1873468" y="2499043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9081534" name="Table 4290815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3562"/>
              </p:ext>
            </p:extLst>
          </p:nvPr>
        </p:nvGraphicFramePr>
        <p:xfrm>
          <a:off x="1828800" y="3580765"/>
          <a:ext cx="1371600" cy="27279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84931936" name="Table 7849319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75502"/>
              </p:ext>
            </p:extLst>
          </p:nvPr>
        </p:nvGraphicFramePr>
        <p:xfrm>
          <a:off x="3728546" y="2536290"/>
          <a:ext cx="2743200" cy="792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0.768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5753671" name="Table 4057536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51246"/>
              </p:ext>
            </p:extLst>
          </p:nvPr>
        </p:nvGraphicFramePr>
        <p:xfrm>
          <a:off x="3803433" y="3589556"/>
          <a:ext cx="2743200" cy="2667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2b: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F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-2.039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-1.371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-0.050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-0.567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0.873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0.853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0.439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1.265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1.606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1.587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1.636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1.992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2.085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2.675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2.822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656270-085E-4C2A-A573-E0DDA7B2970D}"/>
              </a:ext>
            </a:extLst>
          </p:cNvPr>
          <p:cNvSpPr txBox="1"/>
          <p:nvPr/>
        </p:nvSpPr>
        <p:spPr>
          <a:xfrm>
            <a:off x="6896755" y="3863181"/>
            <a:ext cx="21467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The threshold parameter estimates are not really comparable, because the Version 1 thresholds are based on bins on number of F+A+S words, and the Version 2b thresholds are based on bins of F, A, and S words considered separately.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Summary statistics for those where there is a difference between fixing mistakes and item linkages and not fixing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000" dirty="0"/>
              <a:t>Fixing the item linkage affects nearly the whole sample</a:t>
            </a:r>
          </a:p>
          <a:p>
            <a:pPr lvl="1"/>
            <a:r>
              <a:rPr sz="2000" dirty="0"/>
              <a:t>The mean absolute difference is 2.2 GCP units</a:t>
            </a:r>
          </a:p>
        </p:txBody>
      </p:sp>
      <p:graphicFrame>
        <p:nvGraphicFramePr>
          <p:cNvPr id="98302304" name="Table 98302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64288"/>
              </p:ext>
            </p:extLst>
          </p:nvPr>
        </p:nvGraphicFramePr>
        <p:xfrm>
          <a:off x="2591102" y="2801636"/>
          <a:ext cx="3961796" cy="2270713"/>
        </p:xfrm>
        <a:graphic>
          <a:graphicData uri="http://schemas.openxmlformats.org/drawingml/2006/table">
            <a:tbl>
              <a:tblPr/>
              <a:tblGrid>
                <a:gridCol w="267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2.15 (1.71)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1.75 (0.77, 3.15)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0.02, 8.52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Fixing the item linking</a:t>
            </a:r>
            <a:r>
              <a:rPr lang="en-US" dirty="0"/>
              <a:t>: FAS and CFL summed but not linked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FAS : Comparison of parameter estimates</a:t>
            </a:r>
          </a:p>
        </p:txBody>
      </p:sp>
      <p:graphicFrame>
        <p:nvGraphicFramePr>
          <p:cNvPr id="21376179" name="Table 21376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83711"/>
              </p:ext>
            </p:extLst>
          </p:nvPr>
        </p:nvGraphicFramePr>
        <p:xfrm>
          <a:off x="2716924" y="2566100"/>
          <a:ext cx="1855076" cy="792480"/>
        </p:xfrm>
        <a:graphic>
          <a:graphicData uri="http://schemas.openxmlformats.org/drawingml/2006/table">
            <a:tbl>
              <a:tblPr/>
              <a:tblGrid>
                <a:gridCol w="9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0.726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8008920" name="Table 3580089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86024"/>
              </p:ext>
            </p:extLst>
          </p:nvPr>
        </p:nvGraphicFramePr>
        <p:xfrm>
          <a:off x="2716923" y="3737527"/>
          <a:ext cx="1855076" cy="2621280"/>
        </p:xfrm>
        <a:graphic>
          <a:graphicData uri="http://schemas.openxmlformats.org/drawingml/2006/table">
            <a:tbl>
              <a:tblPr/>
              <a:tblGrid>
                <a:gridCol w="9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-2.300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-1.410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0.475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1.425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1.980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3.001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12639192" name="Table 612639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41327"/>
              </p:ext>
            </p:extLst>
          </p:nvPr>
        </p:nvGraphicFramePr>
        <p:xfrm>
          <a:off x="5433847" y="2529840"/>
          <a:ext cx="1855076" cy="792480"/>
        </p:xfrm>
        <a:graphic>
          <a:graphicData uri="http://schemas.openxmlformats.org/drawingml/2006/table">
            <a:tbl>
              <a:tblPr/>
              <a:tblGrid>
                <a:gridCol w="92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0.621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7103683" name="Table 3271036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39488"/>
              </p:ext>
            </p:extLst>
          </p:nvPr>
        </p:nvGraphicFramePr>
        <p:xfrm>
          <a:off x="5433848" y="3705997"/>
          <a:ext cx="1996966" cy="2286000"/>
        </p:xfrm>
        <a:graphic>
          <a:graphicData uri="http://schemas.openxmlformats.org/drawingml/2006/table">
            <a:tbl>
              <a:tblPr/>
              <a:tblGrid>
                <a:gridCol w="99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2c: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-0.400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0.402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1.225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1.525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1.959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Summary statistics for those where there is a difference between fixing mistakes and item linkages and not fixing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2400" dirty="0"/>
              <a:t>Fixing the item linkage affects nearly the whole sample</a:t>
            </a:r>
          </a:p>
          <a:p>
            <a:pPr lvl="1"/>
            <a:r>
              <a:rPr sz="2400" dirty="0"/>
              <a:t>The mean absolute difference is 1.0 GCP units</a:t>
            </a:r>
          </a:p>
        </p:txBody>
      </p:sp>
      <p:graphicFrame>
        <p:nvGraphicFramePr>
          <p:cNvPr id="103814070" name="Table 1038140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14441"/>
              </p:ext>
            </p:extLst>
          </p:nvPr>
        </p:nvGraphicFramePr>
        <p:xfrm>
          <a:off x="2591102" y="3111062"/>
          <a:ext cx="3961796" cy="2270167"/>
        </p:xfrm>
        <a:graphic>
          <a:graphicData uri="http://schemas.openxmlformats.org/drawingml/2006/table">
            <a:tbl>
              <a:tblPr/>
              <a:tblGrid>
                <a:gridCol w="267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5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6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Difference in GCP between v1 and 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78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557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0.97 (0.68)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20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0.87 (0.42, 1.41)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7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0.01, 2.83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Summary statistics for GCP versions at baseline</a:t>
            </a:r>
          </a:p>
        </p:txBody>
      </p:sp>
      <p:graphicFrame>
        <p:nvGraphicFramePr>
          <p:cNvPr id="321593004" name="Table 3215930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7366"/>
              </p:ext>
            </p:extLst>
          </p:nvPr>
        </p:nvGraphicFramePr>
        <p:xfrm>
          <a:off x="2695903" y="1681748"/>
          <a:ext cx="3752193" cy="4901614"/>
        </p:xfrm>
        <a:graphic>
          <a:graphicData uri="http://schemas.openxmlformats.org/drawingml/2006/table">
            <a:tbl>
              <a:tblPr/>
              <a:tblGrid>
                <a:gridCol w="1707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06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Original GCP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57.61 (7.28)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57.44 (52.79, 62.88)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4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34.17, 77.13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58.92 (7.23)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58.80 (54.00, 64.20)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4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35.63, 78.37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3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58.92 (7.23)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58.80 (54.00, 64.20)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4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35.63, 78.28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3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57.89 (7.40)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57.45 (52.87, 63.40)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14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35.07, 78.60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35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58.00 (6.72)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159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58.03 (53.43, 62.97)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1402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35.85, 75.71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Correlation of GCP versions at baseline</a:t>
            </a:r>
          </a:p>
        </p:txBody>
      </p:sp>
      <p:graphicFrame>
        <p:nvGraphicFramePr>
          <p:cNvPr id="191928515" name="Table 1919285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68942"/>
              </p:ext>
            </p:extLst>
          </p:nvPr>
        </p:nvGraphicFramePr>
        <p:xfrm>
          <a:off x="2238703" y="2207172"/>
          <a:ext cx="4876800" cy="2133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79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9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Rank order correlation of GCP versions at baseline</a:t>
            </a:r>
          </a:p>
        </p:txBody>
      </p:sp>
      <p:graphicFrame>
        <p:nvGraphicFramePr>
          <p:cNvPr id="976691503" name="Table 9766915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10056"/>
              </p:ext>
            </p:extLst>
          </p:nvPr>
        </p:nvGraphicFramePr>
        <p:xfrm>
          <a:off x="2138856" y="2393730"/>
          <a:ext cx="4866288" cy="2070540"/>
        </p:xfrm>
        <a:graphic>
          <a:graphicData uri="http://schemas.openxmlformats.org/drawingml/2006/table">
            <a:tbl>
              <a:tblPr/>
              <a:tblGrid>
                <a:gridCol w="81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0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variable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0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vdgcp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0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GCP_v2a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GCP_v2b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3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GCP_v2c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1.00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we first made the GCP, we made some mistakes and had questionable assumptions.</a:t>
            </a:r>
          </a:p>
          <a:p>
            <a:pPr marL="0" lvl="0" indent="0">
              <a:buNone/>
            </a:pPr>
            <a:r>
              <a:t>Now with this harmonization work we have a chance to revisit and possibly correct these mistakes and assumptions.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Repeating mistakes and item linkages</a:t>
            </a:r>
          </a:p>
        </p:txBody>
      </p:sp>
      <p:pic>
        <p:nvPicPr>
          <p:cNvPr id="3" name="Picture 1" descr="xxx-Comparison_of_GCP_versions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mistakes</a:t>
            </a:r>
          </a:p>
        </p:txBody>
      </p:sp>
      <p:pic>
        <p:nvPicPr>
          <p:cNvPr id="3" name="Picture 1" descr="xxx-Comparison_of_GCP_versions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mistakes and item linkages</a:t>
            </a:r>
          </a:p>
        </p:txBody>
      </p:sp>
      <p:pic>
        <p:nvPicPr>
          <p:cNvPr id="3" name="Picture 1" descr="xxx-Comparison_of_GCP_versions_files/figure-pptx/unnamed-chunk-1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mistakes and item linkages</a:t>
            </a:r>
          </a:p>
        </p:txBody>
      </p:sp>
      <p:pic>
        <p:nvPicPr>
          <p:cNvPr id="3" name="Picture 1" descr="xxx-Comparison_of_GCP_versions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Absolute difference from original GCP</a:t>
            </a:r>
          </a:p>
        </p:txBody>
      </p:sp>
      <p:graphicFrame>
        <p:nvGraphicFramePr>
          <p:cNvPr id="891429882" name="Table 8914298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130030"/>
              </p:ext>
            </p:extLst>
          </p:nvPr>
        </p:nvGraphicFramePr>
        <p:xfrm>
          <a:off x="2051606" y="1681656"/>
          <a:ext cx="5040787" cy="4453693"/>
        </p:xfrm>
        <a:graphic>
          <a:graphicData uri="http://schemas.openxmlformats.org/drawingml/2006/table">
            <a:tbl>
              <a:tblPr/>
              <a:tblGrid>
                <a:gridCol w="3754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4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Characteristic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N = 560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14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  V1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 (0.73)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1.30 (0.83, 1.84)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3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0.00, 3.59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14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 V2a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1.36 (0.73)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1.30 (0.82, 1.84)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3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0.00, 3.60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14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 V2b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2.04 (1.70)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1.56 (0.76, 2.90)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33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0.02, 10.73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14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GCP V2c</a:t>
                      </a: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Mean (SD)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0.94 (0.69)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564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Median (IQR)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0.81 (0.38, 1.35)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339">
                <a:tc>
                  <a:txBody>
                    <a:bodyPr/>
                    <a:lstStyle/>
                    <a:p>
                      <a:pPr marL="190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Range</a:t>
                      </a:r>
                    </a:p>
                  </a:txBody>
                  <a:tcPr marL="0" marR="0" marT="0" marB="0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0.01, 3.74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t>GCP v 1.0 (Gross et al 2014, and as used in SAGES encoded in VDS) has a few minor errors and questionable decisions.</a:t>
            </a:r>
          </a:p>
          <a:p>
            <a:pPr lvl="1"/>
            <a:r>
              <a:rPr u="sng"/>
              <a:t>Error #1, #2 &amp; #3</a:t>
            </a:r>
            <a:r>
              <a:t>. Top two categories (based on quantiles) in VSAT, HVLT delayed, and Digit Symbol Substitution are collapsed. This was unintentional, the data would have supported more categories.</a:t>
            </a:r>
          </a:p>
          <a:p>
            <a:pPr lvl="1"/>
            <a:r>
              <a:t>The result of this is we may not have as precise a measure of cognitive performance among the very top (best) performers.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Questionable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u="sng"/>
              <a:t>Questionable assumption #1</a:t>
            </a:r>
            <a:r>
              <a:t>. We decided to treat HRS/ADAMS “C, F, and L” letter fluency as equivalent to SAGES “F, A, S” fluency. If this assumption of equivalence is a bad assumption, our linkage to HRS/ADAMS is biased.</a:t>
            </a:r>
          </a:p>
          <a:p>
            <a:pPr lvl="1"/>
            <a:r>
              <a:rPr u="sng"/>
              <a:t>Questionable assumption #2</a:t>
            </a:r>
            <a:r>
              <a:t>. We decided to treat HRS/ADAMS animal fluency as equivalent to SAGES supermarket. If this assumption of equivalence is a bad assumption, our linkage to HRS/ADAMS is biased.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9F44-6E72-2B72-7C66-E8725BE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7C0E-FA6A-8DCA-AEA4-2AD04241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fix the FAS linking to CFL</a:t>
            </a:r>
          </a:p>
          <a:p>
            <a:pPr lvl="1"/>
            <a:r>
              <a:rPr lang="en-US" dirty="0"/>
              <a:t>Three separate items, linking ”F”</a:t>
            </a:r>
          </a:p>
          <a:p>
            <a:pPr lvl="1"/>
            <a:r>
              <a:rPr lang="en-US" dirty="0"/>
              <a:t>Sum the three letters but not link them</a:t>
            </a:r>
          </a:p>
        </p:txBody>
      </p:sp>
    </p:spTree>
    <p:extLst>
      <p:ext uri="{BB962C8B-B14F-4D97-AF65-F5344CB8AC3E}">
        <p14:creationId xmlns:p14="http://schemas.microsoft.com/office/powerpoint/2010/main" val="146803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Also…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computational procedures we are using to generate the item bank and linked GCP scores is different now than in GCP 1.0</a:t>
            </a:r>
          </a:p>
          <a:p>
            <a:pPr lvl="1"/>
            <a:r>
              <a:t>Therefore, the new GCP won’t be </a:t>
            </a:r>
            <a:r>
              <a:rPr u="sng"/>
              <a:t>exactly</a:t>
            </a:r>
            <a:r>
              <a:t> the same as GCP 1.0.</a:t>
            </a:r>
          </a:p>
          <a:p>
            <a:pPr lvl="1"/>
            <a:r>
              <a:t>But these procedural differences are expected to produce trivial differences in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So we have three options to redo the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Retain the mistakes and questionable assumptions (GCP_v1)</a:t>
            </a:r>
          </a:p>
          <a:p>
            <a:pPr lvl="1"/>
            <a:r>
              <a:rPr dirty="0"/>
              <a:t>Fix the mistakes but retain the questionable assumptions (GCP_v2a)</a:t>
            </a:r>
          </a:p>
          <a:p>
            <a:pPr lvl="1"/>
            <a:r>
              <a:rPr dirty="0"/>
              <a:t>Fix the mistakes and questionable assumptions</a:t>
            </a:r>
            <a:r>
              <a:rPr lang="en-US" dirty="0"/>
              <a:t> FAS 1 </a:t>
            </a:r>
            <a:r>
              <a:rPr dirty="0"/>
              <a:t> (GCP_v2b)</a:t>
            </a:r>
            <a:endParaRPr lang="en-US" dirty="0"/>
          </a:p>
          <a:p>
            <a:pPr lvl="1"/>
            <a:r>
              <a:rPr lang="en-US" dirty="0"/>
              <a:t>Fix the mistakes and questionable assumptions FAS 2 (GCP_v2c)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VSAT: Comparison of parameter estimates</a:t>
            </a:r>
          </a:p>
        </p:txBody>
      </p:sp>
      <p:graphicFrame>
        <p:nvGraphicFramePr>
          <p:cNvPr id="438889447" name="Table 4388894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23138"/>
              </p:ext>
            </p:extLst>
          </p:nvPr>
        </p:nvGraphicFramePr>
        <p:xfrm>
          <a:off x="2554014" y="2638097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6670566" name="Table 2966705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99510"/>
              </p:ext>
            </p:extLst>
          </p:nvPr>
        </p:nvGraphicFramePr>
        <p:xfrm>
          <a:off x="2554014" y="3983421"/>
          <a:ext cx="1371600" cy="2042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1.512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2.317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3.263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2276544" name="Table 4322765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40426"/>
              </p:ext>
            </p:extLst>
          </p:nvPr>
        </p:nvGraphicFramePr>
        <p:xfrm>
          <a:off x="5055476" y="2748981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0.651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8431644" name="Table 2984316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058455"/>
              </p:ext>
            </p:extLst>
          </p:nvPr>
        </p:nvGraphicFramePr>
        <p:xfrm>
          <a:off x="5055476" y="3962400"/>
          <a:ext cx="1371600" cy="22707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-0.829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-0.044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0.792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1.513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2.318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3.264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3.960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Fixing the item recoding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HVLT Delayed: Comparison of parameter estimates</a:t>
            </a:r>
          </a:p>
        </p:txBody>
      </p:sp>
      <p:graphicFrame>
        <p:nvGraphicFramePr>
          <p:cNvPr id="629433512" name="Table 6294335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54198"/>
              </p:ext>
            </p:extLst>
          </p:nvPr>
        </p:nvGraphicFramePr>
        <p:xfrm>
          <a:off x="2569780" y="2956243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285050" name="Table 1212850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71182"/>
              </p:ext>
            </p:extLst>
          </p:nvPr>
        </p:nvGraphicFramePr>
        <p:xfrm>
          <a:off x="2425262" y="4122420"/>
          <a:ext cx="1371600" cy="2042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1: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2.809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58597770" name="Table 7585977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82240"/>
              </p:ext>
            </p:extLst>
          </p:nvPr>
        </p:nvGraphicFramePr>
        <p:xfrm>
          <a:off x="5213131" y="2956243"/>
          <a:ext cx="1371600" cy="899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Factor loading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0.332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755044" name="Table 287550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74066"/>
              </p:ext>
            </p:extLst>
          </p:nvPr>
        </p:nvGraphicFramePr>
        <p:xfrm>
          <a:off x="5213131" y="4122420"/>
          <a:ext cx="1371600" cy="22707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Version 2a: Thresholds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Parameter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Std. Estimate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T1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-1.179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T2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-0.738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T3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-0.199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0.507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T5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1.728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T6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2.810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T7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sym typeface="Helvetica"/>
                        </a:rPr>
                        <a:t>3.254</a:t>
                      </a:r>
                    </a:p>
                  </a:txBody>
                  <a:tcPr marL="0" marR="0" marT="0" marB="0" anchor="ctr">
                    <a:lnL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1549</Words>
  <Application>Microsoft Macintosh PowerPoint</Application>
  <PresentationFormat>On-screen Show (4:3)</PresentationFormat>
  <Paragraphs>530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Comparison of GCP versions</vt:lpstr>
      <vt:lpstr>Intro</vt:lpstr>
      <vt:lpstr>Mistakes</vt:lpstr>
      <vt:lpstr>Questionable assumptions</vt:lpstr>
      <vt:lpstr>PowerPoint Presentation</vt:lpstr>
      <vt:lpstr>Also…</vt:lpstr>
      <vt:lpstr>So we have three options to redo the GCP</vt:lpstr>
      <vt:lpstr>Fixing the item recoding mistakes</vt:lpstr>
      <vt:lpstr>Fixing the item recoding mistakes</vt:lpstr>
      <vt:lpstr>Fixing the item recoding mistakes</vt:lpstr>
      <vt:lpstr>Summary statistics for those where there is a difference in GCP between version 1 and version 2a</vt:lpstr>
      <vt:lpstr>Fixing the item linking</vt:lpstr>
      <vt:lpstr>Fixing the item linking</vt:lpstr>
      <vt:lpstr>Summary statistics for those where there is a difference between fixing mistakes and item linkages and not fixing them</vt:lpstr>
      <vt:lpstr>Fixing the item linking: FAS and CFL summed but not linked </vt:lpstr>
      <vt:lpstr>Summary statistics for those where there is a difference between fixing mistakes and item linkages and not fixing them</vt:lpstr>
      <vt:lpstr>Summary statistics for GCP versions at baseline</vt:lpstr>
      <vt:lpstr>Correlation of GCP versions at baseline</vt:lpstr>
      <vt:lpstr>Rank order correlation of GCP versions at baseline</vt:lpstr>
      <vt:lpstr>Repeating mistakes and item linkages</vt:lpstr>
      <vt:lpstr>Fixing the mistakes</vt:lpstr>
      <vt:lpstr>Fixing mistakes and item linkages</vt:lpstr>
      <vt:lpstr>Fixing mistakes and item linkages</vt:lpstr>
      <vt:lpstr>Absolute difference from original GCP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GCP versions</dc:title>
  <dc:creator>Doug Tommet</dc:creator>
  <cp:keywords/>
  <cp:lastModifiedBy>Tommet, Douglas</cp:lastModifiedBy>
  <cp:revision>2</cp:revision>
  <dcterms:created xsi:type="dcterms:W3CDTF">2022-04-25T19:38:02Z</dcterms:created>
  <dcterms:modified xsi:type="dcterms:W3CDTF">2022-04-25T19:53:26Z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2022-04-25</vt:lpwstr>
  </property>
  <property fmtid="{D5CDD505-2E9C-101B-9397-08002B2CF9AE}" pid="3" name="output">
    <vt:lpwstr>powerpoint_presentation</vt:lpwstr>
  </property>
</Properties>
</file>