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Comparison of GCP 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Doug Tommet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2022-04-28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t>Digit symbol substitution: Comparison of parameter estimates</a:t>
            </a:r>
          </a:p>
        </p:txBody>
      </p:sp>
      <p:graphicFrame>
        <p:nvGraphicFramePr>
          <p:cNvPr id="550428342" name="Table 550428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0706"/>
              </p:ext>
            </p:extLst>
          </p:nvPr>
        </p:nvGraphicFramePr>
        <p:xfrm>
          <a:off x="2677510" y="2655229"/>
          <a:ext cx="1968062" cy="685800"/>
        </p:xfrm>
        <a:graphic>
          <a:graphicData uri="http://schemas.openxmlformats.org/drawingml/2006/table">
            <a:tbl>
              <a:tblPr/>
              <a:tblGrid>
                <a:gridCol w="98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094217" name="Table 120094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10623"/>
              </p:ext>
            </p:extLst>
          </p:nvPr>
        </p:nvGraphicFramePr>
        <p:xfrm>
          <a:off x="2677510" y="3846785"/>
          <a:ext cx="1968062" cy="1828800"/>
        </p:xfrm>
        <a:graphic>
          <a:graphicData uri="http://schemas.openxmlformats.org/drawingml/2006/table">
            <a:tbl>
              <a:tblPr/>
              <a:tblGrid>
                <a:gridCol w="98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94766339" name="Table 594766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08665"/>
              </p:ext>
            </p:extLst>
          </p:nvPr>
        </p:nvGraphicFramePr>
        <p:xfrm>
          <a:off x="5339255" y="2655229"/>
          <a:ext cx="1968062" cy="685800"/>
        </p:xfrm>
        <a:graphic>
          <a:graphicData uri="http://schemas.openxmlformats.org/drawingml/2006/table">
            <a:tbl>
              <a:tblPr/>
              <a:tblGrid>
                <a:gridCol w="98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178529" name="Table 861785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09202"/>
              </p:ext>
            </p:extLst>
          </p:nvPr>
        </p:nvGraphicFramePr>
        <p:xfrm>
          <a:off x="5339255" y="3846785"/>
          <a:ext cx="1968062" cy="2057400"/>
        </p:xfrm>
        <a:graphic>
          <a:graphicData uri="http://schemas.openxmlformats.org/drawingml/2006/table">
            <a:tbl>
              <a:tblPr/>
              <a:tblGrid>
                <a:gridCol w="98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4000" dirty="0"/>
              <a:t>Summary statistics for those where there is a difference in GCP between version 1 and version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4490"/>
            <a:ext cx="8229600" cy="4525963"/>
          </a:xfrm>
        </p:spPr>
        <p:txBody>
          <a:bodyPr/>
          <a:lstStyle/>
          <a:p>
            <a:pPr lvl="1"/>
            <a:r>
              <a:rPr dirty="0"/>
              <a:t>The recoding mistakes only affected 53 out of 560 participants</a:t>
            </a:r>
          </a:p>
          <a:p>
            <a:pPr lvl="1"/>
            <a:r>
              <a:rPr dirty="0"/>
              <a:t>Mean absolute difference is only 0.02 GCP units</a:t>
            </a:r>
          </a:p>
        </p:txBody>
      </p:sp>
      <p:graphicFrame>
        <p:nvGraphicFramePr>
          <p:cNvPr id="807140971" name="Table 8071409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78994"/>
              </p:ext>
            </p:extLst>
          </p:nvPr>
        </p:nvGraphicFramePr>
        <p:xfrm>
          <a:off x="2280745" y="3731172"/>
          <a:ext cx="4540469" cy="1766217"/>
        </p:xfrm>
        <a:graphic>
          <a:graphicData uri="http://schemas.openxmlformats.org/drawingml/2006/table">
            <a:tbl>
              <a:tblPr/>
              <a:tblGrid>
                <a:gridCol w="289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7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v2a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 (0.052)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0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 (0.010, 0.010)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3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0.010, 0.410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Animal vs Supermarket naming: Comparison of parameter estimates</a:t>
            </a:r>
          </a:p>
        </p:txBody>
      </p:sp>
      <p:graphicFrame>
        <p:nvGraphicFramePr>
          <p:cNvPr id="876095447" name="Table 8760954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69467"/>
              </p:ext>
            </p:extLst>
          </p:nvPr>
        </p:nvGraphicFramePr>
        <p:xfrm>
          <a:off x="3200399" y="2645450"/>
          <a:ext cx="1949670" cy="6858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6742246" name="Table 336742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38413"/>
              </p:ext>
            </p:extLst>
          </p:nvPr>
        </p:nvGraphicFramePr>
        <p:xfrm>
          <a:off x="3200399" y="3651290"/>
          <a:ext cx="1949670" cy="27432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-2.938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2.295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4.756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768495" name="Table 207684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39503"/>
              </p:ext>
            </p:extLst>
          </p:nvPr>
        </p:nvGraphicFramePr>
        <p:xfrm>
          <a:off x="5770179" y="2645450"/>
          <a:ext cx="1949670" cy="6858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611776" name="Table 836117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57319"/>
              </p:ext>
            </p:extLst>
          </p:nvPr>
        </p:nvGraphicFramePr>
        <p:xfrm>
          <a:off x="5770179" y="3651290"/>
          <a:ext cx="1949670" cy="22860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linking (Option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FAS : Comparison of parameter estimates</a:t>
            </a:r>
          </a:p>
        </p:txBody>
      </p:sp>
      <p:graphicFrame>
        <p:nvGraphicFramePr>
          <p:cNvPr id="926201258" name="Table 926201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73958"/>
              </p:ext>
            </p:extLst>
          </p:nvPr>
        </p:nvGraphicFramePr>
        <p:xfrm>
          <a:off x="3200399" y="2920121"/>
          <a:ext cx="1949670" cy="6858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7163615" name="Table 3671636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7122"/>
              </p:ext>
            </p:extLst>
          </p:nvPr>
        </p:nvGraphicFramePr>
        <p:xfrm>
          <a:off x="3245069" y="4130040"/>
          <a:ext cx="1949670" cy="2514600"/>
        </p:xfrm>
        <a:graphic>
          <a:graphicData uri="http://schemas.openxmlformats.org/drawingml/2006/table">
            <a:tbl>
              <a:tblPr/>
              <a:tblGrid>
                <a:gridCol w="97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57177931" name="Table 3571779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3106"/>
              </p:ext>
            </p:extLst>
          </p:nvPr>
        </p:nvGraphicFramePr>
        <p:xfrm>
          <a:off x="5441730" y="2920121"/>
          <a:ext cx="3245068" cy="685800"/>
        </p:xfrm>
        <a:graphic>
          <a:graphicData uri="http://schemas.openxmlformats.org/drawingml/2006/table">
            <a:tbl>
              <a:tblPr/>
              <a:tblGrid>
                <a:gridCol w="81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224559" name="Table 2452245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48064"/>
              </p:ext>
            </p:extLst>
          </p:nvPr>
        </p:nvGraphicFramePr>
        <p:xfrm>
          <a:off x="5441730" y="4148433"/>
          <a:ext cx="3245068" cy="2560320"/>
        </p:xfrm>
        <a:graphic>
          <a:graphicData uri="http://schemas.openxmlformats.org/drawingml/2006/table">
            <a:tbl>
              <a:tblPr/>
              <a:tblGrid>
                <a:gridCol w="81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-2.039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-1.371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0.873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1.265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1.992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2.675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4B22F7-17EE-C0C7-875A-113C8C925415}"/>
              </a:ext>
            </a:extLst>
          </p:cNvPr>
          <p:cNvSpPr txBox="1"/>
          <p:nvPr/>
        </p:nvSpPr>
        <p:spPr>
          <a:xfrm>
            <a:off x="178676" y="3316361"/>
            <a:ext cx="2499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threshold parameter estimates are not really comparable, because the Version 1 thresholds are based on bins on number of F+A+S words, and the Version 2b thresholds are based on bins of F, A, and S words considered separately.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Summary statistics for those participants where there is a difference between GCP_v1 and GCP_v2b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3828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GCP_v1 is not fixing mistakes or item linkages</a:t>
            </a:r>
          </a:p>
          <a:p>
            <a:pPr lvl="1"/>
            <a:r>
              <a:rPr sz="2000" dirty="0"/>
              <a:t>GCP_v2b is fixing the mistakes, animal/supermarket not linked, CFL/FAS as three separate items</a:t>
            </a:r>
          </a:p>
          <a:p>
            <a:pPr lvl="1"/>
            <a:r>
              <a:rPr sz="2000" dirty="0"/>
              <a:t>Fixing the item linkage affects nearly the whole sample</a:t>
            </a:r>
          </a:p>
          <a:p>
            <a:pPr lvl="1"/>
            <a:r>
              <a:rPr sz="2000" dirty="0"/>
              <a:t>The mean absolute difference is 2.2 GCP units</a:t>
            </a:r>
          </a:p>
        </p:txBody>
      </p:sp>
      <p:graphicFrame>
        <p:nvGraphicFramePr>
          <p:cNvPr id="749726561" name="Table 7497265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85986"/>
              </p:ext>
            </p:extLst>
          </p:nvPr>
        </p:nvGraphicFramePr>
        <p:xfrm>
          <a:off x="2469930" y="3962399"/>
          <a:ext cx="4372304" cy="1703155"/>
        </p:xfrm>
        <a:graphic>
          <a:graphicData uri="http://schemas.openxmlformats.org/drawingml/2006/table">
            <a:tbl>
              <a:tblPr/>
              <a:tblGrid>
                <a:gridCol w="295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89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9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6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2.15 (1.71)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1.75 (0.77, 3.15)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3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0.02, 8.52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linking (Option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FAS and CFL summed but not linked</a:t>
            </a:r>
          </a:p>
          <a:p>
            <a:pPr marL="0" lvl="0" indent="0">
              <a:buNone/>
            </a:pPr>
            <a:r>
              <a:t>FAS : Comparison of parameter estimates</a:t>
            </a:r>
          </a:p>
        </p:txBody>
      </p:sp>
      <p:graphicFrame>
        <p:nvGraphicFramePr>
          <p:cNvPr id="583583262" name="Table 583583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49617"/>
              </p:ext>
            </p:extLst>
          </p:nvPr>
        </p:nvGraphicFramePr>
        <p:xfrm>
          <a:off x="3090041" y="2841787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5627253" name="Table 945627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6539"/>
              </p:ext>
            </p:extLst>
          </p:nvPr>
        </p:nvGraphicFramePr>
        <p:xfrm>
          <a:off x="3090040" y="3794233"/>
          <a:ext cx="1944414" cy="25146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63785658" name="Table 3637856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39471"/>
              </p:ext>
            </p:extLst>
          </p:nvPr>
        </p:nvGraphicFramePr>
        <p:xfrm>
          <a:off x="5286703" y="2841787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0.621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5863396" name="Table 3758633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33762"/>
              </p:ext>
            </p:extLst>
          </p:nvPr>
        </p:nvGraphicFramePr>
        <p:xfrm>
          <a:off x="5286703" y="3794233"/>
          <a:ext cx="1944414" cy="22860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Summary statistics for those participants where there is a difference between GCP_v1 and GCP_v2c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GCP_v1 is not fixing mistakes or item linkages</a:t>
            </a:r>
          </a:p>
          <a:p>
            <a:pPr lvl="1"/>
            <a:r>
              <a:rPr sz="2000" dirty="0"/>
              <a:t>GCP_v2b is fixing the mistakes, animal/supermarket not linked, CFL/FAS summed but not linked</a:t>
            </a:r>
          </a:p>
          <a:p>
            <a:pPr lvl="1"/>
            <a:r>
              <a:rPr sz="2000" dirty="0"/>
              <a:t>Fixing the item linkage affects nearly the whole sample</a:t>
            </a:r>
          </a:p>
          <a:p>
            <a:pPr lvl="1"/>
            <a:r>
              <a:rPr sz="2000" dirty="0"/>
              <a:t>The mean absolute difference is 1.0 GCP units</a:t>
            </a:r>
          </a:p>
        </p:txBody>
      </p:sp>
      <p:graphicFrame>
        <p:nvGraphicFramePr>
          <p:cNvPr id="725160707" name="Table 7251607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69689"/>
              </p:ext>
            </p:extLst>
          </p:nvPr>
        </p:nvGraphicFramePr>
        <p:xfrm>
          <a:off x="2427374" y="3867807"/>
          <a:ext cx="4289252" cy="1631585"/>
        </p:xfrm>
        <a:graphic>
          <a:graphicData uri="http://schemas.openxmlformats.org/drawingml/2006/table">
            <a:tbl>
              <a:tblPr/>
              <a:tblGrid>
                <a:gridCol w="28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40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v2c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3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91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0.97 (0.68)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91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0.87 (0.42, 1.41)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4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0.01, 2.83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Summary statistics for GCP versions at baseline</a:t>
            </a:r>
          </a:p>
        </p:txBody>
      </p:sp>
      <p:graphicFrame>
        <p:nvGraphicFramePr>
          <p:cNvPr id="794910337" name="Table 794910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02552"/>
              </p:ext>
            </p:extLst>
          </p:nvPr>
        </p:nvGraphicFramePr>
        <p:xfrm>
          <a:off x="3100552" y="1591105"/>
          <a:ext cx="2787539" cy="4886097"/>
        </p:xfrm>
        <a:graphic>
          <a:graphicData uri="http://schemas.openxmlformats.org/drawingml/2006/table">
            <a:tbl>
              <a:tblPr/>
              <a:tblGrid>
                <a:gridCol w="126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38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Original GCP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57.61 (7.28)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57.44 (52.79, 62.88)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8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34.17, 77.13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58.92 (7.23)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58.80 (54.00, 64.20)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8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35.63, 78.37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58.92 (7.23)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58.80 (54.00, 64.20)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8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35.63, 78.28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57.89 (7.40)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57.45 (52.87, 63.40)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8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35.07, 78.60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58.00 (6.72)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28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58.03 (53.43, 62.97)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87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35.85, 75.71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656" y="4490546"/>
            <a:ext cx="1760483" cy="1994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600" i="1" dirty="0"/>
              <a:t>Great case to be made for fixing both errors and relaxing both questionable assumptions.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Correlation of GCP versions at baseline</a:t>
            </a:r>
          </a:p>
        </p:txBody>
      </p:sp>
      <p:graphicFrame>
        <p:nvGraphicFramePr>
          <p:cNvPr id="154689233" name="Table 154689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472"/>
              </p:ext>
            </p:extLst>
          </p:nvPr>
        </p:nvGraphicFramePr>
        <p:xfrm>
          <a:off x="1944414" y="2060027"/>
          <a:ext cx="5255172" cy="2217683"/>
        </p:xfrm>
        <a:graphic>
          <a:graphicData uri="http://schemas.openxmlformats.org/drawingml/2006/table">
            <a:tbl>
              <a:tblPr/>
              <a:tblGrid>
                <a:gridCol w="87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7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5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5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7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7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Rank order correlation of GCP versions at baseline</a:t>
            </a:r>
          </a:p>
        </p:txBody>
      </p:sp>
      <p:graphicFrame>
        <p:nvGraphicFramePr>
          <p:cNvPr id="618927550" name="Table 6189275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34295"/>
              </p:ext>
            </p:extLst>
          </p:nvPr>
        </p:nvGraphicFramePr>
        <p:xfrm>
          <a:off x="2091558" y="1920765"/>
          <a:ext cx="4960884" cy="2469932"/>
        </p:xfrm>
        <a:graphic>
          <a:graphicData uri="http://schemas.openxmlformats.org/drawingml/2006/table">
            <a:tbl>
              <a:tblPr/>
              <a:tblGrid>
                <a:gridCol w="82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09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9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9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9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9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we first made the GCP, we made some mistakes and had questionable assumptions.</a:t>
            </a:r>
          </a:p>
          <a:p>
            <a:pPr marL="0" lvl="0" indent="0">
              <a:buNone/>
            </a:pPr>
            <a:r>
              <a:t>Now with this harmonization work we have a chance to revisit and possibly correct these mistakes and assumptions.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Repeating mistakes and item linkages</a:t>
            </a:r>
          </a:p>
        </p:txBody>
      </p:sp>
      <p:pic>
        <p:nvPicPr>
          <p:cNvPr id="3" name="Picture 1" descr="xxx-Comparison_of_GCP_versions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mistakes</a:t>
            </a:r>
          </a:p>
        </p:txBody>
      </p:sp>
      <p:pic>
        <p:nvPicPr>
          <p:cNvPr id="3" name="Picture 1" descr="xxx-Comparison_of_GCP_versions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Fixing mistakes and item linkages (Option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7275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Animal/Supermarket not linked, CFL/FAS as three separate items</a:t>
            </a:r>
          </a:p>
        </p:txBody>
      </p:sp>
      <p:pic>
        <p:nvPicPr>
          <p:cNvPr id="4" name="Picture 3" descr="xxx-Comparison_of_GCP_versions_files/figure-pptx/unnamed-chunk-18-1.png">
            <a:extLst>
              <a:ext uri="{FF2B5EF4-FFF2-40B4-BE49-F238E27FC236}">
                <a16:creationId xmlns:a16="http://schemas.microsoft.com/office/drawing/2014/main" id="{3CEDBDE1-7FDA-052D-A444-7B3B9FEB146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200747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Fixing mistakes and item linkages (Option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79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Animal/Supermarket not linked, CFL/FAS summed but not linked</a:t>
            </a:r>
          </a:p>
        </p:txBody>
      </p:sp>
      <p:pic>
        <p:nvPicPr>
          <p:cNvPr id="4" name="Picture 3" descr="xxx-Comparison_of_GCP_versions_files/figure-pptx/unnamed-chunk-19-1.png">
            <a:extLst>
              <a:ext uri="{FF2B5EF4-FFF2-40B4-BE49-F238E27FC236}">
                <a16:creationId xmlns:a16="http://schemas.microsoft.com/office/drawing/2014/main" id="{1F9AD0DA-7038-3645-B8EE-44EA55BB4D8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99121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Absolute difference from original GCP</a:t>
            </a:r>
          </a:p>
        </p:txBody>
      </p:sp>
      <p:graphicFrame>
        <p:nvGraphicFramePr>
          <p:cNvPr id="192292866" name="Table 1922928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29073"/>
              </p:ext>
            </p:extLst>
          </p:nvPr>
        </p:nvGraphicFramePr>
        <p:xfrm>
          <a:off x="2953407" y="1533360"/>
          <a:ext cx="3060635" cy="5050002"/>
        </p:xfrm>
        <a:graphic>
          <a:graphicData uri="http://schemas.openxmlformats.org/drawingml/2006/table">
            <a:tbl>
              <a:tblPr/>
              <a:tblGrid>
                <a:gridCol w="177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31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abs(Original GCP - V1)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 (0.73)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1.30 (0.83, 1.84)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83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0.00, 3.59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65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abs(Original GCP - V2a)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 (0.73)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1.30 (0.82, 1.84)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583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0.00, 3.60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65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abs(Original GCP - V2b)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2.04 (1.70)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1.56 (0.76, 2.90)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583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0.02, 10.73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65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abs(Original GCP - V2c)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 (0.69)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84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 (0.38, 1.35)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583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0.01, 3.74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GCP v 1.0 (Gross et al 2014, and as used in SAGES encoded in VDS) has a few minor errors and questionable decisions.</a:t>
            </a:r>
          </a:p>
          <a:p>
            <a:pPr lvl="1"/>
            <a:r>
              <a:rPr u="sng"/>
              <a:t>Error #1, #2, #3 &amp; #4</a:t>
            </a:r>
            <a:r>
              <a:t>. Top two categories (based on quantiles) in VSAT, HVLT, HVLT delayed, and Digit Symbol Substitution are collapsed. This was unintentional, the data would have supported more categories.</a:t>
            </a:r>
          </a:p>
          <a:p>
            <a:pPr lvl="1"/>
            <a:r>
              <a:t>The result of this is we may not have as precise a measure of cognitive performance among the very top (best) performers.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Questionable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u="sng"/>
              <a:t>Questionable assumption #1</a:t>
            </a:r>
            <a:r>
              <a:t>. We decided to treat HRS/ADAMS “C, F, and L” letter fluency as equivalent to SAGES “F, A, S” fluency. If this assumption of equivalence is a bad assumption, our linkage to HRS/ADAMS is biased.</a:t>
            </a:r>
          </a:p>
          <a:p>
            <a:pPr lvl="1"/>
            <a:r>
              <a:rPr u="sng"/>
              <a:t>Questionable assumption #2</a:t>
            </a:r>
            <a:r>
              <a:t>. We decided to treat HRS/ADAMS animal fluency as equivalent to SAGES supermarket. If this assumption of equivalence is a bad assumption, our linkage to HRS/ADAMS is biased.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computational procedures we are using to generate the item bank and linked GCP scores is different now than in GCP 1.0</a:t>
            </a:r>
          </a:p>
          <a:p>
            <a:pPr lvl="1"/>
            <a:r>
              <a:t>Therefore, the new GCP won’t be </a:t>
            </a:r>
            <a:r>
              <a:rPr u="sng"/>
              <a:t>exactly</a:t>
            </a:r>
            <a:r>
              <a:t> the same as GCP 1.0.</a:t>
            </a:r>
          </a:p>
          <a:p>
            <a:pPr lvl="1"/>
            <a:r>
              <a:t>But these procedural differences are expected to produce trivial differences in scores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So we have several options to redo the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t>Retain the mistakes and questionable assumptions (GCP_v1)</a:t>
            </a:r>
          </a:p>
          <a:p>
            <a:pPr lvl="1"/>
            <a:r>
              <a:t>Fix the mistakes but retain the animal/supermarket and CFL/FAS linking (GCP_v2a)</a:t>
            </a:r>
          </a:p>
          <a:p>
            <a:pPr lvl="1"/>
            <a:r>
              <a:t>Fix the mistakes and separate linking for animal/supermarket and separate items for C/F/L and F/A/S (GCP_v2b)</a:t>
            </a:r>
          </a:p>
          <a:p>
            <a:pPr lvl="1"/>
            <a:r>
              <a:t>Fix the mistakes and separate linking for animal/supermarket and separate linking for CLF/FAS (GCP_v2c)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VSAT: Comparison of parameter estimates</a:t>
            </a:r>
          </a:p>
        </p:txBody>
      </p:sp>
      <p:graphicFrame>
        <p:nvGraphicFramePr>
          <p:cNvPr id="352244766" name="Table 3522447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65478"/>
              </p:ext>
            </p:extLst>
          </p:nvPr>
        </p:nvGraphicFramePr>
        <p:xfrm>
          <a:off x="2753710" y="2438559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25785" name="Table 35257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11616"/>
              </p:ext>
            </p:extLst>
          </p:nvPr>
        </p:nvGraphicFramePr>
        <p:xfrm>
          <a:off x="2753710" y="3429000"/>
          <a:ext cx="1944414" cy="1828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2.317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3.263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38981135" name="Table 33898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44198"/>
              </p:ext>
            </p:extLst>
          </p:nvPr>
        </p:nvGraphicFramePr>
        <p:xfrm>
          <a:off x="5118537" y="2438559"/>
          <a:ext cx="2039008" cy="685800"/>
        </p:xfrm>
        <a:graphic>
          <a:graphicData uri="http://schemas.openxmlformats.org/drawingml/2006/table">
            <a:tbl>
              <a:tblPr/>
              <a:tblGrid>
                <a:gridCol w="101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4280988" name="Table 7042809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8009"/>
              </p:ext>
            </p:extLst>
          </p:nvPr>
        </p:nvGraphicFramePr>
        <p:xfrm>
          <a:off x="5118538" y="3429000"/>
          <a:ext cx="1944414" cy="20574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HVLT: Comparison of parameter estimates</a:t>
            </a:r>
          </a:p>
        </p:txBody>
      </p:sp>
      <p:graphicFrame>
        <p:nvGraphicFramePr>
          <p:cNvPr id="640979523" name="Table 6409795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3578"/>
              </p:ext>
            </p:extLst>
          </p:nvPr>
        </p:nvGraphicFramePr>
        <p:xfrm>
          <a:off x="2154620" y="2278380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5660161" name="Table 585660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62951"/>
              </p:ext>
            </p:extLst>
          </p:nvPr>
        </p:nvGraphicFramePr>
        <p:xfrm>
          <a:off x="2154620" y="3429000"/>
          <a:ext cx="1944414" cy="20574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2.247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1282308" name="Table 301282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64401"/>
              </p:ext>
            </p:extLst>
          </p:nvPr>
        </p:nvGraphicFramePr>
        <p:xfrm>
          <a:off x="4960882" y="2278380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6051551" name="Table 9260515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17449"/>
              </p:ext>
            </p:extLst>
          </p:nvPr>
        </p:nvGraphicFramePr>
        <p:xfrm>
          <a:off x="4960882" y="3429000"/>
          <a:ext cx="1944414" cy="20574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2.248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3.296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HVLT Delayed: Comparison of parameter estimates</a:t>
            </a:r>
          </a:p>
        </p:txBody>
      </p:sp>
      <p:graphicFrame>
        <p:nvGraphicFramePr>
          <p:cNvPr id="967134751" name="Table 9671347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67741"/>
              </p:ext>
            </p:extLst>
          </p:nvPr>
        </p:nvGraphicFramePr>
        <p:xfrm>
          <a:off x="2848303" y="2324417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1396844" name="Table 9413968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73458"/>
              </p:ext>
            </p:extLst>
          </p:nvPr>
        </p:nvGraphicFramePr>
        <p:xfrm>
          <a:off x="2848303" y="3429000"/>
          <a:ext cx="1944414" cy="1828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2.809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7319495" name="Table 5173194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21022"/>
              </p:ext>
            </p:extLst>
          </p:nvPr>
        </p:nvGraphicFramePr>
        <p:xfrm>
          <a:off x="5307724" y="2347278"/>
          <a:ext cx="1944414" cy="6858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9526358" name="Table 999526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2892"/>
              </p:ext>
            </p:extLst>
          </p:nvPr>
        </p:nvGraphicFramePr>
        <p:xfrm>
          <a:off x="5307724" y="3429000"/>
          <a:ext cx="1944414" cy="2057400"/>
        </p:xfrm>
        <a:graphic>
          <a:graphicData uri="http://schemas.openxmlformats.org/drawingml/2006/table">
            <a:tbl>
              <a:tblPr/>
              <a:tblGrid>
                <a:gridCol w="97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Macintosh PowerPoint</Application>
  <PresentationFormat>On-screen Show (4:3)</PresentationFormat>
  <Paragraphs>581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Comparison of GCP versions</vt:lpstr>
      <vt:lpstr>Intro</vt:lpstr>
      <vt:lpstr>Mistakes</vt:lpstr>
      <vt:lpstr>Questionable assumptions</vt:lpstr>
      <vt:lpstr>Also…</vt:lpstr>
      <vt:lpstr>So we have several options to redo the GCP</vt:lpstr>
      <vt:lpstr>Fixing the item recoding mistakes</vt:lpstr>
      <vt:lpstr>Fixing the item recoding mistakes</vt:lpstr>
      <vt:lpstr>Fixing the item recoding mistakes</vt:lpstr>
      <vt:lpstr>Fixing the item recoding mistakes</vt:lpstr>
      <vt:lpstr>Summary statistics for those where there is a difference in GCP between version 1 and version 2a</vt:lpstr>
      <vt:lpstr>Fixing the item linking</vt:lpstr>
      <vt:lpstr>Fixing the item linking (Option 1)</vt:lpstr>
      <vt:lpstr>Summary statistics for those participants where there is a difference between GCP_v1 and GCP_v2b</vt:lpstr>
      <vt:lpstr>Fixing the item linking (Option 2)</vt:lpstr>
      <vt:lpstr>Summary statistics for those participants where there is a difference between GCP_v1 and GCP_v2c</vt:lpstr>
      <vt:lpstr>Summary statistics for GCP versions at baseline</vt:lpstr>
      <vt:lpstr>Correlation of GCP versions at baseline</vt:lpstr>
      <vt:lpstr>Rank order correlation of GCP versions at baseline</vt:lpstr>
      <vt:lpstr>Repeating mistakes and item linkages</vt:lpstr>
      <vt:lpstr>Fixing the mistakes</vt:lpstr>
      <vt:lpstr>Fixing mistakes and item linkages (Option 1)</vt:lpstr>
      <vt:lpstr>Fixing mistakes and item linkages (Option 2)</vt:lpstr>
      <vt:lpstr>Absolute difference from original GCP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GCP versions</dc:title>
  <dc:creator>Doug Tommet</dc:creator>
  <cp:keywords/>
  <cp:lastModifiedBy>Tommet, Douglas</cp:lastModifiedBy>
  <cp:revision>1</cp:revision>
  <dcterms:created xsi:type="dcterms:W3CDTF">2022-04-28T14:58:12Z</dcterms:created>
  <dcterms:modified xsi:type="dcterms:W3CDTF">2022-04-28T16:12:10Z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2022-04-28</vt:lpwstr>
  </property>
  <property fmtid="{D5CDD505-2E9C-101B-9397-08002B2CF9AE}" pid="3" name="output">
    <vt:lpwstr>powerpoint_presentation</vt:lpwstr>
  </property>
</Properties>
</file>