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45"/>
  </p:notes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9" r:id="rId20"/>
    <p:sldId id="280" r:id="rId21"/>
    <p:sldId id="281" r:id="rId22"/>
    <p:sldId id="282" r:id="rId23"/>
    <p:sldId id="277" r:id="rId24"/>
    <p:sldId id="278" r:id="rId25"/>
    <p:sldId id="276" r:id="rId26"/>
    <p:sldId id="283" r:id="rId27"/>
    <p:sldId id="284" r:id="rId28"/>
    <p:sldId id="285" r:id="rId29"/>
    <p:sldId id="288" r:id="rId30"/>
    <p:sldId id="286" r:id="rId31"/>
    <p:sldId id="287" r:id="rId32"/>
    <p:sldId id="289" r:id="rId33"/>
    <p:sldId id="290" r:id="rId34"/>
    <p:sldId id="291" r:id="rId35"/>
    <p:sldId id="294" r:id="rId36"/>
    <p:sldId id="299" r:id="rId37"/>
    <p:sldId id="293" r:id="rId38"/>
    <p:sldId id="295" r:id="rId39"/>
    <p:sldId id="296" r:id="rId40"/>
    <p:sldId id="297" r:id="rId41"/>
    <p:sldId id="298" r:id="rId42"/>
    <p:sldId id="292" r:id="rId43"/>
    <p:sldId id="264" r:id="rId4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66884" autoAdjust="0"/>
  </p:normalViewPr>
  <p:slideViewPr>
    <p:cSldViewPr snapToGrid="0">
      <p:cViewPr varScale="1">
        <p:scale>
          <a:sx n="68" d="100"/>
          <a:sy n="68" d="100"/>
        </p:scale>
        <p:origin x="12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EC8E7-1A87-400E-80F9-4F0CB95983F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35D54756-BF71-4A59-AFD9-92902A90901B}">
      <dgm:prSet/>
      <dgm:spPr/>
      <dgm:t>
        <a:bodyPr/>
        <a:lstStyle/>
        <a:p>
          <a:r>
            <a:rPr lang="en-US"/>
            <a:t>Define</a:t>
          </a:r>
        </a:p>
      </dgm:t>
    </dgm:pt>
    <dgm:pt modelId="{655A1DFB-710E-4070-B0CA-136DEC645CB9}" type="parTrans" cxnId="{83C362DF-DA09-4E9F-9542-2D267206303D}">
      <dgm:prSet/>
      <dgm:spPr/>
      <dgm:t>
        <a:bodyPr/>
        <a:lstStyle/>
        <a:p>
          <a:endParaRPr lang="en-US"/>
        </a:p>
      </dgm:t>
    </dgm:pt>
    <dgm:pt modelId="{64616B8C-8DA8-436B-8862-0C49491E1D6E}" type="sibTrans" cxnId="{83C362DF-DA09-4E9F-9542-2D267206303D}">
      <dgm:prSet/>
      <dgm:spPr/>
      <dgm:t>
        <a:bodyPr/>
        <a:lstStyle/>
        <a:p>
          <a:endParaRPr lang="en-US"/>
        </a:p>
      </dgm:t>
    </dgm:pt>
    <dgm:pt modelId="{0076B012-F63C-4B06-892A-7001BF96E2DC}">
      <dgm:prSet/>
      <dgm:spPr/>
      <dgm:t>
        <a:bodyPr/>
        <a:lstStyle/>
        <a:p>
          <a:r>
            <a:rPr lang="en-US" dirty="0"/>
            <a:t>"microservices," "SOA" and other terms</a:t>
          </a:r>
        </a:p>
      </dgm:t>
    </dgm:pt>
    <dgm:pt modelId="{A5141388-F677-46A0-AC72-3322C07ECE46}" type="parTrans" cxnId="{EDD5922B-30A8-4911-A920-97E5DCB2A529}">
      <dgm:prSet/>
      <dgm:spPr/>
      <dgm:t>
        <a:bodyPr/>
        <a:lstStyle/>
        <a:p>
          <a:endParaRPr lang="en-US"/>
        </a:p>
      </dgm:t>
    </dgm:pt>
    <dgm:pt modelId="{5C331CA4-B593-4C55-8EAF-2650DE74955E}" type="sibTrans" cxnId="{EDD5922B-30A8-4911-A920-97E5DCB2A529}">
      <dgm:prSet/>
      <dgm:spPr/>
      <dgm:t>
        <a:bodyPr/>
        <a:lstStyle/>
        <a:p>
          <a:endParaRPr lang="en-US"/>
        </a:p>
      </dgm:t>
    </dgm:pt>
    <dgm:pt modelId="{E0E7EE75-A1AC-4029-81E9-D1CA3306ECCF}">
      <dgm:prSet/>
      <dgm:spPr/>
      <dgm:t>
        <a:bodyPr/>
        <a:lstStyle/>
        <a:p>
          <a:r>
            <a:rPr lang="en-US"/>
            <a:t>Understand</a:t>
          </a:r>
        </a:p>
      </dgm:t>
    </dgm:pt>
    <dgm:pt modelId="{E47DC4F5-55B2-454F-A6D1-9C6957234990}" type="parTrans" cxnId="{1F73CA98-0AD7-4744-B9FA-BD00B8CF6412}">
      <dgm:prSet/>
      <dgm:spPr/>
      <dgm:t>
        <a:bodyPr/>
        <a:lstStyle/>
        <a:p>
          <a:endParaRPr lang="en-US"/>
        </a:p>
      </dgm:t>
    </dgm:pt>
    <dgm:pt modelId="{BE7354EF-BD72-4EC7-9BB2-1F32E4BEE2D4}" type="sibTrans" cxnId="{1F73CA98-0AD7-4744-B9FA-BD00B8CF6412}">
      <dgm:prSet/>
      <dgm:spPr/>
      <dgm:t>
        <a:bodyPr/>
        <a:lstStyle/>
        <a:p>
          <a:endParaRPr lang="en-US"/>
        </a:p>
      </dgm:t>
    </dgm:pt>
    <dgm:pt modelId="{7D202A13-4B6D-4441-902F-81EB371CB556}">
      <dgm:prSet/>
      <dgm:spPr/>
      <dgm:t>
        <a:bodyPr/>
        <a:lstStyle/>
        <a:p>
          <a:r>
            <a:rPr lang="en-US" dirty="0"/>
            <a:t>the architecture of a microservices-based application</a:t>
          </a:r>
        </a:p>
      </dgm:t>
    </dgm:pt>
    <dgm:pt modelId="{B59A997A-7DCA-4F95-9D1B-C4F97125C272}" type="parTrans" cxnId="{A5CD3511-8327-4B3A-B01B-9FB3B05849D0}">
      <dgm:prSet/>
      <dgm:spPr/>
      <dgm:t>
        <a:bodyPr/>
        <a:lstStyle/>
        <a:p>
          <a:endParaRPr lang="en-US"/>
        </a:p>
      </dgm:t>
    </dgm:pt>
    <dgm:pt modelId="{412E6993-95AE-4CB7-B7C1-3D86FA15FA07}" type="sibTrans" cxnId="{A5CD3511-8327-4B3A-B01B-9FB3B05849D0}">
      <dgm:prSet/>
      <dgm:spPr/>
      <dgm:t>
        <a:bodyPr/>
        <a:lstStyle/>
        <a:p>
          <a:endParaRPr lang="en-US"/>
        </a:p>
      </dgm:t>
    </dgm:pt>
    <dgm:pt modelId="{1E903BE9-B204-495F-A6B6-52F86629FE69}">
      <dgm:prSet/>
      <dgm:spPr/>
      <dgm:t>
        <a:bodyPr/>
        <a:lstStyle/>
        <a:p>
          <a:r>
            <a:rPr lang="en-US"/>
            <a:t>Discover</a:t>
          </a:r>
        </a:p>
      </dgm:t>
    </dgm:pt>
    <dgm:pt modelId="{78EC9CB6-49C6-4830-B3D9-FFD15148FD5C}" type="parTrans" cxnId="{FBD54E3F-1561-4549-BE25-2BEA0E453755}">
      <dgm:prSet/>
      <dgm:spPr/>
      <dgm:t>
        <a:bodyPr/>
        <a:lstStyle/>
        <a:p>
          <a:endParaRPr lang="en-US"/>
        </a:p>
      </dgm:t>
    </dgm:pt>
    <dgm:pt modelId="{B5AF9DEF-2660-44D4-AA4B-71616B3550CB}" type="sibTrans" cxnId="{FBD54E3F-1561-4549-BE25-2BEA0E453755}">
      <dgm:prSet/>
      <dgm:spPr/>
      <dgm:t>
        <a:bodyPr/>
        <a:lstStyle/>
        <a:p>
          <a:endParaRPr lang="en-US"/>
        </a:p>
      </dgm:t>
    </dgm:pt>
    <dgm:pt modelId="{5820B8A6-8899-4632-8544-436E5402B307}">
      <dgm:prSet/>
      <dgm:spPr/>
      <dgm:t>
        <a:bodyPr/>
        <a:lstStyle/>
        <a:p>
          <a:r>
            <a:rPr lang="en-US" dirty="0"/>
            <a:t>the base services Azure provides to support that pattern</a:t>
          </a:r>
        </a:p>
      </dgm:t>
    </dgm:pt>
    <dgm:pt modelId="{C47B6BBE-0835-4D1A-897D-FE2D756B569D}" type="parTrans" cxnId="{95BCC20A-3528-468A-8836-05044586E0BB}">
      <dgm:prSet/>
      <dgm:spPr/>
      <dgm:t>
        <a:bodyPr/>
        <a:lstStyle/>
        <a:p>
          <a:endParaRPr lang="en-US"/>
        </a:p>
      </dgm:t>
    </dgm:pt>
    <dgm:pt modelId="{4E9A8336-C8BC-4EF2-B982-5270915855B8}" type="sibTrans" cxnId="{95BCC20A-3528-468A-8836-05044586E0BB}">
      <dgm:prSet/>
      <dgm:spPr/>
      <dgm:t>
        <a:bodyPr/>
        <a:lstStyle/>
        <a:p>
          <a:endParaRPr lang="en-US"/>
        </a:p>
      </dgm:t>
    </dgm:pt>
    <dgm:pt modelId="{231959A5-2F96-46E4-B0D8-40ECC6FA3BC5}">
      <dgm:prSet/>
      <dgm:spPr/>
      <dgm:t>
        <a:bodyPr/>
        <a:lstStyle/>
        <a:p>
          <a:r>
            <a:rPr lang="en-US"/>
            <a:t>Describe</a:t>
          </a:r>
        </a:p>
      </dgm:t>
    </dgm:pt>
    <dgm:pt modelId="{EFAA2D71-860D-47D5-8B3F-3AC88CC4B983}" type="parTrans" cxnId="{EA62E349-B6F6-4690-B8B7-1A7EA93284C2}">
      <dgm:prSet/>
      <dgm:spPr/>
      <dgm:t>
        <a:bodyPr/>
        <a:lstStyle/>
        <a:p>
          <a:endParaRPr lang="en-US"/>
        </a:p>
      </dgm:t>
    </dgm:pt>
    <dgm:pt modelId="{B48D3151-762E-477D-BF8C-538BFC3FD302}" type="sibTrans" cxnId="{EA62E349-B6F6-4690-B8B7-1A7EA93284C2}">
      <dgm:prSet/>
      <dgm:spPr/>
      <dgm:t>
        <a:bodyPr/>
        <a:lstStyle/>
        <a:p>
          <a:endParaRPr lang="en-US"/>
        </a:p>
      </dgm:t>
    </dgm:pt>
    <dgm:pt modelId="{F5D616D3-EBF2-4FA6-ACBB-4D7E5A0249A0}">
      <dgm:prSet/>
      <dgm:spPr/>
      <dgm:t>
        <a:bodyPr/>
        <a:lstStyle/>
        <a:p>
          <a:r>
            <a:rPr lang="en-US" dirty="0"/>
            <a:t>supporting services used alongside those base services</a:t>
          </a:r>
        </a:p>
      </dgm:t>
    </dgm:pt>
    <dgm:pt modelId="{BDF338B5-F74F-4515-97E6-57940DB873D6}" type="parTrans" cxnId="{7A08D1E0-8840-4DD6-ADB0-29D498E0AA64}">
      <dgm:prSet/>
      <dgm:spPr/>
      <dgm:t>
        <a:bodyPr/>
        <a:lstStyle/>
        <a:p>
          <a:endParaRPr lang="en-US"/>
        </a:p>
      </dgm:t>
    </dgm:pt>
    <dgm:pt modelId="{8861FC06-D40C-4755-837F-9ADE1F4D3141}" type="sibTrans" cxnId="{7A08D1E0-8840-4DD6-ADB0-29D498E0AA64}">
      <dgm:prSet/>
      <dgm:spPr/>
      <dgm:t>
        <a:bodyPr/>
        <a:lstStyle/>
        <a:p>
          <a:endParaRPr lang="en-US"/>
        </a:p>
      </dgm:t>
    </dgm:pt>
    <dgm:pt modelId="{32D9257E-6AFB-42C0-AD66-C665E233BBF0}">
      <dgm:prSet/>
      <dgm:spPr/>
      <dgm:t>
        <a:bodyPr/>
        <a:lstStyle/>
        <a:p>
          <a:r>
            <a:rPr lang="en-US"/>
            <a:t>Review</a:t>
          </a:r>
        </a:p>
      </dgm:t>
    </dgm:pt>
    <dgm:pt modelId="{A2DA69BA-5396-4813-9465-515530A6C026}" type="parTrans" cxnId="{6A60B691-3419-427F-9D42-CA5B88724B16}">
      <dgm:prSet/>
      <dgm:spPr/>
      <dgm:t>
        <a:bodyPr/>
        <a:lstStyle/>
        <a:p>
          <a:endParaRPr lang="en-US"/>
        </a:p>
      </dgm:t>
    </dgm:pt>
    <dgm:pt modelId="{8DCD845C-4956-4117-8FD7-B829FCEE8A34}" type="sibTrans" cxnId="{6A60B691-3419-427F-9D42-CA5B88724B16}">
      <dgm:prSet/>
      <dgm:spPr/>
      <dgm:t>
        <a:bodyPr/>
        <a:lstStyle/>
        <a:p>
          <a:endParaRPr lang="en-US"/>
        </a:p>
      </dgm:t>
    </dgm:pt>
    <dgm:pt modelId="{BFAFB324-B983-459D-9E68-6542B75B32F8}">
      <dgm:prSet/>
      <dgm:spPr/>
      <dgm:t>
        <a:bodyPr/>
        <a:lstStyle/>
        <a:p>
          <a:r>
            <a:rPr lang="en-US" dirty="0"/>
            <a:t>metrics and monitoring options</a:t>
          </a:r>
        </a:p>
      </dgm:t>
    </dgm:pt>
    <dgm:pt modelId="{F9204848-0B4B-41F1-AB5C-71C1AD17EEC7}" type="parTrans" cxnId="{1AE8D205-AF0E-48B9-A8AF-BB95015C8F6D}">
      <dgm:prSet/>
      <dgm:spPr/>
      <dgm:t>
        <a:bodyPr/>
        <a:lstStyle/>
        <a:p>
          <a:endParaRPr lang="en-US"/>
        </a:p>
      </dgm:t>
    </dgm:pt>
    <dgm:pt modelId="{726504A5-32BA-4DE8-81D0-CD4F8A96C2E8}" type="sibTrans" cxnId="{1AE8D205-AF0E-48B9-A8AF-BB95015C8F6D}">
      <dgm:prSet/>
      <dgm:spPr/>
      <dgm:t>
        <a:bodyPr/>
        <a:lstStyle/>
        <a:p>
          <a:endParaRPr lang="en-US"/>
        </a:p>
      </dgm:t>
    </dgm:pt>
    <dgm:pt modelId="{A85B496D-CB72-4ECD-A5A7-4DCAC1386AEB}" type="pres">
      <dgm:prSet presAssocID="{554EC8E7-1A87-400E-80F9-4F0CB95983FF}" presName="Name0" presStyleCnt="0">
        <dgm:presLayoutVars>
          <dgm:dir/>
          <dgm:animLvl val="lvl"/>
          <dgm:resizeHandles val="exact"/>
        </dgm:presLayoutVars>
      </dgm:prSet>
      <dgm:spPr/>
    </dgm:pt>
    <dgm:pt modelId="{5713F69B-FEB5-4B50-97D5-7B160360691E}" type="pres">
      <dgm:prSet presAssocID="{35D54756-BF71-4A59-AFD9-92902A90901B}" presName="linNode" presStyleCnt="0"/>
      <dgm:spPr/>
    </dgm:pt>
    <dgm:pt modelId="{98EB3241-DADE-4825-B85F-D600CABA01BC}" type="pres">
      <dgm:prSet presAssocID="{35D54756-BF71-4A59-AFD9-92902A90901B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F13FDC2-7704-4F2B-9242-5500EBE7FC09}" type="pres">
      <dgm:prSet presAssocID="{35D54756-BF71-4A59-AFD9-92902A90901B}" presName="descendantText" presStyleLbl="alignAccFollowNode1" presStyleIdx="0" presStyleCnt="5">
        <dgm:presLayoutVars>
          <dgm:bulletEnabled/>
        </dgm:presLayoutVars>
      </dgm:prSet>
      <dgm:spPr/>
    </dgm:pt>
    <dgm:pt modelId="{3FBE5DEA-7052-44A9-8CB0-4D7964CEC4BD}" type="pres">
      <dgm:prSet presAssocID="{64616B8C-8DA8-436B-8862-0C49491E1D6E}" presName="sp" presStyleCnt="0"/>
      <dgm:spPr/>
    </dgm:pt>
    <dgm:pt modelId="{86CD2E87-E581-4027-9F6A-4F12DE23CDD2}" type="pres">
      <dgm:prSet presAssocID="{E0E7EE75-A1AC-4029-81E9-D1CA3306ECCF}" presName="linNode" presStyleCnt="0"/>
      <dgm:spPr/>
    </dgm:pt>
    <dgm:pt modelId="{4FD58591-C2F2-45D2-9DD6-29D6A4D11913}" type="pres">
      <dgm:prSet presAssocID="{E0E7EE75-A1AC-4029-81E9-D1CA3306ECC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6AB4B8C8-2A0C-4E7C-945E-6AF439E6DA72}" type="pres">
      <dgm:prSet presAssocID="{E0E7EE75-A1AC-4029-81E9-D1CA3306ECCF}" presName="descendantText" presStyleLbl="alignAccFollowNode1" presStyleIdx="1" presStyleCnt="5">
        <dgm:presLayoutVars>
          <dgm:bulletEnabled/>
        </dgm:presLayoutVars>
      </dgm:prSet>
      <dgm:spPr/>
    </dgm:pt>
    <dgm:pt modelId="{457C56DB-A2A4-45AF-8128-5ED1213130DC}" type="pres">
      <dgm:prSet presAssocID="{BE7354EF-BD72-4EC7-9BB2-1F32E4BEE2D4}" presName="sp" presStyleCnt="0"/>
      <dgm:spPr/>
    </dgm:pt>
    <dgm:pt modelId="{7506C5E4-18D4-41EC-8705-EA06001FF2A7}" type="pres">
      <dgm:prSet presAssocID="{1E903BE9-B204-495F-A6B6-52F86629FE69}" presName="linNode" presStyleCnt="0"/>
      <dgm:spPr/>
    </dgm:pt>
    <dgm:pt modelId="{7FBC2FB8-64E7-48C4-BB09-E406E8CCD09D}" type="pres">
      <dgm:prSet presAssocID="{1E903BE9-B204-495F-A6B6-52F86629FE69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55787FF5-C57A-474F-B457-3EC826512F58}" type="pres">
      <dgm:prSet presAssocID="{1E903BE9-B204-495F-A6B6-52F86629FE69}" presName="descendantText" presStyleLbl="alignAccFollowNode1" presStyleIdx="2" presStyleCnt="5">
        <dgm:presLayoutVars>
          <dgm:bulletEnabled/>
        </dgm:presLayoutVars>
      </dgm:prSet>
      <dgm:spPr/>
    </dgm:pt>
    <dgm:pt modelId="{C10EC3CD-2FFF-47EB-8E7F-E8641355A20C}" type="pres">
      <dgm:prSet presAssocID="{B5AF9DEF-2660-44D4-AA4B-71616B3550CB}" presName="sp" presStyleCnt="0"/>
      <dgm:spPr/>
    </dgm:pt>
    <dgm:pt modelId="{CA2A938F-8D72-472E-900E-5C0E59E415D6}" type="pres">
      <dgm:prSet presAssocID="{231959A5-2F96-46E4-B0D8-40ECC6FA3BC5}" presName="linNode" presStyleCnt="0"/>
      <dgm:spPr/>
    </dgm:pt>
    <dgm:pt modelId="{8B5FC210-5A4F-4BC9-80A9-57E4C5AC8A4E}" type="pres">
      <dgm:prSet presAssocID="{231959A5-2F96-46E4-B0D8-40ECC6FA3BC5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6C9B478-8620-49AC-AD2E-3E4202B93F1F}" type="pres">
      <dgm:prSet presAssocID="{231959A5-2F96-46E4-B0D8-40ECC6FA3BC5}" presName="descendantText" presStyleLbl="alignAccFollowNode1" presStyleIdx="3" presStyleCnt="5">
        <dgm:presLayoutVars>
          <dgm:bulletEnabled/>
        </dgm:presLayoutVars>
      </dgm:prSet>
      <dgm:spPr/>
    </dgm:pt>
    <dgm:pt modelId="{EF259E77-F06E-41F5-8D38-BA0CB18ABC40}" type="pres">
      <dgm:prSet presAssocID="{B48D3151-762E-477D-BF8C-538BFC3FD302}" presName="sp" presStyleCnt="0"/>
      <dgm:spPr/>
    </dgm:pt>
    <dgm:pt modelId="{180D7D6A-227A-4A1A-8ADE-9FCB4B89ACE8}" type="pres">
      <dgm:prSet presAssocID="{32D9257E-6AFB-42C0-AD66-C665E233BBF0}" presName="linNode" presStyleCnt="0"/>
      <dgm:spPr/>
    </dgm:pt>
    <dgm:pt modelId="{86E47CBC-BF85-4701-81D5-D6C588637313}" type="pres">
      <dgm:prSet presAssocID="{32D9257E-6AFB-42C0-AD66-C665E233BBF0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EA507737-C161-43EB-B8C6-1E9A331165AB}" type="pres">
      <dgm:prSet presAssocID="{32D9257E-6AFB-42C0-AD66-C665E233BBF0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0DAEB904-9CF6-4099-86A9-D44674AF5759}" type="presOf" srcId="{554EC8E7-1A87-400E-80F9-4F0CB95983FF}" destId="{A85B496D-CB72-4ECD-A5A7-4DCAC1386AEB}" srcOrd="0" destOrd="0" presId="urn:microsoft.com/office/officeart/2016/7/layout/VerticalSolidActionList"/>
    <dgm:cxn modelId="{1AE8D205-AF0E-48B9-A8AF-BB95015C8F6D}" srcId="{32D9257E-6AFB-42C0-AD66-C665E233BBF0}" destId="{BFAFB324-B983-459D-9E68-6542B75B32F8}" srcOrd="0" destOrd="0" parTransId="{F9204848-0B4B-41F1-AB5C-71C1AD17EEC7}" sibTransId="{726504A5-32BA-4DE8-81D0-CD4F8A96C2E8}"/>
    <dgm:cxn modelId="{95BCC20A-3528-468A-8836-05044586E0BB}" srcId="{1E903BE9-B204-495F-A6B6-52F86629FE69}" destId="{5820B8A6-8899-4632-8544-436E5402B307}" srcOrd="0" destOrd="0" parTransId="{C47B6BBE-0835-4D1A-897D-FE2D756B569D}" sibTransId="{4E9A8336-C8BC-4EF2-B982-5270915855B8}"/>
    <dgm:cxn modelId="{A5CD3511-8327-4B3A-B01B-9FB3B05849D0}" srcId="{E0E7EE75-A1AC-4029-81E9-D1CA3306ECCF}" destId="{7D202A13-4B6D-4441-902F-81EB371CB556}" srcOrd="0" destOrd="0" parTransId="{B59A997A-7DCA-4F95-9D1B-C4F97125C272}" sibTransId="{412E6993-95AE-4CB7-B7C1-3D86FA15FA07}"/>
    <dgm:cxn modelId="{DCFD4D15-A936-4C4B-A2AD-9307B61B72E4}" type="presOf" srcId="{5820B8A6-8899-4632-8544-436E5402B307}" destId="{55787FF5-C57A-474F-B457-3EC826512F58}" srcOrd="0" destOrd="0" presId="urn:microsoft.com/office/officeart/2016/7/layout/VerticalSolidActionList"/>
    <dgm:cxn modelId="{86A91E26-0BC4-4171-891C-C3C4D87B047C}" type="presOf" srcId="{E0E7EE75-A1AC-4029-81E9-D1CA3306ECCF}" destId="{4FD58591-C2F2-45D2-9DD6-29D6A4D11913}" srcOrd="0" destOrd="0" presId="urn:microsoft.com/office/officeart/2016/7/layout/VerticalSolidActionList"/>
    <dgm:cxn modelId="{79DD2226-7CC8-49AD-B1B9-5B27F2077DF7}" type="presOf" srcId="{0076B012-F63C-4B06-892A-7001BF96E2DC}" destId="{2F13FDC2-7704-4F2B-9242-5500EBE7FC09}" srcOrd="0" destOrd="0" presId="urn:microsoft.com/office/officeart/2016/7/layout/VerticalSolidActionList"/>
    <dgm:cxn modelId="{EDD5922B-30A8-4911-A920-97E5DCB2A529}" srcId="{35D54756-BF71-4A59-AFD9-92902A90901B}" destId="{0076B012-F63C-4B06-892A-7001BF96E2DC}" srcOrd="0" destOrd="0" parTransId="{A5141388-F677-46A0-AC72-3322C07ECE46}" sibTransId="{5C331CA4-B593-4C55-8EAF-2650DE74955E}"/>
    <dgm:cxn modelId="{8EFF8A3E-32FB-46C4-9064-1B4C1655FA6A}" type="presOf" srcId="{BFAFB324-B983-459D-9E68-6542B75B32F8}" destId="{EA507737-C161-43EB-B8C6-1E9A331165AB}" srcOrd="0" destOrd="0" presId="urn:microsoft.com/office/officeart/2016/7/layout/VerticalSolidActionList"/>
    <dgm:cxn modelId="{FBD54E3F-1561-4549-BE25-2BEA0E453755}" srcId="{554EC8E7-1A87-400E-80F9-4F0CB95983FF}" destId="{1E903BE9-B204-495F-A6B6-52F86629FE69}" srcOrd="2" destOrd="0" parTransId="{78EC9CB6-49C6-4830-B3D9-FFD15148FD5C}" sibTransId="{B5AF9DEF-2660-44D4-AA4B-71616B3550CB}"/>
    <dgm:cxn modelId="{2A6BE360-79C6-41C3-AAD9-940597785CB2}" type="presOf" srcId="{1E903BE9-B204-495F-A6B6-52F86629FE69}" destId="{7FBC2FB8-64E7-48C4-BB09-E406E8CCD09D}" srcOrd="0" destOrd="0" presId="urn:microsoft.com/office/officeart/2016/7/layout/VerticalSolidActionList"/>
    <dgm:cxn modelId="{EA62E349-B6F6-4690-B8B7-1A7EA93284C2}" srcId="{554EC8E7-1A87-400E-80F9-4F0CB95983FF}" destId="{231959A5-2F96-46E4-B0D8-40ECC6FA3BC5}" srcOrd="3" destOrd="0" parTransId="{EFAA2D71-860D-47D5-8B3F-3AC88CC4B983}" sibTransId="{B48D3151-762E-477D-BF8C-538BFC3FD302}"/>
    <dgm:cxn modelId="{97504680-0A44-44E8-8B16-6CB390E07707}" type="presOf" srcId="{231959A5-2F96-46E4-B0D8-40ECC6FA3BC5}" destId="{8B5FC210-5A4F-4BC9-80A9-57E4C5AC8A4E}" srcOrd="0" destOrd="0" presId="urn:microsoft.com/office/officeart/2016/7/layout/VerticalSolidActionList"/>
    <dgm:cxn modelId="{6A60B691-3419-427F-9D42-CA5B88724B16}" srcId="{554EC8E7-1A87-400E-80F9-4F0CB95983FF}" destId="{32D9257E-6AFB-42C0-AD66-C665E233BBF0}" srcOrd="4" destOrd="0" parTransId="{A2DA69BA-5396-4813-9465-515530A6C026}" sibTransId="{8DCD845C-4956-4117-8FD7-B829FCEE8A34}"/>
    <dgm:cxn modelId="{F22E7795-B003-4E3B-BE9B-8ABC61590610}" type="presOf" srcId="{7D202A13-4B6D-4441-902F-81EB371CB556}" destId="{6AB4B8C8-2A0C-4E7C-945E-6AF439E6DA72}" srcOrd="0" destOrd="0" presId="urn:microsoft.com/office/officeart/2016/7/layout/VerticalSolidActionList"/>
    <dgm:cxn modelId="{1F73CA98-0AD7-4744-B9FA-BD00B8CF6412}" srcId="{554EC8E7-1A87-400E-80F9-4F0CB95983FF}" destId="{E0E7EE75-A1AC-4029-81E9-D1CA3306ECCF}" srcOrd="1" destOrd="0" parTransId="{E47DC4F5-55B2-454F-A6D1-9C6957234990}" sibTransId="{BE7354EF-BD72-4EC7-9BB2-1F32E4BEE2D4}"/>
    <dgm:cxn modelId="{64F4DEB9-F10F-44AC-B023-2018ED261A0F}" type="presOf" srcId="{F5D616D3-EBF2-4FA6-ACBB-4D7E5A0249A0}" destId="{E6C9B478-8620-49AC-AD2E-3E4202B93F1F}" srcOrd="0" destOrd="0" presId="urn:microsoft.com/office/officeart/2016/7/layout/VerticalSolidActionList"/>
    <dgm:cxn modelId="{17FE3ACD-751F-4933-ABD0-3AE74621F261}" type="presOf" srcId="{35D54756-BF71-4A59-AFD9-92902A90901B}" destId="{98EB3241-DADE-4825-B85F-D600CABA01BC}" srcOrd="0" destOrd="0" presId="urn:microsoft.com/office/officeart/2016/7/layout/VerticalSolidActionList"/>
    <dgm:cxn modelId="{83C362DF-DA09-4E9F-9542-2D267206303D}" srcId="{554EC8E7-1A87-400E-80F9-4F0CB95983FF}" destId="{35D54756-BF71-4A59-AFD9-92902A90901B}" srcOrd="0" destOrd="0" parTransId="{655A1DFB-710E-4070-B0CA-136DEC645CB9}" sibTransId="{64616B8C-8DA8-436B-8862-0C49491E1D6E}"/>
    <dgm:cxn modelId="{7A08D1E0-8840-4DD6-ADB0-29D498E0AA64}" srcId="{231959A5-2F96-46E4-B0D8-40ECC6FA3BC5}" destId="{F5D616D3-EBF2-4FA6-ACBB-4D7E5A0249A0}" srcOrd="0" destOrd="0" parTransId="{BDF338B5-F74F-4515-97E6-57940DB873D6}" sibTransId="{8861FC06-D40C-4755-837F-9ADE1F4D3141}"/>
    <dgm:cxn modelId="{7CFB01E5-314E-449B-9E35-573E3447A0C3}" type="presOf" srcId="{32D9257E-6AFB-42C0-AD66-C665E233BBF0}" destId="{86E47CBC-BF85-4701-81D5-D6C588637313}" srcOrd="0" destOrd="0" presId="urn:microsoft.com/office/officeart/2016/7/layout/VerticalSolidActionList"/>
    <dgm:cxn modelId="{716598A7-F020-4FC7-984D-9CAB9383E929}" type="presParOf" srcId="{A85B496D-CB72-4ECD-A5A7-4DCAC1386AEB}" destId="{5713F69B-FEB5-4B50-97D5-7B160360691E}" srcOrd="0" destOrd="0" presId="urn:microsoft.com/office/officeart/2016/7/layout/VerticalSolidActionList"/>
    <dgm:cxn modelId="{04A66959-732A-462D-9501-B9EBCD283173}" type="presParOf" srcId="{5713F69B-FEB5-4B50-97D5-7B160360691E}" destId="{98EB3241-DADE-4825-B85F-D600CABA01BC}" srcOrd="0" destOrd="0" presId="urn:microsoft.com/office/officeart/2016/7/layout/VerticalSolidActionList"/>
    <dgm:cxn modelId="{DEF6F842-B2A6-4D90-BF98-717B67FC0183}" type="presParOf" srcId="{5713F69B-FEB5-4B50-97D5-7B160360691E}" destId="{2F13FDC2-7704-4F2B-9242-5500EBE7FC09}" srcOrd="1" destOrd="0" presId="urn:microsoft.com/office/officeart/2016/7/layout/VerticalSolidActionList"/>
    <dgm:cxn modelId="{D468383A-DAB1-443E-94F4-D13E4B65FD20}" type="presParOf" srcId="{A85B496D-CB72-4ECD-A5A7-4DCAC1386AEB}" destId="{3FBE5DEA-7052-44A9-8CB0-4D7964CEC4BD}" srcOrd="1" destOrd="0" presId="urn:microsoft.com/office/officeart/2016/7/layout/VerticalSolidActionList"/>
    <dgm:cxn modelId="{4F242AA7-E5E8-4B66-AB45-732568980A76}" type="presParOf" srcId="{A85B496D-CB72-4ECD-A5A7-4DCAC1386AEB}" destId="{86CD2E87-E581-4027-9F6A-4F12DE23CDD2}" srcOrd="2" destOrd="0" presId="urn:microsoft.com/office/officeart/2016/7/layout/VerticalSolidActionList"/>
    <dgm:cxn modelId="{2CF3610D-C12E-4B68-9FDC-1E781208D418}" type="presParOf" srcId="{86CD2E87-E581-4027-9F6A-4F12DE23CDD2}" destId="{4FD58591-C2F2-45D2-9DD6-29D6A4D11913}" srcOrd="0" destOrd="0" presId="urn:microsoft.com/office/officeart/2016/7/layout/VerticalSolidActionList"/>
    <dgm:cxn modelId="{E2C76779-F953-4BA2-A291-A219363B88CB}" type="presParOf" srcId="{86CD2E87-E581-4027-9F6A-4F12DE23CDD2}" destId="{6AB4B8C8-2A0C-4E7C-945E-6AF439E6DA72}" srcOrd="1" destOrd="0" presId="urn:microsoft.com/office/officeart/2016/7/layout/VerticalSolidActionList"/>
    <dgm:cxn modelId="{48DCBBE0-DBFC-4253-93D7-0A17F7E61D38}" type="presParOf" srcId="{A85B496D-CB72-4ECD-A5A7-4DCAC1386AEB}" destId="{457C56DB-A2A4-45AF-8128-5ED1213130DC}" srcOrd="3" destOrd="0" presId="urn:microsoft.com/office/officeart/2016/7/layout/VerticalSolidActionList"/>
    <dgm:cxn modelId="{F0895528-E45B-4A27-9602-771D7683B153}" type="presParOf" srcId="{A85B496D-CB72-4ECD-A5A7-4DCAC1386AEB}" destId="{7506C5E4-18D4-41EC-8705-EA06001FF2A7}" srcOrd="4" destOrd="0" presId="urn:microsoft.com/office/officeart/2016/7/layout/VerticalSolidActionList"/>
    <dgm:cxn modelId="{9D9B6F91-F0EF-4BA9-A7CF-AE755610EFBA}" type="presParOf" srcId="{7506C5E4-18D4-41EC-8705-EA06001FF2A7}" destId="{7FBC2FB8-64E7-48C4-BB09-E406E8CCD09D}" srcOrd="0" destOrd="0" presId="urn:microsoft.com/office/officeart/2016/7/layout/VerticalSolidActionList"/>
    <dgm:cxn modelId="{CBF3481B-65C4-4836-A5E9-21EA0115FC15}" type="presParOf" srcId="{7506C5E4-18D4-41EC-8705-EA06001FF2A7}" destId="{55787FF5-C57A-474F-B457-3EC826512F58}" srcOrd="1" destOrd="0" presId="urn:microsoft.com/office/officeart/2016/7/layout/VerticalSolidActionList"/>
    <dgm:cxn modelId="{B969FCAA-0098-4619-8C96-090A873505AF}" type="presParOf" srcId="{A85B496D-CB72-4ECD-A5A7-4DCAC1386AEB}" destId="{C10EC3CD-2FFF-47EB-8E7F-E8641355A20C}" srcOrd="5" destOrd="0" presId="urn:microsoft.com/office/officeart/2016/7/layout/VerticalSolidActionList"/>
    <dgm:cxn modelId="{70FD3426-6D75-42B3-B071-FA674D3228C5}" type="presParOf" srcId="{A85B496D-CB72-4ECD-A5A7-4DCAC1386AEB}" destId="{CA2A938F-8D72-472E-900E-5C0E59E415D6}" srcOrd="6" destOrd="0" presId="urn:microsoft.com/office/officeart/2016/7/layout/VerticalSolidActionList"/>
    <dgm:cxn modelId="{CB78E8FB-C3D3-4CCA-8F12-6B4F12CCC6A9}" type="presParOf" srcId="{CA2A938F-8D72-472E-900E-5C0E59E415D6}" destId="{8B5FC210-5A4F-4BC9-80A9-57E4C5AC8A4E}" srcOrd="0" destOrd="0" presId="urn:microsoft.com/office/officeart/2016/7/layout/VerticalSolidActionList"/>
    <dgm:cxn modelId="{1539F344-579E-40C2-AC31-F04E733E4075}" type="presParOf" srcId="{CA2A938F-8D72-472E-900E-5C0E59E415D6}" destId="{E6C9B478-8620-49AC-AD2E-3E4202B93F1F}" srcOrd="1" destOrd="0" presId="urn:microsoft.com/office/officeart/2016/7/layout/VerticalSolidActionList"/>
    <dgm:cxn modelId="{21AC5FA1-DC7A-4855-AA1C-4A984174B44D}" type="presParOf" srcId="{A85B496D-CB72-4ECD-A5A7-4DCAC1386AEB}" destId="{EF259E77-F06E-41F5-8D38-BA0CB18ABC40}" srcOrd="7" destOrd="0" presId="urn:microsoft.com/office/officeart/2016/7/layout/VerticalSolidActionList"/>
    <dgm:cxn modelId="{941D08AF-9F7E-44C7-8CAA-5AACCA8D6AE6}" type="presParOf" srcId="{A85B496D-CB72-4ECD-A5A7-4DCAC1386AEB}" destId="{180D7D6A-227A-4A1A-8ADE-9FCB4B89ACE8}" srcOrd="8" destOrd="0" presId="urn:microsoft.com/office/officeart/2016/7/layout/VerticalSolidActionList"/>
    <dgm:cxn modelId="{AC1F2DFB-D690-4B84-95D0-17330D71A20E}" type="presParOf" srcId="{180D7D6A-227A-4A1A-8ADE-9FCB4B89ACE8}" destId="{86E47CBC-BF85-4701-81D5-D6C588637313}" srcOrd="0" destOrd="0" presId="urn:microsoft.com/office/officeart/2016/7/layout/VerticalSolidActionList"/>
    <dgm:cxn modelId="{276D68A7-DFD2-4276-9A11-ECCC2B5A9154}" type="presParOf" srcId="{180D7D6A-227A-4A1A-8ADE-9FCB4B89ACE8}" destId="{EA507737-C161-43EB-B8C6-1E9A331165A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C1E55-B6B7-4F83-B754-908AF5D5C70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A2A65C85-A3D1-4232-90C2-2A529D615280}">
      <dgm:prSet/>
      <dgm:spPr/>
      <dgm:t>
        <a:bodyPr/>
        <a:lstStyle/>
        <a:p>
          <a:r>
            <a:rPr lang="en-US" dirty="0"/>
            <a:t>Cloud-based network services are more abstract</a:t>
          </a:r>
        </a:p>
      </dgm:t>
    </dgm:pt>
    <dgm:pt modelId="{E6344410-8E4C-4112-ADF5-3A532548926C}" type="parTrans" cxnId="{6CCA8D7E-E5E9-4104-8417-A0C26E2EC205}">
      <dgm:prSet/>
      <dgm:spPr/>
      <dgm:t>
        <a:bodyPr/>
        <a:lstStyle/>
        <a:p>
          <a:endParaRPr lang="en-US"/>
        </a:p>
      </dgm:t>
    </dgm:pt>
    <dgm:pt modelId="{638CBF37-3B80-4398-8421-143916B44A18}" type="sibTrans" cxnId="{6CCA8D7E-E5E9-4104-8417-A0C26E2EC20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36E34FD-0E84-4E30-9607-886FA087B844}">
      <dgm:prSet/>
      <dgm:spPr/>
      <dgm:t>
        <a:bodyPr/>
        <a:lstStyle/>
        <a:p>
          <a:r>
            <a:rPr lang="en-US" dirty="0"/>
            <a:t>Monoliths are difficult to maintain and scale</a:t>
          </a:r>
        </a:p>
      </dgm:t>
    </dgm:pt>
    <dgm:pt modelId="{EB194479-CF0D-4885-995E-79E2D1D06F31}" type="parTrans" cxnId="{86B6A4A0-399B-40B3-A231-C425976D4BED}">
      <dgm:prSet/>
      <dgm:spPr/>
      <dgm:t>
        <a:bodyPr/>
        <a:lstStyle/>
        <a:p>
          <a:endParaRPr lang="en-US"/>
        </a:p>
      </dgm:t>
    </dgm:pt>
    <dgm:pt modelId="{87A4296F-E5C9-4A06-94F0-00A04D1C368B}" type="sibTrans" cxnId="{86B6A4A0-399B-40B3-A231-C425976D4BE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90423DD-F169-49B3-A1AE-AD5FA58A3C0C}">
      <dgm:prSet/>
      <dgm:spPr/>
      <dgm:t>
        <a:bodyPr/>
        <a:lstStyle/>
        <a:p>
          <a:r>
            <a:rPr lang="en-US" dirty="0"/>
            <a:t>Requires lots of server/network configuration and admin</a:t>
          </a:r>
        </a:p>
      </dgm:t>
    </dgm:pt>
    <dgm:pt modelId="{D21515F5-7032-44A8-BFED-EA4FB288A627}" type="parTrans" cxnId="{8780685D-BE91-4F1E-848F-3631FEEB55E1}">
      <dgm:prSet/>
      <dgm:spPr/>
      <dgm:t>
        <a:bodyPr/>
        <a:lstStyle/>
        <a:p>
          <a:endParaRPr lang="en-US"/>
        </a:p>
      </dgm:t>
    </dgm:pt>
    <dgm:pt modelId="{C8C210CA-1F89-4B85-AEEC-FA326774CCCC}" type="sibTrans" cxnId="{8780685D-BE91-4F1E-848F-3631FEEB55E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ED5D3D4-4919-4510-B0BD-050857D4CC27}">
      <dgm:prSet/>
      <dgm:spPr/>
      <dgm:t>
        <a:bodyPr/>
        <a:lstStyle/>
        <a:p>
          <a:r>
            <a:rPr lang="en-US" dirty="0"/>
            <a:t>Doesn't make full use of cloud abstractions</a:t>
          </a:r>
        </a:p>
      </dgm:t>
    </dgm:pt>
    <dgm:pt modelId="{F5006B74-BEE7-441C-AD41-D9D9495E6610}" type="parTrans" cxnId="{40B0B4A8-21B8-4CD8-ABF7-D3F3D19A405B}">
      <dgm:prSet/>
      <dgm:spPr/>
      <dgm:t>
        <a:bodyPr/>
        <a:lstStyle/>
        <a:p>
          <a:endParaRPr lang="en-US"/>
        </a:p>
      </dgm:t>
    </dgm:pt>
    <dgm:pt modelId="{7BD51007-9E16-4BE1-B8CD-DF24BC00FEF8}" type="sibTrans" cxnId="{40B0B4A8-21B8-4CD8-ABF7-D3F3D19A405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7E03275-3717-44F0-8A14-525A68321570}" type="pres">
      <dgm:prSet presAssocID="{9FBC1E55-B6B7-4F83-B754-908AF5D5C704}" presName="Name0" presStyleCnt="0">
        <dgm:presLayoutVars>
          <dgm:animLvl val="lvl"/>
          <dgm:resizeHandles val="exact"/>
        </dgm:presLayoutVars>
      </dgm:prSet>
      <dgm:spPr/>
    </dgm:pt>
    <dgm:pt modelId="{048B412A-4C68-427F-B41E-63245750DE7B}" type="pres">
      <dgm:prSet presAssocID="{A2A65C85-A3D1-4232-90C2-2A529D615280}" presName="compositeNode" presStyleCnt="0">
        <dgm:presLayoutVars>
          <dgm:bulletEnabled val="1"/>
        </dgm:presLayoutVars>
      </dgm:prSet>
      <dgm:spPr/>
    </dgm:pt>
    <dgm:pt modelId="{32E244B2-AB9D-414E-AC1D-CCDCE997FF7D}" type="pres">
      <dgm:prSet presAssocID="{A2A65C85-A3D1-4232-90C2-2A529D615280}" presName="bgRect" presStyleLbl="bgAccFollowNode1" presStyleIdx="0" presStyleCnt="4"/>
      <dgm:spPr/>
    </dgm:pt>
    <dgm:pt modelId="{41790FE4-9C22-4538-BA38-04C569BCE27D}" type="pres">
      <dgm:prSet presAssocID="{638CBF37-3B80-4398-8421-143916B44A1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6F1ED36-8EA6-4C6E-A2DD-D90FA01E1E15}" type="pres">
      <dgm:prSet presAssocID="{A2A65C85-A3D1-4232-90C2-2A529D615280}" presName="bottomLine" presStyleLbl="alignNode1" presStyleIdx="1" presStyleCnt="8">
        <dgm:presLayoutVars/>
      </dgm:prSet>
      <dgm:spPr/>
    </dgm:pt>
    <dgm:pt modelId="{24F69C3B-899F-4B0B-81F1-4C856D4EBF83}" type="pres">
      <dgm:prSet presAssocID="{A2A65C85-A3D1-4232-90C2-2A529D615280}" presName="nodeText" presStyleLbl="bgAccFollowNode1" presStyleIdx="0" presStyleCnt="4">
        <dgm:presLayoutVars>
          <dgm:bulletEnabled val="1"/>
        </dgm:presLayoutVars>
      </dgm:prSet>
      <dgm:spPr/>
    </dgm:pt>
    <dgm:pt modelId="{4B210DEC-3EDE-4DD0-8888-DB28EE40C7B4}" type="pres">
      <dgm:prSet presAssocID="{638CBF37-3B80-4398-8421-143916B44A18}" presName="sibTrans" presStyleCnt="0"/>
      <dgm:spPr/>
    </dgm:pt>
    <dgm:pt modelId="{A25A3B25-91DB-4511-A8F9-8D60E00A0F63}" type="pres">
      <dgm:prSet presAssocID="{236E34FD-0E84-4E30-9607-886FA087B844}" presName="compositeNode" presStyleCnt="0">
        <dgm:presLayoutVars>
          <dgm:bulletEnabled val="1"/>
        </dgm:presLayoutVars>
      </dgm:prSet>
      <dgm:spPr/>
    </dgm:pt>
    <dgm:pt modelId="{DB0ADAF7-C994-4266-B0E7-19BDBAD9486D}" type="pres">
      <dgm:prSet presAssocID="{236E34FD-0E84-4E30-9607-886FA087B844}" presName="bgRect" presStyleLbl="bgAccFollowNode1" presStyleIdx="1" presStyleCnt="4"/>
      <dgm:spPr/>
    </dgm:pt>
    <dgm:pt modelId="{585E5DE8-F041-482B-9C0A-5204D6E1C915}" type="pres">
      <dgm:prSet presAssocID="{87A4296F-E5C9-4A06-94F0-00A04D1C368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F7CFDA6-2139-40E5-9ED9-AD9AFBEF119C}" type="pres">
      <dgm:prSet presAssocID="{236E34FD-0E84-4E30-9607-886FA087B844}" presName="bottomLine" presStyleLbl="alignNode1" presStyleIdx="3" presStyleCnt="8">
        <dgm:presLayoutVars/>
      </dgm:prSet>
      <dgm:spPr/>
    </dgm:pt>
    <dgm:pt modelId="{83BB99AE-77A8-4BA6-BC27-B916240A25E7}" type="pres">
      <dgm:prSet presAssocID="{236E34FD-0E84-4E30-9607-886FA087B844}" presName="nodeText" presStyleLbl="bgAccFollowNode1" presStyleIdx="1" presStyleCnt="4">
        <dgm:presLayoutVars>
          <dgm:bulletEnabled val="1"/>
        </dgm:presLayoutVars>
      </dgm:prSet>
      <dgm:spPr/>
    </dgm:pt>
    <dgm:pt modelId="{2D99812E-F196-47A6-9FAF-82A80A5AA678}" type="pres">
      <dgm:prSet presAssocID="{87A4296F-E5C9-4A06-94F0-00A04D1C368B}" presName="sibTrans" presStyleCnt="0"/>
      <dgm:spPr/>
    </dgm:pt>
    <dgm:pt modelId="{9907F2F7-3309-4387-93AC-8D4406A45F19}" type="pres">
      <dgm:prSet presAssocID="{D90423DD-F169-49B3-A1AE-AD5FA58A3C0C}" presName="compositeNode" presStyleCnt="0">
        <dgm:presLayoutVars>
          <dgm:bulletEnabled val="1"/>
        </dgm:presLayoutVars>
      </dgm:prSet>
      <dgm:spPr/>
    </dgm:pt>
    <dgm:pt modelId="{42C6628A-6600-429C-A7AA-C1331783A521}" type="pres">
      <dgm:prSet presAssocID="{D90423DD-F169-49B3-A1AE-AD5FA58A3C0C}" presName="bgRect" presStyleLbl="bgAccFollowNode1" presStyleIdx="2" presStyleCnt="4"/>
      <dgm:spPr/>
    </dgm:pt>
    <dgm:pt modelId="{7F1167B0-404B-4A7E-8A39-510582FA8CDB}" type="pres">
      <dgm:prSet presAssocID="{C8C210CA-1F89-4B85-AEEC-FA326774CCC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F3EF2C7-DD50-49FE-96D1-D4D383FB13F0}" type="pres">
      <dgm:prSet presAssocID="{D90423DD-F169-49B3-A1AE-AD5FA58A3C0C}" presName="bottomLine" presStyleLbl="alignNode1" presStyleIdx="5" presStyleCnt="8">
        <dgm:presLayoutVars/>
      </dgm:prSet>
      <dgm:spPr/>
    </dgm:pt>
    <dgm:pt modelId="{B64BC8E3-D9BA-4615-93BE-336E2FBD2E40}" type="pres">
      <dgm:prSet presAssocID="{D90423DD-F169-49B3-A1AE-AD5FA58A3C0C}" presName="nodeText" presStyleLbl="bgAccFollowNode1" presStyleIdx="2" presStyleCnt="4">
        <dgm:presLayoutVars>
          <dgm:bulletEnabled val="1"/>
        </dgm:presLayoutVars>
      </dgm:prSet>
      <dgm:spPr/>
    </dgm:pt>
    <dgm:pt modelId="{65BE2C4C-A335-42C1-9411-F777CEDA8688}" type="pres">
      <dgm:prSet presAssocID="{C8C210CA-1F89-4B85-AEEC-FA326774CCCC}" presName="sibTrans" presStyleCnt="0"/>
      <dgm:spPr/>
    </dgm:pt>
    <dgm:pt modelId="{DFD35D56-8877-4794-8BAE-2D4787FD4930}" type="pres">
      <dgm:prSet presAssocID="{EED5D3D4-4919-4510-B0BD-050857D4CC27}" presName="compositeNode" presStyleCnt="0">
        <dgm:presLayoutVars>
          <dgm:bulletEnabled val="1"/>
        </dgm:presLayoutVars>
      </dgm:prSet>
      <dgm:spPr/>
    </dgm:pt>
    <dgm:pt modelId="{00CB058D-A916-4803-AA67-86C873391705}" type="pres">
      <dgm:prSet presAssocID="{EED5D3D4-4919-4510-B0BD-050857D4CC27}" presName="bgRect" presStyleLbl="bgAccFollowNode1" presStyleIdx="3" presStyleCnt="4"/>
      <dgm:spPr/>
    </dgm:pt>
    <dgm:pt modelId="{E468FCEE-991C-4BA2-AF30-719304BBA639}" type="pres">
      <dgm:prSet presAssocID="{7BD51007-9E16-4BE1-B8CD-DF24BC00FEF8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7ADED1E-B5C4-4422-8314-902844933DF7}" type="pres">
      <dgm:prSet presAssocID="{EED5D3D4-4919-4510-B0BD-050857D4CC27}" presName="bottomLine" presStyleLbl="alignNode1" presStyleIdx="7" presStyleCnt="8">
        <dgm:presLayoutVars/>
      </dgm:prSet>
      <dgm:spPr/>
    </dgm:pt>
    <dgm:pt modelId="{90A9667E-5E6D-4A1F-9A9F-F5E1A49BACDD}" type="pres">
      <dgm:prSet presAssocID="{EED5D3D4-4919-4510-B0BD-050857D4CC2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A132100-88D7-4856-9896-BD27218B7010}" type="presOf" srcId="{638CBF37-3B80-4398-8421-143916B44A18}" destId="{41790FE4-9C22-4538-BA38-04C569BCE27D}" srcOrd="0" destOrd="0" presId="urn:microsoft.com/office/officeart/2016/7/layout/BasicLinearProcessNumbered"/>
    <dgm:cxn modelId="{8780685D-BE91-4F1E-848F-3631FEEB55E1}" srcId="{9FBC1E55-B6B7-4F83-B754-908AF5D5C704}" destId="{D90423DD-F169-49B3-A1AE-AD5FA58A3C0C}" srcOrd="2" destOrd="0" parTransId="{D21515F5-7032-44A8-BFED-EA4FB288A627}" sibTransId="{C8C210CA-1F89-4B85-AEEC-FA326774CCCC}"/>
    <dgm:cxn modelId="{583AA962-14B0-47EB-AAC0-47119571CC0A}" type="presOf" srcId="{EED5D3D4-4919-4510-B0BD-050857D4CC27}" destId="{00CB058D-A916-4803-AA67-86C873391705}" srcOrd="0" destOrd="0" presId="urn:microsoft.com/office/officeart/2016/7/layout/BasicLinearProcessNumbered"/>
    <dgm:cxn modelId="{7CCDB063-C275-4096-AC2D-7668E2724A65}" type="presOf" srcId="{EED5D3D4-4919-4510-B0BD-050857D4CC27}" destId="{90A9667E-5E6D-4A1F-9A9F-F5E1A49BACDD}" srcOrd="1" destOrd="0" presId="urn:microsoft.com/office/officeart/2016/7/layout/BasicLinearProcessNumbered"/>
    <dgm:cxn modelId="{3AC92C54-198B-4BD2-B4B9-D464CCCB8C8E}" type="presOf" srcId="{A2A65C85-A3D1-4232-90C2-2A529D615280}" destId="{24F69C3B-899F-4B0B-81F1-4C856D4EBF83}" srcOrd="1" destOrd="0" presId="urn:microsoft.com/office/officeart/2016/7/layout/BasicLinearProcessNumbered"/>
    <dgm:cxn modelId="{86129B58-E641-4F4C-882E-48D4729082E6}" type="presOf" srcId="{7BD51007-9E16-4BE1-B8CD-DF24BC00FEF8}" destId="{E468FCEE-991C-4BA2-AF30-719304BBA639}" srcOrd="0" destOrd="0" presId="urn:microsoft.com/office/officeart/2016/7/layout/BasicLinearProcessNumbered"/>
    <dgm:cxn modelId="{1E1A467B-8391-42C1-8CC4-EE43C7B82F16}" type="presOf" srcId="{236E34FD-0E84-4E30-9607-886FA087B844}" destId="{DB0ADAF7-C994-4266-B0E7-19BDBAD9486D}" srcOrd="0" destOrd="0" presId="urn:microsoft.com/office/officeart/2016/7/layout/BasicLinearProcessNumbered"/>
    <dgm:cxn modelId="{6CCA8D7E-E5E9-4104-8417-A0C26E2EC205}" srcId="{9FBC1E55-B6B7-4F83-B754-908AF5D5C704}" destId="{A2A65C85-A3D1-4232-90C2-2A529D615280}" srcOrd="0" destOrd="0" parTransId="{E6344410-8E4C-4112-ADF5-3A532548926C}" sibTransId="{638CBF37-3B80-4398-8421-143916B44A18}"/>
    <dgm:cxn modelId="{4F9D5E94-323B-46FE-AC8C-F23747203D3D}" type="presOf" srcId="{D90423DD-F169-49B3-A1AE-AD5FA58A3C0C}" destId="{42C6628A-6600-429C-A7AA-C1331783A521}" srcOrd="0" destOrd="0" presId="urn:microsoft.com/office/officeart/2016/7/layout/BasicLinearProcessNumbered"/>
    <dgm:cxn modelId="{E89FBB9B-A886-4FBC-8E0A-17E0F4AE9A51}" type="presOf" srcId="{236E34FD-0E84-4E30-9607-886FA087B844}" destId="{83BB99AE-77A8-4BA6-BC27-B916240A25E7}" srcOrd="1" destOrd="0" presId="urn:microsoft.com/office/officeart/2016/7/layout/BasicLinearProcessNumbered"/>
    <dgm:cxn modelId="{86B6A4A0-399B-40B3-A231-C425976D4BED}" srcId="{9FBC1E55-B6B7-4F83-B754-908AF5D5C704}" destId="{236E34FD-0E84-4E30-9607-886FA087B844}" srcOrd="1" destOrd="0" parTransId="{EB194479-CF0D-4885-995E-79E2D1D06F31}" sibTransId="{87A4296F-E5C9-4A06-94F0-00A04D1C368B}"/>
    <dgm:cxn modelId="{40B0B4A8-21B8-4CD8-ABF7-D3F3D19A405B}" srcId="{9FBC1E55-B6B7-4F83-B754-908AF5D5C704}" destId="{EED5D3D4-4919-4510-B0BD-050857D4CC27}" srcOrd="3" destOrd="0" parTransId="{F5006B74-BEE7-441C-AD41-D9D9495E6610}" sibTransId="{7BD51007-9E16-4BE1-B8CD-DF24BC00FEF8}"/>
    <dgm:cxn modelId="{B6DDCBC0-076D-4EDA-A51A-659F89C68119}" type="presOf" srcId="{D90423DD-F169-49B3-A1AE-AD5FA58A3C0C}" destId="{B64BC8E3-D9BA-4615-93BE-336E2FBD2E40}" srcOrd="1" destOrd="0" presId="urn:microsoft.com/office/officeart/2016/7/layout/BasicLinearProcessNumbered"/>
    <dgm:cxn modelId="{C418A6E0-1664-4F35-B861-A890468A96DB}" type="presOf" srcId="{9FBC1E55-B6B7-4F83-B754-908AF5D5C704}" destId="{07E03275-3717-44F0-8A14-525A68321570}" srcOrd="0" destOrd="0" presId="urn:microsoft.com/office/officeart/2016/7/layout/BasicLinearProcessNumbered"/>
    <dgm:cxn modelId="{568B5DE4-DE2D-40CF-98B9-21CEA7D41754}" type="presOf" srcId="{A2A65C85-A3D1-4232-90C2-2A529D615280}" destId="{32E244B2-AB9D-414E-AC1D-CCDCE997FF7D}" srcOrd="0" destOrd="0" presId="urn:microsoft.com/office/officeart/2016/7/layout/BasicLinearProcessNumbered"/>
    <dgm:cxn modelId="{BA5E20F7-95B5-4285-90D9-AD8902D9A856}" type="presOf" srcId="{C8C210CA-1F89-4B85-AEEC-FA326774CCCC}" destId="{7F1167B0-404B-4A7E-8A39-510582FA8CDB}" srcOrd="0" destOrd="0" presId="urn:microsoft.com/office/officeart/2016/7/layout/BasicLinearProcessNumbered"/>
    <dgm:cxn modelId="{41ABAEFF-C0B6-4528-9CF8-C5FFFA92C24B}" type="presOf" srcId="{87A4296F-E5C9-4A06-94F0-00A04D1C368B}" destId="{585E5DE8-F041-482B-9C0A-5204D6E1C915}" srcOrd="0" destOrd="0" presId="urn:microsoft.com/office/officeart/2016/7/layout/BasicLinearProcessNumbered"/>
    <dgm:cxn modelId="{453D21D9-88FC-4E39-AEBA-AACC8126236F}" type="presParOf" srcId="{07E03275-3717-44F0-8A14-525A68321570}" destId="{048B412A-4C68-427F-B41E-63245750DE7B}" srcOrd="0" destOrd="0" presId="urn:microsoft.com/office/officeart/2016/7/layout/BasicLinearProcessNumbered"/>
    <dgm:cxn modelId="{CA9F1A04-6D55-4885-858D-1DCDC9B176E7}" type="presParOf" srcId="{048B412A-4C68-427F-B41E-63245750DE7B}" destId="{32E244B2-AB9D-414E-AC1D-CCDCE997FF7D}" srcOrd="0" destOrd="0" presId="urn:microsoft.com/office/officeart/2016/7/layout/BasicLinearProcessNumbered"/>
    <dgm:cxn modelId="{A18E12F2-C16B-4D99-BFC0-3DCF615D5BF6}" type="presParOf" srcId="{048B412A-4C68-427F-B41E-63245750DE7B}" destId="{41790FE4-9C22-4538-BA38-04C569BCE27D}" srcOrd="1" destOrd="0" presId="urn:microsoft.com/office/officeart/2016/7/layout/BasicLinearProcessNumbered"/>
    <dgm:cxn modelId="{B3F5E675-212D-42EB-BDA4-5EA40C8DD1A0}" type="presParOf" srcId="{048B412A-4C68-427F-B41E-63245750DE7B}" destId="{66F1ED36-8EA6-4C6E-A2DD-D90FA01E1E15}" srcOrd="2" destOrd="0" presId="urn:microsoft.com/office/officeart/2016/7/layout/BasicLinearProcessNumbered"/>
    <dgm:cxn modelId="{C73E18E9-468B-48ED-9B00-1A3A11985F4F}" type="presParOf" srcId="{048B412A-4C68-427F-B41E-63245750DE7B}" destId="{24F69C3B-899F-4B0B-81F1-4C856D4EBF83}" srcOrd="3" destOrd="0" presId="urn:microsoft.com/office/officeart/2016/7/layout/BasicLinearProcessNumbered"/>
    <dgm:cxn modelId="{B3FFD412-829D-4150-ACED-C868ABA39D03}" type="presParOf" srcId="{07E03275-3717-44F0-8A14-525A68321570}" destId="{4B210DEC-3EDE-4DD0-8888-DB28EE40C7B4}" srcOrd="1" destOrd="0" presId="urn:microsoft.com/office/officeart/2016/7/layout/BasicLinearProcessNumbered"/>
    <dgm:cxn modelId="{794C40ED-9B0F-4CF6-84A0-9B746D8D62B6}" type="presParOf" srcId="{07E03275-3717-44F0-8A14-525A68321570}" destId="{A25A3B25-91DB-4511-A8F9-8D60E00A0F63}" srcOrd="2" destOrd="0" presId="urn:microsoft.com/office/officeart/2016/7/layout/BasicLinearProcessNumbered"/>
    <dgm:cxn modelId="{E0386FAC-7089-4D18-A22D-43E948C2529C}" type="presParOf" srcId="{A25A3B25-91DB-4511-A8F9-8D60E00A0F63}" destId="{DB0ADAF7-C994-4266-B0E7-19BDBAD9486D}" srcOrd="0" destOrd="0" presId="urn:microsoft.com/office/officeart/2016/7/layout/BasicLinearProcessNumbered"/>
    <dgm:cxn modelId="{9C50E471-1F68-43C0-8E9F-3B275B025305}" type="presParOf" srcId="{A25A3B25-91DB-4511-A8F9-8D60E00A0F63}" destId="{585E5DE8-F041-482B-9C0A-5204D6E1C915}" srcOrd="1" destOrd="0" presId="urn:microsoft.com/office/officeart/2016/7/layout/BasicLinearProcessNumbered"/>
    <dgm:cxn modelId="{A41CE4A7-F00D-4D98-A411-89613BDB8A82}" type="presParOf" srcId="{A25A3B25-91DB-4511-A8F9-8D60E00A0F63}" destId="{1F7CFDA6-2139-40E5-9ED9-AD9AFBEF119C}" srcOrd="2" destOrd="0" presId="urn:microsoft.com/office/officeart/2016/7/layout/BasicLinearProcessNumbered"/>
    <dgm:cxn modelId="{88EBFBED-9951-4D13-910A-8880F0D99F47}" type="presParOf" srcId="{A25A3B25-91DB-4511-A8F9-8D60E00A0F63}" destId="{83BB99AE-77A8-4BA6-BC27-B916240A25E7}" srcOrd="3" destOrd="0" presId="urn:microsoft.com/office/officeart/2016/7/layout/BasicLinearProcessNumbered"/>
    <dgm:cxn modelId="{F595FCC9-28BD-40A8-B89F-D2426BC4D4E9}" type="presParOf" srcId="{07E03275-3717-44F0-8A14-525A68321570}" destId="{2D99812E-F196-47A6-9FAF-82A80A5AA678}" srcOrd="3" destOrd="0" presId="urn:microsoft.com/office/officeart/2016/7/layout/BasicLinearProcessNumbered"/>
    <dgm:cxn modelId="{68D94F13-E245-4C62-9A84-64786C7709F1}" type="presParOf" srcId="{07E03275-3717-44F0-8A14-525A68321570}" destId="{9907F2F7-3309-4387-93AC-8D4406A45F19}" srcOrd="4" destOrd="0" presId="urn:microsoft.com/office/officeart/2016/7/layout/BasicLinearProcessNumbered"/>
    <dgm:cxn modelId="{9C016876-105C-49DD-8CF9-DA665CDEB8EE}" type="presParOf" srcId="{9907F2F7-3309-4387-93AC-8D4406A45F19}" destId="{42C6628A-6600-429C-A7AA-C1331783A521}" srcOrd="0" destOrd="0" presId="urn:microsoft.com/office/officeart/2016/7/layout/BasicLinearProcessNumbered"/>
    <dgm:cxn modelId="{A4C7BDA3-E1A9-4838-9284-C4DADC91DB97}" type="presParOf" srcId="{9907F2F7-3309-4387-93AC-8D4406A45F19}" destId="{7F1167B0-404B-4A7E-8A39-510582FA8CDB}" srcOrd="1" destOrd="0" presId="urn:microsoft.com/office/officeart/2016/7/layout/BasicLinearProcessNumbered"/>
    <dgm:cxn modelId="{2C671D7F-9827-41EE-967A-92F939D934B1}" type="presParOf" srcId="{9907F2F7-3309-4387-93AC-8D4406A45F19}" destId="{BF3EF2C7-DD50-49FE-96D1-D4D383FB13F0}" srcOrd="2" destOrd="0" presId="urn:microsoft.com/office/officeart/2016/7/layout/BasicLinearProcessNumbered"/>
    <dgm:cxn modelId="{D3CAE43B-3442-45D1-ACE6-23717BC7ADEC}" type="presParOf" srcId="{9907F2F7-3309-4387-93AC-8D4406A45F19}" destId="{B64BC8E3-D9BA-4615-93BE-336E2FBD2E40}" srcOrd="3" destOrd="0" presId="urn:microsoft.com/office/officeart/2016/7/layout/BasicLinearProcessNumbered"/>
    <dgm:cxn modelId="{BDF84296-0AE5-4B29-9E03-01B70DD010FC}" type="presParOf" srcId="{07E03275-3717-44F0-8A14-525A68321570}" destId="{65BE2C4C-A335-42C1-9411-F777CEDA8688}" srcOrd="5" destOrd="0" presId="urn:microsoft.com/office/officeart/2016/7/layout/BasicLinearProcessNumbered"/>
    <dgm:cxn modelId="{488C5CEF-FFC1-46F9-80D9-B266E453C51E}" type="presParOf" srcId="{07E03275-3717-44F0-8A14-525A68321570}" destId="{DFD35D56-8877-4794-8BAE-2D4787FD4930}" srcOrd="6" destOrd="0" presId="urn:microsoft.com/office/officeart/2016/7/layout/BasicLinearProcessNumbered"/>
    <dgm:cxn modelId="{8CD0E339-FE0E-446A-85C7-2EE15EFA5AD9}" type="presParOf" srcId="{DFD35D56-8877-4794-8BAE-2D4787FD4930}" destId="{00CB058D-A916-4803-AA67-86C873391705}" srcOrd="0" destOrd="0" presId="urn:microsoft.com/office/officeart/2016/7/layout/BasicLinearProcessNumbered"/>
    <dgm:cxn modelId="{2CFE4C25-849F-4393-91CB-F36D6EFEC300}" type="presParOf" srcId="{DFD35D56-8877-4794-8BAE-2D4787FD4930}" destId="{E468FCEE-991C-4BA2-AF30-719304BBA639}" srcOrd="1" destOrd="0" presId="urn:microsoft.com/office/officeart/2016/7/layout/BasicLinearProcessNumbered"/>
    <dgm:cxn modelId="{22B51F77-2339-43F8-99D9-2FDF56FFF1F1}" type="presParOf" srcId="{DFD35D56-8877-4794-8BAE-2D4787FD4930}" destId="{D7ADED1E-B5C4-4422-8314-902844933DF7}" srcOrd="2" destOrd="0" presId="urn:microsoft.com/office/officeart/2016/7/layout/BasicLinearProcessNumbered"/>
    <dgm:cxn modelId="{C29088FA-BC91-43E0-979F-9FC5D3A06790}" type="presParOf" srcId="{DFD35D56-8877-4794-8BAE-2D4787FD4930}" destId="{90A9667E-5E6D-4A1F-9A9F-F5E1A49BACD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3FDC2-7704-4F2B-9242-5500EBE7FC09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"microservices," "SOA" and other terms</a:t>
          </a:r>
        </a:p>
      </dsp:txBody>
      <dsp:txXfrm>
        <a:off x="2103120" y="1890"/>
        <a:ext cx="8412480" cy="829686"/>
      </dsp:txXfrm>
    </dsp:sp>
    <dsp:sp modelId="{98EB3241-DADE-4825-B85F-D600CABA01BC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</a:t>
          </a:r>
        </a:p>
      </dsp:txBody>
      <dsp:txXfrm>
        <a:off x="0" y="1890"/>
        <a:ext cx="2103120" cy="829686"/>
      </dsp:txXfrm>
    </dsp:sp>
    <dsp:sp modelId="{6AB4B8C8-2A0C-4E7C-945E-6AF439E6DA72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architecture of a microservices-based application</a:t>
          </a:r>
        </a:p>
      </dsp:txBody>
      <dsp:txXfrm>
        <a:off x="2103120" y="881358"/>
        <a:ext cx="8412480" cy="829686"/>
      </dsp:txXfrm>
    </dsp:sp>
    <dsp:sp modelId="{4FD58591-C2F2-45D2-9DD6-29D6A4D11913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Understand</a:t>
          </a:r>
        </a:p>
      </dsp:txBody>
      <dsp:txXfrm>
        <a:off x="0" y="881358"/>
        <a:ext cx="2103120" cy="829686"/>
      </dsp:txXfrm>
    </dsp:sp>
    <dsp:sp modelId="{55787FF5-C57A-474F-B457-3EC826512F58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base services Azure provides to support that pattern</a:t>
          </a:r>
        </a:p>
      </dsp:txBody>
      <dsp:txXfrm>
        <a:off x="2103120" y="1760825"/>
        <a:ext cx="8412480" cy="829686"/>
      </dsp:txXfrm>
    </dsp:sp>
    <dsp:sp modelId="{7FBC2FB8-64E7-48C4-BB09-E406E8CCD09D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Discover</a:t>
          </a:r>
        </a:p>
      </dsp:txBody>
      <dsp:txXfrm>
        <a:off x="0" y="1760825"/>
        <a:ext cx="2103120" cy="829686"/>
      </dsp:txXfrm>
    </dsp:sp>
    <dsp:sp modelId="{E6C9B478-8620-49AC-AD2E-3E4202B93F1F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supporting services used alongside those base services</a:t>
          </a:r>
        </a:p>
      </dsp:txBody>
      <dsp:txXfrm>
        <a:off x="2103120" y="2640293"/>
        <a:ext cx="8412480" cy="829686"/>
      </dsp:txXfrm>
    </dsp:sp>
    <dsp:sp modelId="{8B5FC210-5A4F-4BC9-80A9-57E4C5AC8A4E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Describe</a:t>
          </a:r>
        </a:p>
      </dsp:txBody>
      <dsp:txXfrm>
        <a:off x="0" y="2640293"/>
        <a:ext cx="2103120" cy="829686"/>
      </dsp:txXfrm>
    </dsp:sp>
    <dsp:sp modelId="{EA507737-C161-43EB-B8C6-1E9A331165AB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metrics and monitoring options</a:t>
          </a:r>
        </a:p>
      </dsp:txBody>
      <dsp:txXfrm>
        <a:off x="2103120" y="3519760"/>
        <a:ext cx="8412480" cy="829686"/>
      </dsp:txXfrm>
    </dsp:sp>
    <dsp:sp modelId="{86E47CBC-BF85-4701-81D5-D6C588637313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Review</a:t>
          </a:r>
        </a:p>
      </dsp:txBody>
      <dsp:txXfrm>
        <a:off x="0" y="3519760"/>
        <a:ext cx="2103120" cy="82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244B2-AB9D-414E-AC1D-CCDCE997FF7D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Cloud-based network services are more abstract</a:t>
          </a:r>
        </a:p>
      </dsp:txBody>
      <dsp:txXfrm>
        <a:off x="3080" y="1765067"/>
        <a:ext cx="2444055" cy="2053006"/>
      </dsp:txXfrm>
    </dsp:sp>
    <dsp:sp modelId="{41790FE4-9C22-4538-BA38-04C569BCE27D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66F1ED36-8EA6-4C6E-A2DD-D90FA01E1E15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DAF7-C994-4266-B0E7-19BDBAD9486D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Monoliths are difficult to maintain and scale</a:t>
          </a:r>
        </a:p>
      </dsp:txBody>
      <dsp:txXfrm>
        <a:off x="2691541" y="1765067"/>
        <a:ext cx="2444055" cy="2053006"/>
      </dsp:txXfrm>
    </dsp:sp>
    <dsp:sp modelId="{585E5DE8-F041-482B-9C0A-5204D6E1C91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1F7CFDA6-2139-40E5-9ED9-AD9AFBEF119C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6628A-6600-429C-A7AA-C1331783A521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Requires lots of server/network configuration and admin</a:t>
          </a:r>
        </a:p>
      </dsp:txBody>
      <dsp:txXfrm>
        <a:off x="5380002" y="1765067"/>
        <a:ext cx="2444055" cy="2053006"/>
      </dsp:txXfrm>
    </dsp:sp>
    <dsp:sp modelId="{7F1167B0-404B-4A7E-8A39-510582FA8CDB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BF3EF2C7-DD50-49FE-96D1-D4D383FB13F0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B058D-A916-4803-AA67-86C873391705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9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Doesn't make full use of cloud abstractions</a:t>
          </a:r>
        </a:p>
      </dsp:txBody>
      <dsp:txXfrm>
        <a:off x="8068463" y="1765067"/>
        <a:ext cx="2444055" cy="2053006"/>
      </dsp:txXfrm>
    </dsp:sp>
    <dsp:sp modelId="{E468FCEE-991C-4BA2-AF30-719304BBA639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D7ADED1E-B5C4-4422-8314-902844933DF7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81235EC-8E7C-4374-967C-732BFE7CA9C1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61A410C-14DD-4416-A555-7A1E81FED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17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4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1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7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78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9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8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3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4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1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1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85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26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3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410C-14DD-4416-A555-7A1E81FEDF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0319-969B-4518-ADD0-1CF55BB7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D00D-3D46-4F48-A22C-D85C10C6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56F2-285A-441D-9943-45BF648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7E869-5E92-447B-B57F-5298B3F9A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423" y="5390"/>
            <a:ext cx="3134577" cy="3134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EF2EB-2AC8-4270-9CB0-B70FF79B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8793"/>
            <a:ext cx="9258300" cy="16882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91AC-6DA6-4AF5-AB33-3ED24097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7007"/>
            <a:ext cx="9258300" cy="126079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006D33-CCCE-40E3-87B9-A2A36D175A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293370"/>
            <a:ext cx="9258300" cy="19293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3FFC-5172-4BAD-963B-4B488040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D2A44-50E5-4347-908D-15AB3932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EB3-3782-4217-ABA1-2EB01018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8199-4CA1-420F-8769-3A2E8EE3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3532-8F74-4B84-8139-EE36717D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0BDE8-3FD9-49A7-8DA9-1B5A89FA1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9E61E-616A-4E4D-BA63-01E39AE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701B-CD20-4C9D-9E15-771E670C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D33B-0B1B-4953-91C6-72192571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64C0-F2AF-440D-A4DA-F8D0D6E2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EEDB-F17B-4173-A867-BE24034A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023E-1903-4A70-9D12-91B4B1002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E58A-C566-4C35-9D81-E6ABD39D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677B0-697F-4D91-8A92-0B7A68D1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794C-0CBA-40D3-8D5B-584AFB86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12D3-1D8F-44B2-B026-524878E6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5298-7B5A-45CD-BD45-BA3109CF2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DC74-9495-4A32-9597-0250D2BE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06846-F404-43CE-BD79-56B03DF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EC1B-DD5F-45C7-91F1-6E62231C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EED7-A71E-4275-94A2-22528C0A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8773-AD1E-44E8-85EE-2A7139DFE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D8AFD-C5F8-40CF-842F-4FDC18A04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07FB-B192-47B6-9F5D-1CC1B90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E0D37-2B8D-4254-A66C-1D42079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A86B4-359C-4228-8CC0-BA68899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273C-AD25-4C91-8D10-414EBFD8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F83E1-B073-48D3-8DD4-11BF0BB4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6203-B0DA-42C4-9B1C-01DBA27E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DBD5-830F-43B9-B02D-C650723BD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62370-A7BA-4D20-BC60-EFF98F1B3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0D203-1BE4-41BF-8825-DD3B4EB8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A6BB9-EB7F-4808-A58A-CC85A3AD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82326-C055-4F9D-B18F-7773F2A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AA54-1259-4A0B-A69D-9D4F553C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04CBD-626F-462D-A1FA-0E0F5F94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AF235-B896-43FF-AEAB-EDC2BBF7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E305F-07E8-4B3C-973E-60262360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B6FFA-AE04-4824-BADD-E47C9BE0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E4798-0328-4F67-AFBB-6BA5C192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C49A-FEA6-45DF-A9FC-B34D264D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0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88C6-472E-4086-9859-BEAFC727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03E5-3FF3-48FF-985F-1159A174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D3D21-E08A-4968-9286-A0EFC7D3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90FBC-2254-438B-A185-2B68F5B5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726D-35BC-4775-9311-9D3656AB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87F1A-C7D4-4FAD-BB72-C71300CA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9C2D-73C0-4597-8B92-75310EA7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B372E-DED1-474A-B8EE-9E2A7055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516F-D2C7-4B9D-B370-335EA9635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B63FA-702A-493F-B575-C4CBABC9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513B0-6F87-4696-9B43-99A3AC87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74C8B-BB4D-4EAC-9EAD-11C163BE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22DEC9-DC96-479B-8CD4-FEA3D8886D65}"/>
              </a:ext>
            </a:extLst>
          </p:cNvPr>
          <p:cNvSpPr/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7FF52-E8FF-4AB5-AB6E-8C3A24C6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80E2A-8243-418F-BA80-647A16FAD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37DD-CB8B-44BB-B105-922F05D7C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9E22-B17D-49DD-89D7-84503727B650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A3E3-CF25-44A4-A350-D7B5856A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942B-547F-43DA-BF09-F44376212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7C734-7DCB-4EFE-9EDB-4E615E3E7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DFF9-FB5E-4567-84D4-A5723C3FE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tx2"/>
                </a:solidFill>
              </a:rPr>
              <a:t>Microservices in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9E6AF-3E4B-4588-AED2-2FC41DC6E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How Microsoft's public cloud supports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modern application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9B6F6-B25B-4D45-A152-3EB6451E3D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Doug Vanderweide, MCSE, MCSD, MCT</a:t>
            </a:r>
          </a:p>
          <a:p>
            <a:r>
              <a:rPr lang="en-US" dirty="0">
                <a:solidFill>
                  <a:schemeClr val="tx2"/>
                </a:solidFill>
              </a:rPr>
              <a:t>https://www.dougv.com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@</a:t>
            </a:r>
            <a:r>
              <a:rPr lang="en-US" dirty="0" err="1">
                <a:solidFill>
                  <a:schemeClr val="tx2"/>
                </a:solidFill>
              </a:rPr>
              <a:t>dougvdotcom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linkedin.com/in/</a:t>
            </a:r>
            <a:r>
              <a:rPr lang="en-US" dirty="0" err="1">
                <a:solidFill>
                  <a:schemeClr val="tx2"/>
                </a:solidFill>
              </a:rPr>
              <a:t>dougvdotcom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59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5E55A9-C214-4623-8434-56E19D638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22F1C-6E10-423A-8A15-AB3115FF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7" y="661182"/>
            <a:ext cx="3846342" cy="1424939"/>
          </a:xfrm>
          <a:solidFill>
            <a:schemeClr val="accent3">
              <a:alpha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Microservices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09921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B3144AE-2242-4368-8475-246A2219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08" y="1675227"/>
            <a:ext cx="9154583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555D9-2468-482E-935F-964C8270E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Microservices-Based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90092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8870-55E4-4730-BBF9-3DA8FAEA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B8A6-31B4-426E-892D-AD5D1567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Recycle APIs for other uses</a:t>
            </a:r>
          </a:p>
          <a:p>
            <a:pPr lvl="1"/>
            <a:r>
              <a:rPr lang="en-US" dirty="0"/>
              <a:t>e.g., reservations API can place waste inventory on discount sites</a:t>
            </a:r>
          </a:p>
          <a:p>
            <a:r>
              <a:rPr lang="en-US" dirty="0"/>
              <a:t>Manage each service independent of other services</a:t>
            </a:r>
          </a:p>
          <a:p>
            <a:pPr lvl="1"/>
            <a:r>
              <a:rPr lang="en-US" dirty="0"/>
              <a:t>Problem with the authentication API? Other services stay up while you fix it</a:t>
            </a:r>
          </a:p>
          <a:p>
            <a:r>
              <a:rPr lang="en-US" dirty="0"/>
              <a:t>Each service scales independently</a:t>
            </a:r>
          </a:p>
          <a:p>
            <a:pPr lvl="1"/>
            <a:r>
              <a:rPr lang="en-US" dirty="0"/>
              <a:t>High Web UI demand? Only scale that API</a:t>
            </a:r>
          </a:p>
          <a:p>
            <a:r>
              <a:rPr lang="en-US" dirty="0"/>
              <a:t>Allows continuous integration/continuous delivery/automation</a:t>
            </a:r>
          </a:p>
          <a:p>
            <a:pPr lvl="1"/>
            <a:r>
              <a:rPr lang="en-US" dirty="0"/>
              <a:t>No more sprints ruining your weekends</a:t>
            </a:r>
          </a:p>
          <a:p>
            <a:pPr lvl="1"/>
            <a:r>
              <a:rPr lang="en-US" dirty="0"/>
              <a:t>Check out a branch, test it, deploy it -- all via automation</a:t>
            </a:r>
          </a:p>
        </p:txBody>
      </p:sp>
    </p:spTree>
    <p:extLst>
      <p:ext uri="{BB962C8B-B14F-4D97-AF65-F5344CB8AC3E}">
        <p14:creationId xmlns:p14="http://schemas.microsoft.com/office/powerpoint/2010/main" val="1442419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1384-25EA-448C-9C07-A8CC07A8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Azure PaaS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B2A10-83C8-416B-A258-B0BD0AAFC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public cloud services that host your underlying APIs/microservices</a:t>
            </a:r>
          </a:p>
        </p:txBody>
      </p:sp>
    </p:spTree>
    <p:extLst>
      <p:ext uri="{BB962C8B-B14F-4D97-AF65-F5344CB8AC3E}">
        <p14:creationId xmlns:p14="http://schemas.microsoft.com/office/powerpoint/2010/main" val="478393160"/>
      </p:ext>
    </p:extLst>
  </p:cSld>
  <p:clrMapOvr>
    <a:masterClrMapping/>
  </p:clrMapOvr>
  <p:transition spd="slow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8F1B-CA67-4314-84AA-7B586F76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C08-C67B-4120-BCF0-698A7004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Resource Manager's adoption of ASM Cloud Services</a:t>
            </a:r>
          </a:p>
          <a:p>
            <a:pPr lvl="1"/>
            <a:r>
              <a:rPr lang="en-US" dirty="0"/>
              <a:t>Web and Worker roles are now Web, API, Mobile, Logic or Function apps</a:t>
            </a:r>
          </a:p>
          <a:p>
            <a:r>
              <a:rPr lang="en-US" dirty="0"/>
              <a:t>Uses anonymous, generalized guest OS to host services</a:t>
            </a:r>
          </a:p>
          <a:p>
            <a:pPr lvl="1"/>
            <a:r>
              <a:rPr lang="en-US" dirty="0"/>
              <a:t>Windows and Linux</a:t>
            </a:r>
          </a:p>
          <a:p>
            <a:r>
              <a:rPr lang="en-US" dirty="0"/>
              <a:t>Azure handles most configuration and management</a:t>
            </a:r>
          </a:p>
          <a:p>
            <a:r>
              <a:rPr lang="en-US" dirty="0"/>
              <a:t>You have control over runtimes, some environment aspects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7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A9F-458D-4327-961E-9423303A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C30C-8A93-4139-B130-E61B2102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host websites</a:t>
            </a:r>
          </a:p>
          <a:p>
            <a:r>
              <a:rPr lang="en-US" dirty="0"/>
              <a:t>Built for high availability</a:t>
            </a:r>
          </a:p>
          <a:p>
            <a:pPr lvl="1"/>
            <a:r>
              <a:rPr lang="en-US" dirty="0"/>
              <a:t>Multi-instance</a:t>
            </a:r>
          </a:p>
          <a:p>
            <a:pPr lvl="1"/>
            <a:r>
              <a:rPr lang="en-US" dirty="0"/>
              <a:t>Automatic load balancing/health probes</a:t>
            </a:r>
          </a:p>
          <a:p>
            <a:r>
              <a:rPr lang="en-US" dirty="0"/>
              <a:t>Can be scaled on a schedule or via metric</a:t>
            </a:r>
          </a:p>
          <a:p>
            <a:pPr lvl="1"/>
            <a:r>
              <a:rPr lang="en-US" dirty="0"/>
              <a:t>Meet anticipated or unanticipated demand</a:t>
            </a:r>
          </a:p>
          <a:p>
            <a:r>
              <a:rPr lang="en-US" dirty="0"/>
              <a:t>Built for CI/CD via git, VSTS, cloud file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2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5329-10D1-4C18-8064-DBFA9D22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FF10-35F9-4AB3-B420-B0673D49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chain together API workflows</a:t>
            </a:r>
          </a:p>
          <a:p>
            <a:pPr lvl="1"/>
            <a:r>
              <a:rPr lang="en-US" dirty="0"/>
              <a:t>Trigger event kicks off workflow</a:t>
            </a:r>
          </a:p>
          <a:p>
            <a:pPr lvl="1"/>
            <a:r>
              <a:rPr lang="en-US" dirty="0"/>
              <a:t>Workflow performs a task, using inputs</a:t>
            </a:r>
          </a:p>
          <a:p>
            <a:pPr lvl="1"/>
            <a:r>
              <a:rPr lang="en-US" dirty="0"/>
              <a:t>Process can be looped, building off each input</a:t>
            </a:r>
          </a:p>
          <a:p>
            <a:r>
              <a:rPr lang="en-US" dirty="0"/>
              <a:t>Incorporates common APIs, aka </a:t>
            </a:r>
            <a:r>
              <a:rPr lang="en-US" i="1" dirty="0"/>
              <a:t>connectors</a:t>
            </a:r>
          </a:p>
          <a:p>
            <a:pPr lvl="1"/>
            <a:r>
              <a:rPr lang="en-US" dirty="0"/>
              <a:t>Twitter, Facebook, Google, YouTube, etc.</a:t>
            </a:r>
          </a:p>
          <a:p>
            <a:pPr lvl="1"/>
            <a:r>
              <a:rPr lang="en-US" dirty="0"/>
              <a:t>Available for most Microsoft and Azure SaaS workloads</a:t>
            </a:r>
          </a:p>
          <a:p>
            <a:pPr lvl="2"/>
            <a:r>
              <a:rPr lang="en-US" dirty="0"/>
              <a:t>Office 365, SQL Server, Dynamics, Power BI, OneDrive, etc.</a:t>
            </a:r>
          </a:p>
          <a:p>
            <a:pPr lvl="1"/>
            <a:r>
              <a:rPr lang="en-US" dirty="0"/>
              <a:t>Many other enterprise workloads available</a:t>
            </a:r>
          </a:p>
          <a:p>
            <a:pPr lvl="2"/>
            <a:r>
              <a:rPr lang="en-US" dirty="0"/>
              <a:t>Salesforce, Oracle, SAP, etc.</a:t>
            </a:r>
          </a:p>
        </p:txBody>
      </p:sp>
    </p:spTree>
    <p:extLst>
      <p:ext uri="{BB962C8B-B14F-4D97-AF65-F5344CB8AC3E}">
        <p14:creationId xmlns:p14="http://schemas.microsoft.com/office/powerpoint/2010/main" val="788337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697F-DCE4-44E2-9720-D7002D81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2735-A172-4B80-AE46-E9E5A397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to serve as the "back end" tooling</a:t>
            </a:r>
          </a:p>
          <a:p>
            <a:r>
              <a:rPr lang="en-US" dirty="0"/>
              <a:t>Effectively used to create API endpoints and data stores</a:t>
            </a:r>
          </a:p>
          <a:p>
            <a:pPr lvl="1"/>
            <a:r>
              <a:rPr lang="en-US" dirty="0"/>
              <a:t>Simplified management for offline data sync</a:t>
            </a:r>
          </a:p>
          <a:p>
            <a:pPr lvl="1"/>
            <a:r>
              <a:rPr lang="en-US" dirty="0"/>
              <a:t>SQL, NoSQL, Azure Storage</a:t>
            </a:r>
          </a:p>
          <a:p>
            <a:pPr lvl="1"/>
            <a:r>
              <a:rPr lang="en-US" dirty="0"/>
              <a:t>You can create your own data API, too</a:t>
            </a:r>
          </a:p>
          <a:p>
            <a:r>
              <a:rPr lang="en-US" dirty="0"/>
              <a:t>Used to manage push notifications (via Notification Hubs)</a:t>
            </a:r>
          </a:p>
          <a:p>
            <a:r>
              <a:rPr lang="en-US" dirty="0"/>
              <a:t>Provides easy SSO management</a:t>
            </a:r>
          </a:p>
          <a:p>
            <a:pPr lvl="1"/>
            <a:r>
              <a:rPr lang="en-US" dirty="0"/>
              <a:t>Azure Active Directory, Facebook, Twitter, Microsoft, Google </a:t>
            </a:r>
          </a:p>
        </p:txBody>
      </p:sp>
    </p:spTree>
    <p:extLst>
      <p:ext uri="{BB962C8B-B14F-4D97-AF65-F5344CB8AC3E}">
        <p14:creationId xmlns:p14="http://schemas.microsoft.com/office/powerpoint/2010/main" val="1124810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C46C-2A79-4840-B3BA-5A67FBDF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11CB-5B98-4FC3-AFEF-0E92CB55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similar to Web Apps</a:t>
            </a:r>
          </a:p>
          <a:p>
            <a:r>
              <a:rPr lang="en-US" dirty="0"/>
              <a:t>Adds Swagger-based API management tooling</a:t>
            </a:r>
          </a:p>
          <a:p>
            <a:pPr lvl="1"/>
            <a:r>
              <a:rPr lang="en-US" dirty="0"/>
              <a:t>Service discovery</a:t>
            </a:r>
          </a:p>
          <a:p>
            <a:pPr lvl="1"/>
            <a:r>
              <a:rPr lang="en-US" dirty="0"/>
              <a:t>Documentation</a:t>
            </a:r>
          </a:p>
          <a:p>
            <a:r>
              <a:rPr lang="en-US" dirty="0"/>
              <a:t>Access control /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51245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90894-3453-4A27-82A7-794B9ED9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3779E-5492-4E70-892C-ADF052629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Isolating workloads to speed up deployments and improve reliability</a:t>
            </a:r>
          </a:p>
        </p:txBody>
      </p:sp>
    </p:spTree>
    <p:extLst>
      <p:ext uri="{BB962C8B-B14F-4D97-AF65-F5344CB8AC3E}">
        <p14:creationId xmlns:p14="http://schemas.microsoft.com/office/powerpoint/2010/main" val="965063485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F334-9F85-4269-9D61-B150AE37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Today's objectives</a:t>
            </a:r>
          </a:p>
        </p:txBody>
      </p:sp>
      <p:graphicFrame>
        <p:nvGraphicFramePr>
          <p:cNvPr id="1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600065"/>
              </p:ext>
            </p:extLst>
          </p:nvPr>
        </p:nvGraphicFramePr>
        <p:xfrm>
          <a:off x="980703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96424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2A45-8526-4C21-B264-F21D5F18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3C6734-8013-46EB-BD81-1AC3F122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Means of packaging software and services together</a:t>
            </a:r>
          </a:p>
          <a:p>
            <a:pPr lvl="1"/>
            <a:r>
              <a:rPr lang="en-US" dirty="0"/>
              <a:t>System libraries, tools, services, settings, runtime and code itself</a:t>
            </a:r>
          </a:p>
          <a:p>
            <a:r>
              <a:rPr lang="en-US" dirty="0"/>
              <a:t>Isolates its workload from other workloads on the host</a:t>
            </a:r>
          </a:p>
          <a:p>
            <a:pPr lvl="1"/>
            <a:r>
              <a:rPr lang="en-US" dirty="0"/>
              <a:t>Allows you to pack several workloads onto a single guest OS host</a:t>
            </a:r>
          </a:p>
          <a:p>
            <a:r>
              <a:rPr lang="en-US" dirty="0"/>
              <a:t>Provides repeatable results for multiple deployments</a:t>
            </a:r>
          </a:p>
          <a:p>
            <a:r>
              <a:rPr lang="en-US" dirty="0"/>
              <a:t>Tends to reduce deployment time and overhead</a:t>
            </a:r>
          </a:p>
          <a:p>
            <a:pPr lvl="1"/>
            <a:r>
              <a:rPr lang="en-US" dirty="0"/>
              <a:t>Build the container image, create multiple instances from that image</a:t>
            </a:r>
          </a:p>
          <a:p>
            <a:r>
              <a:rPr lang="en-US" dirty="0"/>
              <a:t>Tends to increase deployment tempo	</a:t>
            </a:r>
          </a:p>
          <a:p>
            <a:pPr lvl="1"/>
            <a:r>
              <a:rPr lang="en-US" dirty="0"/>
              <a:t>Simplified testing, easy versioning</a:t>
            </a:r>
          </a:p>
        </p:txBody>
      </p:sp>
    </p:spTree>
    <p:extLst>
      <p:ext uri="{BB962C8B-B14F-4D97-AF65-F5344CB8AC3E}">
        <p14:creationId xmlns:p14="http://schemas.microsoft.com/office/powerpoint/2010/main" val="3452046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8313-2CC3-4C8F-BD94-967B1DF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35D3B-D905-41F1-A6D2-774E22B8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fully supports Docker containers</a:t>
            </a:r>
          </a:p>
          <a:p>
            <a:pPr lvl="1"/>
            <a:r>
              <a:rPr lang="en-US" dirty="0"/>
              <a:t>Docker Swarm and Kubernetes</a:t>
            </a:r>
          </a:p>
          <a:p>
            <a:r>
              <a:rPr lang="en-US" dirty="0"/>
              <a:t>Support for Mesosphere</a:t>
            </a:r>
          </a:p>
          <a:p>
            <a:pPr lvl="1"/>
            <a:r>
              <a:rPr lang="en-US" dirty="0"/>
              <a:t>DC/OS and Marathon</a:t>
            </a:r>
          </a:p>
          <a:p>
            <a:r>
              <a:rPr lang="en-US" dirty="0"/>
              <a:t>Azure Container Registry support</a:t>
            </a:r>
          </a:p>
          <a:p>
            <a:pPr lvl="1"/>
            <a:r>
              <a:rPr lang="en-US" dirty="0"/>
              <a:t>Pull directly to Container Service, App Service, Batch, Service Fabric</a:t>
            </a:r>
          </a:p>
        </p:txBody>
      </p:sp>
    </p:spTree>
    <p:extLst>
      <p:ext uri="{BB962C8B-B14F-4D97-AF65-F5344CB8AC3E}">
        <p14:creationId xmlns:p14="http://schemas.microsoft.com/office/powerpoint/2010/main" val="14525779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C8A-082F-41B1-AF4D-C729ECBB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625D-8066-4889-9758-C125FEE6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Microsoft's proprietary distributed systems platform</a:t>
            </a:r>
          </a:p>
          <a:p>
            <a:pPr lvl="1"/>
            <a:r>
              <a:rPr lang="en-US" dirty="0"/>
              <a:t>Most Azure services are hosted on Service Fabric</a:t>
            </a:r>
          </a:p>
          <a:p>
            <a:pPr lvl="2"/>
            <a:r>
              <a:rPr lang="en-US" dirty="0"/>
              <a:t>SQL Database, Cosmos DB, IoT Hub, Dynamics 365, etc.</a:t>
            </a:r>
          </a:p>
          <a:p>
            <a:r>
              <a:rPr lang="en-US" dirty="0"/>
              <a:t>Container-based</a:t>
            </a:r>
          </a:p>
          <a:p>
            <a:pPr lvl="1"/>
            <a:r>
              <a:rPr lang="en-US" dirty="0"/>
              <a:t>Windows, Linux, "reliable actors"</a:t>
            </a:r>
          </a:p>
          <a:p>
            <a:r>
              <a:rPr lang="en-US" dirty="0"/>
              <a:t>Designed to host microservices</a:t>
            </a:r>
          </a:p>
          <a:p>
            <a:pPr lvl="1"/>
            <a:r>
              <a:rPr lang="en-US" dirty="0"/>
              <a:t>Stateless and </a:t>
            </a:r>
            <a:r>
              <a:rPr lang="en-US" dirty="0" err="1"/>
              <a:t>stateful</a:t>
            </a:r>
            <a:endParaRPr lang="en-US" dirty="0"/>
          </a:p>
          <a:p>
            <a:r>
              <a:rPr lang="en-US" dirty="0"/>
              <a:t>Runs on Azure, on-</a:t>
            </a:r>
            <a:r>
              <a:rPr lang="en-US" dirty="0" err="1"/>
              <a:t>prem</a:t>
            </a:r>
            <a:r>
              <a:rPr lang="en-US" dirty="0"/>
              <a:t> and even other cloud providers</a:t>
            </a:r>
          </a:p>
          <a:p>
            <a:pPr lvl="1"/>
            <a:r>
              <a:rPr lang="en-US" dirty="0"/>
              <a:t>Dev environment matches production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73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44C6-2727-4375-8F9B-CB6EE7DF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Serverless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65F1-487A-4E92-A241-A862476AA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Azure's </a:t>
            </a:r>
            <a:r>
              <a:rPr lang="en-US" dirty="0" err="1"/>
              <a:t>serverless</a:t>
            </a:r>
            <a:r>
              <a:rPr lang="en-US" dirty="0"/>
              <a:t> technology, and the future of microservices</a:t>
            </a:r>
          </a:p>
        </p:txBody>
      </p:sp>
    </p:spTree>
    <p:extLst>
      <p:ext uri="{BB962C8B-B14F-4D97-AF65-F5344CB8AC3E}">
        <p14:creationId xmlns:p14="http://schemas.microsoft.com/office/powerpoint/2010/main" val="215425941"/>
      </p:ext>
    </p:extLst>
  </p:cSld>
  <p:clrMapOvr>
    <a:masterClrMapping/>
  </p:clrMapOvr>
  <p:transition spd="slow"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E884-7107-4A9E-ACB0-EED2E3A6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EA0D7-B6B6-401F-A247-597B1623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manages all infrastructure aspects</a:t>
            </a:r>
          </a:p>
          <a:p>
            <a:pPr lvl="1"/>
            <a:r>
              <a:rPr lang="en-US" dirty="0"/>
              <a:t>Instances, instance size, patching, networking, availability, runtimes, etc.</a:t>
            </a:r>
          </a:p>
          <a:p>
            <a:r>
              <a:rPr lang="en-US" dirty="0"/>
              <a:t>You write code that can run in this predefined environment</a:t>
            </a:r>
          </a:p>
          <a:p>
            <a:r>
              <a:rPr lang="en-US" dirty="0"/>
              <a:t>You pay only for what you use</a:t>
            </a:r>
          </a:p>
          <a:p>
            <a:pPr lvl="1"/>
            <a:r>
              <a:rPr lang="en-US" dirty="0"/>
              <a:t>Number of executions</a:t>
            </a:r>
          </a:p>
          <a:p>
            <a:pPr lvl="1"/>
            <a:r>
              <a:rPr lang="en-US" dirty="0"/>
              <a:t>Amount of CPU and memory needed to perform the task</a:t>
            </a:r>
          </a:p>
        </p:txBody>
      </p:sp>
    </p:spTree>
    <p:extLst>
      <p:ext uri="{BB962C8B-B14F-4D97-AF65-F5344CB8AC3E}">
        <p14:creationId xmlns:p14="http://schemas.microsoft.com/office/powerpoint/2010/main" val="386819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686F-0014-4E66-B820-B6B5AFCB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1438-F9F0-46E6-90D9-E435DB208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Azure's </a:t>
            </a:r>
            <a:r>
              <a:rPr lang="en-US" dirty="0" err="1"/>
              <a:t>serverless</a:t>
            </a:r>
            <a:r>
              <a:rPr lang="en-US" dirty="0"/>
              <a:t> solution</a:t>
            </a:r>
          </a:p>
          <a:p>
            <a:r>
              <a:rPr lang="en-US" dirty="0"/>
              <a:t>Backboned on Web Apps; effectively, they're supercharged </a:t>
            </a:r>
            <a:r>
              <a:rPr lang="en-US" dirty="0" err="1"/>
              <a:t>WebJobs</a:t>
            </a:r>
            <a:endParaRPr lang="en-US" dirty="0"/>
          </a:p>
          <a:p>
            <a:r>
              <a:rPr lang="en-US" dirty="0"/>
              <a:t>Provisioned when needed, deallocated when not</a:t>
            </a:r>
          </a:p>
          <a:p>
            <a:pPr lvl="1"/>
            <a:r>
              <a:rPr lang="en-US" dirty="0"/>
              <a:t>Can be provisioned continuously, too</a:t>
            </a:r>
          </a:p>
          <a:p>
            <a:r>
              <a:rPr lang="en-US" dirty="0"/>
              <a:t>Works on trigger / input / output model</a:t>
            </a:r>
          </a:p>
          <a:p>
            <a:pPr lvl="1"/>
            <a:r>
              <a:rPr lang="en-US" dirty="0"/>
              <a:t>Something happens; </a:t>
            </a:r>
          </a:p>
          <a:p>
            <a:pPr lvl="1"/>
            <a:r>
              <a:rPr lang="en-US" dirty="0"/>
              <a:t>the function (optionally) retrieves some input; </a:t>
            </a:r>
          </a:p>
          <a:p>
            <a:pPr lvl="1"/>
            <a:r>
              <a:rPr lang="en-US" dirty="0"/>
              <a:t>and (usually) creates some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67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7865D-99CA-4187-B7B6-B9781AF7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3BD7D-318E-4606-9F12-A407E6E83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Microservice-based architectures still need state and storage</a:t>
            </a:r>
          </a:p>
        </p:txBody>
      </p:sp>
    </p:spTree>
    <p:extLst>
      <p:ext uri="{BB962C8B-B14F-4D97-AF65-F5344CB8AC3E}">
        <p14:creationId xmlns:p14="http://schemas.microsoft.com/office/powerpoint/2010/main" val="2759687696"/>
      </p:ext>
    </p:extLst>
  </p:cSld>
  <p:clrMapOvr>
    <a:masterClrMapping/>
  </p:clrMapOvr>
  <p:transition spd="slow"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276B9E-2BC9-4A99-8381-EFA6FB01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CEC035-A994-42D5-B9FF-AF074C79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SQL Database</a:t>
            </a:r>
          </a:p>
          <a:p>
            <a:pPr lvl="1"/>
            <a:r>
              <a:rPr lang="en-US" dirty="0"/>
              <a:t>Similar to SQL Server RDBMS</a:t>
            </a:r>
          </a:p>
          <a:p>
            <a:r>
              <a:rPr lang="en-US" dirty="0"/>
              <a:t>Cosmos DB</a:t>
            </a:r>
          </a:p>
          <a:p>
            <a:pPr lvl="1"/>
            <a:r>
              <a:rPr lang="en-US" dirty="0"/>
              <a:t>NoSQL (MongoDB), document, graph, table Storage</a:t>
            </a:r>
          </a:p>
          <a:p>
            <a:r>
              <a:rPr lang="en-US" dirty="0"/>
              <a:t>Table Storage</a:t>
            </a:r>
          </a:p>
        </p:txBody>
      </p:sp>
    </p:spTree>
    <p:extLst>
      <p:ext uri="{BB962C8B-B14F-4D97-AF65-F5344CB8AC3E}">
        <p14:creationId xmlns:p14="http://schemas.microsoft.com/office/powerpoint/2010/main" val="332899210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8806-FC95-475C-9EC9-DBDC08E0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AEC6-599F-4CDE-BB54-B4CAC87E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Files</a:t>
            </a:r>
          </a:p>
          <a:p>
            <a:pPr lvl="1"/>
            <a:r>
              <a:rPr lang="en-US" dirty="0"/>
              <a:t>SMB-based network shares</a:t>
            </a:r>
          </a:p>
          <a:p>
            <a:r>
              <a:rPr lang="en-US" dirty="0"/>
              <a:t>Azure Storage</a:t>
            </a:r>
          </a:p>
          <a:p>
            <a:pPr lvl="1"/>
            <a:r>
              <a:rPr lang="en-US" dirty="0"/>
              <a:t>Blobs, appends and page files</a:t>
            </a:r>
          </a:p>
        </p:txBody>
      </p:sp>
    </p:spTree>
    <p:extLst>
      <p:ext uri="{BB962C8B-B14F-4D97-AF65-F5344CB8AC3E}">
        <p14:creationId xmlns:p14="http://schemas.microsoft.com/office/powerpoint/2010/main" val="426778991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4BA1-5449-4099-8C43-E1CEEE0D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E7F9-5692-4814-81EB-AE405D013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Bus</a:t>
            </a:r>
          </a:p>
          <a:p>
            <a:pPr lvl="1"/>
            <a:r>
              <a:rPr lang="en-US" dirty="0"/>
              <a:t>Messaging queue, topic queue, relay queue</a:t>
            </a:r>
          </a:p>
          <a:p>
            <a:pPr lvl="1"/>
            <a:r>
              <a:rPr lang="en-US" dirty="0"/>
              <a:t>Guaranteed FIFO and once-only delivery</a:t>
            </a:r>
          </a:p>
          <a:p>
            <a:r>
              <a:rPr lang="en-US" dirty="0"/>
              <a:t>Storage Queue</a:t>
            </a:r>
          </a:p>
        </p:txBody>
      </p:sp>
    </p:spTree>
    <p:extLst>
      <p:ext uri="{BB962C8B-B14F-4D97-AF65-F5344CB8AC3E}">
        <p14:creationId xmlns:p14="http://schemas.microsoft.com/office/powerpoint/2010/main" val="22506939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21C4-116D-4377-95B5-81E7BACC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Microservices, Really?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C42D-DCCD-4875-8685-4343722A7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'Service-Oriented Architecture.' Or whatever the kids are calling it these days.</a:t>
            </a:r>
          </a:p>
        </p:txBody>
      </p:sp>
    </p:spTree>
    <p:extLst>
      <p:ext uri="{BB962C8B-B14F-4D97-AF65-F5344CB8AC3E}">
        <p14:creationId xmlns:p14="http://schemas.microsoft.com/office/powerpoint/2010/main" val="338265541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6283-6E92-4A37-8A62-3C7E2016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And Key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AA1-864F-4FFE-9107-191F4D16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CDN</a:t>
            </a:r>
          </a:p>
          <a:p>
            <a:pPr lvl="1"/>
            <a:r>
              <a:rPr lang="en-US" dirty="0"/>
              <a:t>Global distribution of static/cached files</a:t>
            </a:r>
          </a:p>
          <a:p>
            <a:pPr lvl="1"/>
            <a:r>
              <a:rPr lang="en-US" dirty="0"/>
              <a:t>Verizon Standard and Akamai Standard</a:t>
            </a:r>
          </a:p>
          <a:p>
            <a:pPr lvl="1"/>
            <a:r>
              <a:rPr lang="en-US" dirty="0"/>
              <a:t>Verizon Premium</a:t>
            </a:r>
            <a:r>
              <a:rPr lang="en-US" i="1" dirty="0"/>
              <a:t> (includes robust rules engine)</a:t>
            </a:r>
          </a:p>
          <a:p>
            <a:r>
              <a:rPr lang="en-US" dirty="0" err="1"/>
              <a:t>Redis</a:t>
            </a:r>
            <a:r>
              <a:rPr lang="en-US" dirty="0"/>
              <a:t> Cache</a:t>
            </a:r>
          </a:p>
          <a:p>
            <a:pPr lvl="1"/>
            <a:r>
              <a:rPr lang="en-US" dirty="0"/>
              <a:t>In-memory cache / transient storage</a:t>
            </a:r>
          </a:p>
          <a:p>
            <a:r>
              <a:rPr lang="en-US" dirty="0"/>
              <a:t>Azure Key Vault</a:t>
            </a:r>
          </a:p>
          <a:p>
            <a:pPr lvl="1"/>
            <a:r>
              <a:rPr lang="en-US" dirty="0"/>
              <a:t>HSM-backed storage of secrets and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7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2080-F42C-42C3-BB9B-70C82B1D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6237-63A8-4B7C-B504-0A3F914A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Traffic Manager</a:t>
            </a:r>
          </a:p>
          <a:p>
            <a:pPr lvl="1"/>
            <a:r>
              <a:rPr lang="en-US" dirty="0"/>
              <a:t>DNS-based routing</a:t>
            </a:r>
          </a:p>
          <a:p>
            <a:r>
              <a:rPr lang="en-US" dirty="0"/>
              <a:t>Global Replication</a:t>
            </a:r>
          </a:p>
          <a:p>
            <a:pPr lvl="1"/>
            <a:r>
              <a:rPr lang="en-US" dirty="0"/>
              <a:t>Storage, Azure SQL Database, Cosmos DB, Azure Active Directory</a:t>
            </a:r>
          </a:p>
          <a:p>
            <a:r>
              <a:rPr lang="en-US" dirty="0" err="1"/>
              <a:t>Autoscaling</a:t>
            </a:r>
            <a:endParaRPr lang="en-US" dirty="0"/>
          </a:p>
          <a:p>
            <a:pPr lvl="1"/>
            <a:r>
              <a:rPr lang="en-US" dirty="0"/>
              <a:t>App Service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Container Host VMs (via metrics and VMSS)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95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AB43F4-061B-44D9-A9E0-38602F94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D2EB5-8AC8-4552-BBC6-EC813E948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Automation requires exceptional metrics</a:t>
            </a:r>
          </a:p>
        </p:txBody>
      </p:sp>
    </p:spTree>
    <p:extLst>
      <p:ext uri="{BB962C8B-B14F-4D97-AF65-F5344CB8AC3E}">
        <p14:creationId xmlns:p14="http://schemas.microsoft.com/office/powerpoint/2010/main" val="201692705"/>
      </p:ext>
    </p:extLst>
  </p:cSld>
  <p:clrMapOvr>
    <a:masterClrMapping/>
  </p:clrMapOvr>
  <p:transition spd="slow">
    <p:push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6C4BBD-D45E-436E-BD57-6584C065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057915-5DF7-44BF-B6C0-320BFF62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Performance Management service</a:t>
            </a:r>
          </a:p>
          <a:p>
            <a:r>
              <a:rPr lang="en-US" dirty="0"/>
              <a:t>Collects telemetry from .NET, Java and Node.JS-based applications</a:t>
            </a:r>
          </a:p>
          <a:p>
            <a:pPr lvl="1"/>
            <a:r>
              <a:rPr lang="en-US" dirty="0"/>
              <a:t>Focused on Web applications/HTTP-backed services</a:t>
            </a:r>
          </a:p>
          <a:p>
            <a:pPr lvl="2"/>
            <a:r>
              <a:rPr lang="en-US" dirty="0"/>
              <a:t>Most microservices are delivered via HTTP</a:t>
            </a:r>
          </a:p>
          <a:p>
            <a:r>
              <a:rPr lang="en-US" dirty="0"/>
              <a:t>Provides feedback on performance, latency, errors, etc.</a:t>
            </a:r>
          </a:p>
          <a:p>
            <a:pPr lvl="1"/>
            <a:r>
              <a:rPr lang="en-US" dirty="0"/>
              <a:t>Very low overhead; about as expensive as an HTTPS cookie</a:t>
            </a:r>
          </a:p>
          <a:p>
            <a:r>
              <a:rPr lang="en-US" dirty="0"/>
              <a:t>Can bridge multiple services and aggregate results</a:t>
            </a:r>
          </a:p>
          <a:p>
            <a:pPr lvl="1"/>
            <a:r>
              <a:rPr lang="en-US" dirty="0"/>
              <a:t>New feature, in preview</a:t>
            </a:r>
          </a:p>
          <a:p>
            <a:r>
              <a:rPr lang="en-US" dirty="0"/>
              <a:t>Can export metrics to Power BI, other receivers (via JSON)</a:t>
            </a:r>
          </a:p>
        </p:txBody>
      </p:sp>
    </p:spTree>
    <p:extLst>
      <p:ext uri="{BB962C8B-B14F-4D97-AF65-F5344CB8AC3E}">
        <p14:creationId xmlns:p14="http://schemas.microsoft.com/office/powerpoint/2010/main" val="2189900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69F9E-30D5-4385-8514-142C6B6F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Management Suite (OMS)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7002-26EC-4F14-B0F7-ED04906F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 SCOM for Azure/the cloud</a:t>
            </a:r>
          </a:p>
          <a:p>
            <a:r>
              <a:rPr lang="en-US" dirty="0"/>
              <a:t>Monitor resources regardless of location (on-</a:t>
            </a:r>
            <a:r>
              <a:rPr lang="en-US" dirty="0" err="1"/>
              <a:t>prem</a:t>
            </a:r>
            <a:r>
              <a:rPr lang="en-US" dirty="0"/>
              <a:t>/hybrid/SaaS)</a:t>
            </a:r>
          </a:p>
          <a:p>
            <a:r>
              <a:rPr lang="en-US" dirty="0"/>
              <a:t>More useful for watching service health than application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554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EDD8F2-2D53-4529-A476-5DD6DA2B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of the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01FB2-C896-40EB-8E7D-352A09C82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60762"/>
      </p:ext>
    </p:extLst>
  </p:cSld>
  <p:clrMapOvr>
    <a:masterClrMapping/>
  </p:clrMapOvr>
  <p:transition spd="slow">
    <p:push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27BA1-2D70-47B6-AD94-2F94F2B3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Sharing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944CB0-A010-465E-8AA1-139DFEAB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contributions via FTP</a:t>
            </a:r>
          </a:p>
          <a:p>
            <a:r>
              <a:rPr lang="en-US" dirty="0"/>
              <a:t>Mines Twitter for tweets with a certain hashtag</a:t>
            </a:r>
          </a:p>
          <a:p>
            <a:r>
              <a:rPr lang="en-US" dirty="0"/>
              <a:t>Allows API access to upload and retrieve images</a:t>
            </a:r>
          </a:p>
          <a:p>
            <a:r>
              <a:rPr lang="en-US" dirty="0"/>
              <a:t>Has a GUI so humans can moderate the content</a:t>
            </a:r>
          </a:p>
          <a:p>
            <a:r>
              <a:rPr lang="en-US" dirty="0"/>
              <a:t>Processes image resizing/processing asynchronously via Functions</a:t>
            </a:r>
          </a:p>
          <a:p>
            <a:r>
              <a:rPr lang="en-US" dirty="0"/>
              <a:t>Uses Service Bus messaging to coordinate workflows</a:t>
            </a:r>
          </a:p>
          <a:p>
            <a:r>
              <a:rPr lang="en-US" dirty="0"/>
              <a:t>Easily distributed in new regions for HA/BCDR</a:t>
            </a:r>
          </a:p>
          <a:p>
            <a:r>
              <a:rPr lang="en-US" dirty="0" err="1"/>
              <a:t>Kinda</a:t>
            </a:r>
            <a:r>
              <a:rPr lang="en-US" dirty="0"/>
              <a:t> looks like n-tier when you look at how it works</a:t>
            </a:r>
          </a:p>
        </p:txBody>
      </p:sp>
    </p:spTree>
    <p:extLst>
      <p:ext uri="{BB962C8B-B14F-4D97-AF65-F5344CB8AC3E}">
        <p14:creationId xmlns:p14="http://schemas.microsoft.com/office/powerpoint/2010/main" val="24489910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6502-3CD8-4AE4-AA2F-42C78294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</a:t>
            </a:r>
          </a:p>
        </p:txBody>
      </p:sp>
      <p:pic>
        <p:nvPicPr>
          <p:cNvPr id="9" name="Content Placeholder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95B1D40-6E33-4156-9290-E7C4FB2DA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8" y="1690688"/>
            <a:ext cx="9820421" cy="4589979"/>
          </a:xfrm>
        </p:spPr>
      </p:pic>
    </p:spTree>
    <p:extLst>
      <p:ext uri="{BB962C8B-B14F-4D97-AF65-F5344CB8AC3E}">
        <p14:creationId xmlns:p14="http://schemas.microsoft.com/office/powerpoint/2010/main" val="345584138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5ADC-2B23-435C-848C-A9F986C3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Workflow: FTP</a:t>
            </a:r>
          </a:p>
        </p:txBody>
      </p:sp>
      <p:pic>
        <p:nvPicPr>
          <p:cNvPr id="9" name="Content Placeholder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BFEF0C-765C-4F18-8BE5-36B2E21A1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71189" y="1690688"/>
            <a:ext cx="9249621" cy="43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596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6785-7E2A-43D8-94E9-3E37AA64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Workflow: Logic App</a:t>
            </a:r>
          </a:p>
        </p:txBody>
      </p: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1C653D8-B6E3-4B99-99FD-2DC798CF0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778040" y="1592214"/>
            <a:ext cx="8635920" cy="47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628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4" name="Content Placeholder 4" descr="A close up of a toy&#10;&#10;Description generated with high confidenc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" b="135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7F2B8-3D50-4BF7-98B9-116F93B0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90" y="630875"/>
            <a:ext cx="11773710" cy="794064"/>
          </a:xfr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They're building blocks.</a:t>
            </a:r>
          </a:p>
        </p:txBody>
      </p:sp>
    </p:spTree>
    <p:extLst>
      <p:ext uri="{BB962C8B-B14F-4D97-AF65-F5344CB8AC3E}">
        <p14:creationId xmlns:p14="http://schemas.microsoft.com/office/powerpoint/2010/main" val="2002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C83F-629D-408B-8FB2-AB473E93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Workflow: Image Moderation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27DDA9E-004E-4AD5-9E8C-44F4E62C7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84" y="1690688"/>
            <a:ext cx="9230831" cy="44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2772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A95-0759-4E6B-8ED8-07B24C4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Topology</a:t>
            </a:r>
          </a:p>
        </p:txBody>
      </p:sp>
      <p:pic>
        <p:nvPicPr>
          <p:cNvPr id="9" name="Content Placeholder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A06F4E09-83D9-4F3B-B690-407DD56EC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42" y="1341514"/>
            <a:ext cx="6656363" cy="483565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BDF838-8BD8-4028-AE23-5011ED99A341}"/>
              </a:ext>
            </a:extLst>
          </p:cNvPr>
          <p:cNvSpPr txBox="1"/>
          <p:nvPr/>
        </p:nvSpPr>
        <p:spPr>
          <a:xfrm>
            <a:off x="8510954" y="5807833"/>
            <a:ext cx="610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Looks a lot like n-tier, doesn't it?</a:t>
            </a:r>
          </a:p>
        </p:txBody>
      </p:sp>
    </p:spTree>
    <p:extLst>
      <p:ext uri="{BB962C8B-B14F-4D97-AF65-F5344CB8AC3E}">
        <p14:creationId xmlns:p14="http://schemas.microsoft.com/office/powerpoint/2010/main" val="206702547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EE891-8C1A-4A36-9BDD-07ABA8B1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DC3E-DC3D-4EEF-8A0B-D327FD225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distributed system for managing photos from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3224958533"/>
      </p:ext>
    </p:extLst>
  </p:cSld>
  <p:clrMapOvr>
    <a:masterClrMapping/>
  </p:clrMapOvr>
  <p:transition spd="slow">
    <p:push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CE11-F95D-40AF-AF9E-38F7DC27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Ideas? Let's Share!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8A40-C364-4681-B49C-6B76E62C6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GitHub repo: https://github.com/dougvdotcom/ddnug-microservices</a:t>
            </a:r>
          </a:p>
          <a:p>
            <a:r>
              <a:rPr lang="en-US" dirty="0"/>
              <a:t>This deck on SlideShare: https://www.slideshare.net/DougVanderweide/microservices-in-azure-79777787</a:t>
            </a:r>
          </a:p>
          <a:p>
            <a:r>
              <a:rPr lang="en-US" dirty="0"/>
              <a:t>Doug Vanderweide</a:t>
            </a:r>
          </a:p>
          <a:p>
            <a:pPr lvl="1"/>
            <a:r>
              <a:rPr lang="en-US" dirty="0"/>
              <a:t>https://www.dougv.com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dougvdotcom</a:t>
            </a:r>
            <a:endParaRPr lang="en-US" dirty="0"/>
          </a:p>
          <a:p>
            <a:pPr lvl="1"/>
            <a:r>
              <a:rPr lang="en-US" dirty="0"/>
              <a:t>linkedin.com/in/</a:t>
            </a:r>
            <a:r>
              <a:rPr lang="en-US" dirty="0" err="1"/>
              <a:t>dougvdotcom</a:t>
            </a:r>
            <a:endParaRPr lang="en-US" dirty="0"/>
          </a:p>
          <a:p>
            <a:r>
              <a:rPr lang="en-US" dirty="0"/>
              <a:t>LinuxAcademy.com</a:t>
            </a:r>
          </a:p>
          <a:p>
            <a:r>
              <a:rPr lang="en-US" dirty="0"/>
              <a:t>CloudAssessments.com </a:t>
            </a:r>
          </a:p>
          <a:p>
            <a:r>
              <a:rPr lang="en-US" dirty="0"/>
              <a:t>Photos via pixabay.com</a:t>
            </a:r>
          </a:p>
        </p:txBody>
      </p:sp>
    </p:spTree>
    <p:extLst>
      <p:ext uri="{BB962C8B-B14F-4D97-AF65-F5344CB8AC3E}">
        <p14:creationId xmlns:p14="http://schemas.microsoft.com/office/powerpoint/2010/main" val="3237003024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LEGO, thing, toy, indoor&#10;&#10;Description generated with very high confidence">
            <a:extLst>
              <a:ext uri="{FF2B5EF4-FFF2-40B4-BE49-F238E27FC236}">
                <a16:creationId xmlns:a16="http://schemas.microsoft.com/office/drawing/2014/main" id="{1B0C0EE6-DC0F-4627-B98D-DE2E99FC5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0" b="119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2921C-0A76-4833-B75A-7C3405BC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89" y="630875"/>
            <a:ext cx="11773711" cy="794064"/>
          </a:xfr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We can build simple structures from a few blocks,</a:t>
            </a:r>
          </a:p>
        </p:txBody>
      </p:sp>
    </p:spTree>
    <p:extLst>
      <p:ext uri="{BB962C8B-B14F-4D97-AF65-F5344CB8AC3E}">
        <p14:creationId xmlns:p14="http://schemas.microsoft.com/office/powerpoint/2010/main" val="31661127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group of people in front of a building&#10;&#10;Description generated with high confidence">
            <a:extLst>
              <a:ext uri="{FF2B5EF4-FFF2-40B4-BE49-F238E27FC236}">
                <a16:creationId xmlns:a16="http://schemas.microsoft.com/office/drawing/2014/main" id="{CCE8EB5C-5C80-491D-AE41-201BF58A0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0" b="13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5DC77-754B-4250-A681-DF4A56A1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30875"/>
            <a:ext cx="11656980" cy="794064"/>
          </a:xfr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dirty="0"/>
              <a:t>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very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complex,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integrated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solutions from many blocks.</a:t>
            </a:r>
          </a:p>
        </p:txBody>
      </p:sp>
    </p:spTree>
    <p:extLst>
      <p:ext uri="{BB962C8B-B14F-4D97-AF65-F5344CB8AC3E}">
        <p14:creationId xmlns:p14="http://schemas.microsoft.com/office/powerpoint/2010/main" val="363890652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862B-C05E-469E-8DF2-5EF044D4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429F-9D63-4382-A33C-B5DFA779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another way of saying "microservices"</a:t>
            </a:r>
          </a:p>
          <a:p>
            <a:r>
              <a:rPr lang="en-US" dirty="0"/>
              <a:t>Each </a:t>
            </a:r>
            <a:r>
              <a:rPr lang="en-US" i="1" dirty="0"/>
              <a:t>service</a:t>
            </a:r>
            <a:r>
              <a:rPr lang="en-US" dirty="0"/>
              <a:t> of an SOA/microservices-based solution:</a:t>
            </a:r>
          </a:p>
          <a:p>
            <a:pPr lvl="1"/>
            <a:r>
              <a:rPr lang="en-US" dirty="0"/>
              <a:t>does just one thing</a:t>
            </a:r>
          </a:p>
          <a:p>
            <a:pPr lvl="1"/>
            <a:r>
              <a:rPr lang="en-US" dirty="0"/>
              <a:t>is independently managed</a:t>
            </a:r>
          </a:p>
          <a:p>
            <a:pPr lvl="1"/>
            <a:r>
              <a:rPr lang="en-US" dirty="0"/>
              <a:t>can be reused by many different solutions</a:t>
            </a:r>
          </a:p>
          <a:p>
            <a:pPr lvl="1"/>
            <a:r>
              <a:rPr lang="en-US" dirty="0"/>
              <a:t>can be easily replaced by something else</a:t>
            </a:r>
          </a:p>
          <a:p>
            <a:pPr lvl="1"/>
            <a:r>
              <a:rPr lang="en-US" dirty="0"/>
              <a:t>adapts to its workload independently</a:t>
            </a:r>
          </a:p>
          <a:p>
            <a:pPr lvl="1"/>
            <a:r>
              <a:rPr lang="en-US" dirty="0"/>
              <a:t>communicates with its neighbors via standard protocols (HTTP, messages)</a:t>
            </a:r>
          </a:p>
        </p:txBody>
      </p:sp>
    </p:spTree>
    <p:extLst>
      <p:ext uri="{BB962C8B-B14F-4D97-AF65-F5344CB8AC3E}">
        <p14:creationId xmlns:p14="http://schemas.microsoft.com/office/powerpoint/2010/main" val="111662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874B084-BCA6-4DBA-A9B0-8FD0D5DEE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78433"/>
            <a:ext cx="10905066" cy="3987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AB4368-942A-408B-8210-7351DB6E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12192000" cy="744836"/>
          </a:xfr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 n-Tier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15592561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9A77-7D38-4B4B-AEB8-A591162A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This Doesn't Work Well In The Cloud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6275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363896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1342</Words>
  <Application>Microsoft Office PowerPoint</Application>
  <PresentationFormat>Widescreen</PresentationFormat>
  <Paragraphs>250</Paragraphs>
  <Slides>43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Microservices in Azure</vt:lpstr>
      <vt:lpstr>Today's objectives</vt:lpstr>
      <vt:lpstr>What Are Microservices, Really?</vt:lpstr>
      <vt:lpstr>They're building blocks.</vt:lpstr>
      <vt:lpstr>We can build simple structures from a few blocks,</vt:lpstr>
      <vt:lpstr>or very complex, integrated solutions from many blocks.</vt:lpstr>
      <vt:lpstr>Service-Oriented Architecture</vt:lpstr>
      <vt:lpstr>An n-Tier Web Application</vt:lpstr>
      <vt:lpstr>Why This Doesn't Work Well In The Cloud</vt:lpstr>
      <vt:lpstr>Microservices To The Rescue!</vt:lpstr>
      <vt:lpstr>Microservices-Based Web Application</vt:lpstr>
      <vt:lpstr>Benefits Of Microservices Architecture</vt:lpstr>
      <vt:lpstr>Basic Azure PaaS Options</vt:lpstr>
      <vt:lpstr>App Service</vt:lpstr>
      <vt:lpstr>Web Apps</vt:lpstr>
      <vt:lpstr>Logic Apps</vt:lpstr>
      <vt:lpstr>Mobile Apps</vt:lpstr>
      <vt:lpstr>API Apps</vt:lpstr>
      <vt:lpstr>Containers</vt:lpstr>
      <vt:lpstr>What Are Containers?</vt:lpstr>
      <vt:lpstr>Azure Container Service</vt:lpstr>
      <vt:lpstr>Azure Service Fabric</vt:lpstr>
      <vt:lpstr>Serverless</vt:lpstr>
      <vt:lpstr>What Is Serverless?</vt:lpstr>
      <vt:lpstr>Functions</vt:lpstr>
      <vt:lpstr>Supporting Services</vt:lpstr>
      <vt:lpstr>Database Options</vt:lpstr>
      <vt:lpstr>Storage</vt:lpstr>
      <vt:lpstr>State Management</vt:lpstr>
      <vt:lpstr>Cache And Key Storage</vt:lpstr>
      <vt:lpstr>High Availability</vt:lpstr>
      <vt:lpstr>Monitoring</vt:lpstr>
      <vt:lpstr>Application Insights</vt:lpstr>
      <vt:lpstr>Operations Management Suite (OMS)</vt:lpstr>
      <vt:lpstr>Topology of the Demo</vt:lpstr>
      <vt:lpstr>Image Sharing Solutions</vt:lpstr>
      <vt:lpstr>Components Used</vt:lpstr>
      <vt:lpstr>Workflow: FTP</vt:lpstr>
      <vt:lpstr>Workflow: Logic App</vt:lpstr>
      <vt:lpstr>Workflow: Image Moderation</vt:lpstr>
      <vt:lpstr>Solution Topology</vt:lpstr>
      <vt:lpstr>Demo Time!</vt:lpstr>
      <vt:lpstr>Questions? Ideas? Let's Share!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In Azure</dc:title>
  <dc:creator>Doug Vanderweide</dc:creator>
  <cp:lastModifiedBy>Doug Vanderweide</cp:lastModifiedBy>
  <cp:revision>42</cp:revision>
  <cp:lastPrinted>2017-07-18T03:11:47Z</cp:lastPrinted>
  <dcterms:created xsi:type="dcterms:W3CDTF">2017-07-12T14:26:16Z</dcterms:created>
  <dcterms:modified xsi:type="dcterms:W3CDTF">2017-09-14T16:37:10Z</dcterms:modified>
</cp:coreProperties>
</file>