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1274" r:id="rId2"/>
    <p:sldId id="1290" r:id="rId3"/>
    <p:sldId id="1337" r:id="rId4"/>
    <p:sldId id="1299" r:id="rId5"/>
    <p:sldId id="1318" r:id="rId6"/>
    <p:sldId id="1300" r:id="rId7"/>
    <p:sldId id="1319" r:id="rId8"/>
    <p:sldId id="1338" r:id="rId9"/>
    <p:sldId id="1339" r:id="rId10"/>
    <p:sldId id="1320" r:id="rId11"/>
    <p:sldId id="1321" r:id="rId12"/>
    <p:sldId id="1322" r:id="rId13"/>
    <p:sldId id="1323" r:id="rId14"/>
    <p:sldId id="1324" r:id="rId15"/>
    <p:sldId id="1325" r:id="rId16"/>
    <p:sldId id="1326" r:id="rId17"/>
    <p:sldId id="1327" r:id="rId18"/>
    <p:sldId id="1328" r:id="rId19"/>
    <p:sldId id="1329" r:id="rId20"/>
    <p:sldId id="1330" r:id="rId21"/>
    <p:sldId id="1331" r:id="rId22"/>
    <p:sldId id="1332" r:id="rId23"/>
    <p:sldId id="1333" r:id="rId24"/>
    <p:sldId id="1334" r:id="rId25"/>
    <p:sldId id="1335" r:id="rId26"/>
    <p:sldId id="1336" r:id="rId27"/>
    <p:sldId id="4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770B"/>
    <a:srgbClr val="BB7F18"/>
    <a:srgbClr val="E9720A"/>
    <a:srgbClr val="E6E6E6"/>
    <a:srgbClr val="3498DB"/>
    <a:srgbClr val="91CBDA"/>
    <a:srgbClr val="F05033"/>
    <a:srgbClr val="CEB8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2" autoAdjust="0"/>
    <p:restoredTop sz="70292" autoAdjust="0"/>
  </p:normalViewPr>
  <p:slideViewPr>
    <p:cSldViewPr snapToGrid="0">
      <p:cViewPr varScale="1">
        <p:scale>
          <a:sx n="77" d="100"/>
          <a:sy n="77" d="100"/>
        </p:scale>
        <p:origin x="18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124B0-AC7C-49A2-BBC7-182B46A533BB}" type="datetimeFigureOut">
              <a:rPr lang="fr-FR" smtClean="0"/>
              <a:t>08/09/2020</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69EFA5-BF26-4C2F-BA5A-3115C3F2EF73}" type="slidenum">
              <a:rPr lang="fr-FR" smtClean="0"/>
              <a:t>‹#›</a:t>
            </a:fld>
            <a:endParaRPr lang="fr-FR"/>
          </a:p>
        </p:txBody>
      </p:sp>
    </p:spTree>
    <p:extLst>
      <p:ext uri="{BB962C8B-B14F-4D97-AF65-F5344CB8AC3E}">
        <p14:creationId xmlns:p14="http://schemas.microsoft.com/office/powerpoint/2010/main" val="2425932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No Comment.</a:t>
            </a:r>
          </a:p>
          <a:p>
            <a:endParaRPr lang="en-GB" dirty="0"/>
          </a:p>
        </p:txBody>
      </p:sp>
      <p:sp>
        <p:nvSpPr>
          <p:cNvPr id="4" name="Slide Number Placeholder 3"/>
          <p:cNvSpPr>
            <a:spLocks noGrp="1"/>
          </p:cNvSpPr>
          <p:nvPr>
            <p:ph type="sldNum" sz="quarter" idx="10"/>
          </p:nvPr>
        </p:nvSpPr>
        <p:spPr/>
        <p:txBody>
          <a:bodyPr/>
          <a:lstStyle/>
          <a:p>
            <a:fld id="{3B69EFA5-BF26-4C2F-BA5A-3115C3F2EF73}" type="slidenum">
              <a:rPr lang="fr-FR" smtClean="0"/>
              <a:t>1</a:t>
            </a:fld>
            <a:endParaRPr lang="fr-FR"/>
          </a:p>
        </p:txBody>
      </p:sp>
    </p:spTree>
    <p:extLst>
      <p:ext uri="{BB962C8B-B14F-4D97-AF65-F5344CB8AC3E}">
        <p14:creationId xmlns:p14="http://schemas.microsoft.com/office/powerpoint/2010/main" val="918783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 notre projet Gateway, on commence par la création d’un projet Spring boot dans lequel on ajout la dépendance </a:t>
            </a:r>
            <a:r>
              <a:rPr lang="fr-FR" dirty="0" err="1"/>
              <a:t>spring</a:t>
            </a:r>
            <a:r>
              <a:rPr lang="fr-FR" dirty="0"/>
              <a:t> cloud starter Gateway avec la configuration suivante : port et nom de Gateway.</a:t>
            </a:r>
          </a:p>
          <a:p>
            <a:endParaRPr lang="fr-FR" dirty="0"/>
          </a:p>
          <a:p>
            <a:r>
              <a:rPr lang="fr-FR" dirty="0"/>
              <a:t>Et pour démarrer notre API on a besoin d’ajouter notre class Main avec l’annotation @</a:t>
            </a:r>
            <a:r>
              <a:rPr lang="fr-FR" dirty="0" err="1"/>
              <a:t>EnableDiscoveryClient</a:t>
            </a:r>
            <a:endParaRPr lang="fr-FR" dirty="0"/>
          </a:p>
          <a:p>
            <a:endParaRPr lang="fr-FR" dirty="0"/>
          </a:p>
        </p:txBody>
      </p:sp>
      <p:sp>
        <p:nvSpPr>
          <p:cNvPr id="4" name="Slide Number Placeholder 3"/>
          <p:cNvSpPr>
            <a:spLocks noGrp="1"/>
          </p:cNvSpPr>
          <p:nvPr>
            <p:ph type="sldNum" sz="quarter" idx="5"/>
          </p:nvPr>
        </p:nvSpPr>
        <p:spPr/>
        <p:txBody>
          <a:bodyPr/>
          <a:lstStyle/>
          <a:p>
            <a:fld id="{3B69EFA5-BF26-4C2F-BA5A-3115C3F2EF73}" type="slidenum">
              <a:rPr lang="fr-FR" smtClean="0"/>
              <a:t>10</a:t>
            </a:fld>
            <a:endParaRPr lang="fr-FR"/>
          </a:p>
        </p:txBody>
      </p:sp>
    </p:spTree>
    <p:extLst>
      <p:ext uri="{BB962C8B-B14F-4D97-AF65-F5344CB8AC3E}">
        <p14:creationId xmlns:p14="http://schemas.microsoft.com/office/powerpoint/2010/main" val="435852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Dans l'architecture des microservices, le nombre de microservices que vous devez gérer est assez élevé. De plus, leurs emplacements ( le port et le domaine) changent dynamiquement en raison de la nature rapide de développement / déploiement des microservices. Par conséquent, vous devez trouver l'emplacement d'un microservice pendant l'exécution. La solution à ce problème consiste à utiliser un registre de service.</a:t>
            </a:r>
          </a:p>
          <a:p>
            <a:endParaRPr lang="fr-FR" dirty="0"/>
          </a:p>
        </p:txBody>
      </p:sp>
      <p:sp>
        <p:nvSpPr>
          <p:cNvPr id="4" name="Slide Number Placeholder 3"/>
          <p:cNvSpPr>
            <a:spLocks noGrp="1"/>
          </p:cNvSpPr>
          <p:nvPr>
            <p:ph type="sldNum" sz="quarter" idx="5"/>
          </p:nvPr>
        </p:nvSpPr>
        <p:spPr/>
        <p:txBody>
          <a:bodyPr/>
          <a:lstStyle/>
          <a:p>
            <a:fld id="{3B69EFA5-BF26-4C2F-BA5A-3115C3F2EF73}" type="slidenum">
              <a:rPr lang="fr-FR" smtClean="0"/>
              <a:t>11</a:t>
            </a:fld>
            <a:endParaRPr lang="fr-FR"/>
          </a:p>
        </p:txBody>
      </p:sp>
    </p:spTree>
    <p:extLst>
      <p:ext uri="{BB962C8B-B14F-4D97-AF65-F5344CB8AC3E}">
        <p14:creationId xmlns:p14="http://schemas.microsoft.com/office/powerpoint/2010/main" val="1470231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 notre service d’enregistrement, on a besoin du dépendance </a:t>
            </a:r>
            <a:r>
              <a:rPr lang="fr-FR" dirty="0" err="1"/>
              <a:t>eureka</a:t>
            </a:r>
            <a:r>
              <a:rPr lang="fr-FR" dirty="0"/>
              <a:t> server avec la configuration suivante : nom et 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Par défaut le port de publication est 8761</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Par défaut, le registre essaie également de s'enregistrer lui-même, vous devez donc également désactiver ce comportement.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Et pour démarrer notre service on ajout l’annotation @</a:t>
            </a:r>
            <a:r>
              <a:rPr lang="fr-FR" dirty="0" err="1"/>
              <a:t>EnableEurekaServer</a:t>
            </a:r>
            <a:endParaRPr lang="fr-FR" dirty="0"/>
          </a:p>
          <a:p>
            <a:endParaRPr lang="fr-FR" dirty="0"/>
          </a:p>
        </p:txBody>
      </p:sp>
      <p:sp>
        <p:nvSpPr>
          <p:cNvPr id="4" name="Slide Number Placeholder 3"/>
          <p:cNvSpPr>
            <a:spLocks noGrp="1"/>
          </p:cNvSpPr>
          <p:nvPr>
            <p:ph type="sldNum" sz="quarter" idx="5"/>
          </p:nvPr>
        </p:nvSpPr>
        <p:spPr/>
        <p:txBody>
          <a:bodyPr/>
          <a:lstStyle/>
          <a:p>
            <a:fld id="{3B69EFA5-BF26-4C2F-BA5A-3115C3F2EF73}" type="slidenum">
              <a:rPr lang="fr-FR" smtClean="0"/>
              <a:t>12</a:t>
            </a:fld>
            <a:endParaRPr lang="fr-FR"/>
          </a:p>
        </p:txBody>
      </p:sp>
    </p:spTree>
    <p:extLst>
      <p:ext uri="{BB962C8B-B14F-4D97-AF65-F5344CB8AC3E}">
        <p14:creationId xmlns:p14="http://schemas.microsoft.com/office/powerpoint/2010/main" val="3262395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 les différents microservices, on besoin d »url de notre service d’enregistrement, et pour démarrer l’enregistrement on ajout l’annotation @</a:t>
            </a:r>
            <a:r>
              <a:rPr lang="fr-FR" dirty="0" err="1"/>
              <a:t>EnableDiscoveryClient</a:t>
            </a:r>
            <a:endParaRPr lang="fr-FR" dirty="0"/>
          </a:p>
        </p:txBody>
      </p:sp>
      <p:sp>
        <p:nvSpPr>
          <p:cNvPr id="4" name="Slide Number Placeholder 3"/>
          <p:cNvSpPr>
            <a:spLocks noGrp="1"/>
          </p:cNvSpPr>
          <p:nvPr>
            <p:ph type="sldNum" sz="quarter" idx="5"/>
          </p:nvPr>
        </p:nvSpPr>
        <p:spPr/>
        <p:txBody>
          <a:bodyPr/>
          <a:lstStyle/>
          <a:p>
            <a:fld id="{3B69EFA5-BF26-4C2F-BA5A-3115C3F2EF73}" type="slidenum">
              <a:rPr lang="fr-FR" smtClean="0"/>
              <a:t>13</a:t>
            </a:fld>
            <a:endParaRPr lang="fr-FR"/>
          </a:p>
        </p:txBody>
      </p:sp>
    </p:spTree>
    <p:extLst>
      <p:ext uri="{BB962C8B-B14F-4D97-AF65-F5344CB8AC3E}">
        <p14:creationId xmlns:p14="http://schemas.microsoft.com/office/powerpoint/2010/main" val="3816388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a:solidFill>
                  <a:schemeClr val="tx1"/>
                </a:solidFill>
                <a:effectLst/>
                <a:latin typeface="+mn-lt"/>
                <a:ea typeface="+mn-ea"/>
                <a:cs typeface="+mn-cs"/>
              </a:rPr>
              <a:t>vous avez souvent besoin de </a:t>
            </a:r>
            <a:r>
              <a:rPr lang="fr-FR" sz="1200" b="1" i="0" kern="1200" dirty="0">
                <a:solidFill>
                  <a:schemeClr val="tx1"/>
                </a:solidFill>
                <a:effectLst/>
                <a:latin typeface="+mn-lt"/>
                <a:ea typeface="+mn-ea"/>
                <a:cs typeface="+mn-cs"/>
              </a:rPr>
              <a:t>définir certaines propriétés ou valeurs fixes</a:t>
            </a:r>
            <a:r>
              <a:rPr lang="fr-FR" sz="1200" b="0" i="0" kern="1200" dirty="0">
                <a:solidFill>
                  <a:schemeClr val="tx1"/>
                </a:solidFill>
                <a:effectLst/>
                <a:latin typeface="+mn-lt"/>
                <a:ea typeface="+mn-ea"/>
                <a:cs typeface="+mn-cs"/>
              </a:rPr>
              <a:t> qui conditionnent le fonctionnement de votre application. Par exemple : le port d'écoute d'un Microservice, le nom de base de données, aussi avoir plusieurs configuration  pour des différents modes, une pour le mode de développement, une pour le mode de tests et une pour le mode de production.</a:t>
            </a:r>
          </a:p>
          <a:p>
            <a:r>
              <a:rPr lang="fr-FR" sz="1200" b="0" i="0" kern="1200" dirty="0">
                <a:solidFill>
                  <a:schemeClr val="tx1"/>
                </a:solidFill>
                <a:effectLst/>
                <a:latin typeface="+mn-lt"/>
                <a:ea typeface="+mn-ea"/>
                <a:cs typeface="+mn-cs"/>
              </a:rPr>
              <a:t>Donc dans une architecture microservice, on peut avoir une configuration complexe et qui nécessite le redéploiement du microservice.</a:t>
            </a:r>
          </a:p>
          <a:p>
            <a:r>
              <a:rPr lang="fr-FR" sz="1200" b="0" i="0" kern="1200" dirty="0">
                <a:solidFill>
                  <a:schemeClr val="tx1"/>
                </a:solidFill>
                <a:effectLst/>
                <a:latin typeface="+mn-lt"/>
                <a:ea typeface="+mn-ea"/>
                <a:cs typeface="+mn-cs"/>
              </a:rPr>
              <a:t>Pour cela on externalise la configuration de chaque microservice vers un projet de configuration, et qui peut être relier avec un </a:t>
            </a:r>
            <a:r>
              <a:rPr lang="fr-FR" sz="1200" b="0" i="0" kern="1200" dirty="0" err="1">
                <a:solidFill>
                  <a:schemeClr val="tx1"/>
                </a:solidFill>
                <a:effectLst/>
                <a:latin typeface="+mn-lt"/>
                <a:ea typeface="+mn-ea"/>
                <a:cs typeface="+mn-cs"/>
              </a:rPr>
              <a:t>repositorie</a:t>
            </a:r>
            <a:r>
              <a:rPr lang="fr-FR" sz="1200" b="0" i="0" kern="1200" dirty="0">
                <a:solidFill>
                  <a:schemeClr val="tx1"/>
                </a:solidFill>
                <a:effectLst/>
                <a:latin typeface="+mn-lt"/>
                <a:ea typeface="+mn-ea"/>
                <a:cs typeface="+mn-cs"/>
              </a:rPr>
              <a:t> git, pour cela que les modification valide (commited) serons prends on considération par notre serveur.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 démarrer l’enregistrement on ajout l’annotation @</a:t>
            </a:r>
            <a:r>
              <a:rPr lang="fr-FR" dirty="0" err="1"/>
              <a:t>EnableDiscoveryClient</a:t>
            </a:r>
            <a:endParaRPr lang="fr-FR" dirty="0"/>
          </a:p>
        </p:txBody>
      </p:sp>
      <p:sp>
        <p:nvSpPr>
          <p:cNvPr id="4" name="Slide Number Placeholder 3"/>
          <p:cNvSpPr>
            <a:spLocks noGrp="1"/>
          </p:cNvSpPr>
          <p:nvPr>
            <p:ph type="sldNum" sz="quarter" idx="5"/>
          </p:nvPr>
        </p:nvSpPr>
        <p:spPr/>
        <p:txBody>
          <a:bodyPr/>
          <a:lstStyle/>
          <a:p>
            <a:fld id="{3B69EFA5-BF26-4C2F-BA5A-3115C3F2EF73}" type="slidenum">
              <a:rPr lang="fr-FR" smtClean="0"/>
              <a:t>14</a:t>
            </a:fld>
            <a:endParaRPr lang="fr-FR"/>
          </a:p>
        </p:txBody>
      </p:sp>
    </p:spTree>
    <p:extLst>
      <p:ext uri="{BB962C8B-B14F-4D97-AF65-F5344CB8AC3E}">
        <p14:creationId xmlns:p14="http://schemas.microsoft.com/office/powerpoint/2010/main" val="1622360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 les dépendances on a besoin de config server avec la configuration suivante : port et un nom, aussi l’emplacement de notre repositories git</a:t>
            </a:r>
          </a:p>
          <a:p>
            <a:endParaRPr lang="fr-FR" dirty="0"/>
          </a:p>
          <a:p>
            <a:r>
              <a:rPr lang="fr-FR" dirty="0"/>
              <a:t>Pour la configuration on peut définir plusieurs fichiers pour différents modes de cycle de vie de logiciel, prenons l’exemple du base de données qui change pour chaque mode.</a:t>
            </a:r>
          </a:p>
          <a:p>
            <a:endParaRPr lang="fr-FR" dirty="0"/>
          </a:p>
          <a:p>
            <a:r>
              <a:rPr lang="fr-FR" dirty="0"/>
              <a:t>Et pour démarré notre serveur on a besoin ajouter l’annotation @</a:t>
            </a:r>
            <a:r>
              <a:rPr lang="fr-FR" dirty="0" err="1"/>
              <a:t>EnableConfigServer</a:t>
            </a:r>
            <a:endParaRPr lang="fr-FR" dirty="0"/>
          </a:p>
          <a:p>
            <a:endParaRPr lang="fr-FR" dirty="0"/>
          </a:p>
        </p:txBody>
      </p:sp>
      <p:sp>
        <p:nvSpPr>
          <p:cNvPr id="4" name="Slide Number Placeholder 3"/>
          <p:cNvSpPr>
            <a:spLocks noGrp="1"/>
          </p:cNvSpPr>
          <p:nvPr>
            <p:ph type="sldNum" sz="quarter" idx="5"/>
          </p:nvPr>
        </p:nvSpPr>
        <p:spPr/>
        <p:txBody>
          <a:bodyPr/>
          <a:lstStyle/>
          <a:p>
            <a:fld id="{3B69EFA5-BF26-4C2F-BA5A-3115C3F2EF73}" type="slidenum">
              <a:rPr lang="fr-FR" smtClean="0"/>
              <a:t>15</a:t>
            </a:fld>
            <a:endParaRPr lang="fr-FR"/>
          </a:p>
        </p:txBody>
      </p:sp>
    </p:spTree>
    <p:extLst>
      <p:ext uri="{BB962C8B-B14F-4D97-AF65-F5344CB8AC3E}">
        <p14:creationId xmlns:p14="http://schemas.microsoft.com/office/powerpoint/2010/main" val="2718424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consommation d’un microservice peut finira par un erreur, le développeur a besoin de connaitre l’emplacement de erreur et parfois même la requête elle-même, pour cela on utilise des mécanismes de traçabilité distribue.</a:t>
            </a:r>
          </a:p>
          <a:p>
            <a:endParaRPr lang="fr-FR" dirty="0"/>
          </a:p>
          <a:p>
            <a:r>
              <a:rPr lang="fr-FR" dirty="0"/>
              <a:t>Permet les solutions on trouve </a:t>
            </a:r>
            <a:r>
              <a:rPr lang="fr-FR" dirty="0" err="1"/>
              <a:t>Zipkin</a:t>
            </a:r>
            <a:r>
              <a:rPr lang="fr-FR"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1"/>
                </a:solidFill>
                <a:latin typeface="Times New Roman" panose="02020603050405020304" pitchFamily="18" charset="0"/>
                <a:cs typeface="Times New Roman" panose="02020603050405020304" pitchFamily="18" charset="0"/>
              </a:rPr>
              <a:t>Le concept, suivi distribué et identification des problèmes de latence. Des identifiants uniques sont attachés à chaque demande qui sont ensuite transmis en aval via les différents services. </a:t>
            </a:r>
            <a:r>
              <a:rPr lang="fr-FR" sz="1200" dirty="0" err="1">
                <a:solidFill>
                  <a:schemeClr val="tx1"/>
                </a:solidFill>
                <a:latin typeface="Times New Roman" panose="02020603050405020304" pitchFamily="18" charset="0"/>
                <a:cs typeface="Times New Roman" panose="02020603050405020304" pitchFamily="18" charset="0"/>
              </a:rPr>
              <a:t>Zipkin</a:t>
            </a:r>
            <a:r>
              <a:rPr lang="fr-FR" sz="1200" dirty="0">
                <a:solidFill>
                  <a:schemeClr val="tx1"/>
                </a:solidFill>
                <a:latin typeface="Times New Roman" panose="02020603050405020304" pitchFamily="18" charset="0"/>
                <a:cs typeface="Times New Roman" panose="02020603050405020304" pitchFamily="18" charset="0"/>
              </a:rPr>
              <a:t> recueille ensuite ces données et permet aux utilisateurs de les analyser dans une interface utilisateur</a:t>
            </a:r>
          </a:p>
          <a:p>
            <a:endParaRPr lang="fr-FR" dirty="0"/>
          </a:p>
          <a:p>
            <a:endParaRPr lang="fr-FR" dirty="0"/>
          </a:p>
        </p:txBody>
      </p:sp>
      <p:sp>
        <p:nvSpPr>
          <p:cNvPr id="4" name="Slide Number Placeholder 3"/>
          <p:cNvSpPr>
            <a:spLocks noGrp="1"/>
          </p:cNvSpPr>
          <p:nvPr>
            <p:ph type="sldNum" sz="quarter" idx="5"/>
          </p:nvPr>
        </p:nvSpPr>
        <p:spPr/>
        <p:txBody>
          <a:bodyPr/>
          <a:lstStyle/>
          <a:p>
            <a:fld id="{3B69EFA5-BF26-4C2F-BA5A-3115C3F2EF73}" type="slidenum">
              <a:rPr lang="fr-FR" smtClean="0"/>
              <a:t>16</a:t>
            </a:fld>
            <a:endParaRPr lang="fr-FR"/>
          </a:p>
        </p:txBody>
      </p:sp>
    </p:spTree>
    <p:extLst>
      <p:ext uri="{BB962C8B-B14F-4D97-AF65-F5344CB8AC3E}">
        <p14:creationId xmlns:p14="http://schemas.microsoft.com/office/powerpoint/2010/main" val="721720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t>Avec l'approche "Server Side Load Balancing", nous déployons nos fichiers </a:t>
            </a:r>
            <a:r>
              <a:rPr lang="fr-FR" sz="1200" dirty="0" err="1"/>
              <a:t>war</a:t>
            </a:r>
            <a:r>
              <a:rPr lang="fr-FR" sz="1200" dirty="0"/>
              <a:t>/</a:t>
            </a:r>
            <a:r>
              <a:rPr lang="fr-FR" sz="1200" dirty="0" err="1"/>
              <a:t>ear</a:t>
            </a:r>
            <a:r>
              <a:rPr lang="fr-FR" sz="1200" dirty="0"/>
              <a:t> sur plusieurs serveurs d'application, puis nous créons un pool de serveurs et nous plaçons un équilibreur de charge (</a:t>
            </a:r>
            <a:r>
              <a:rPr lang="fr-FR" sz="1200" dirty="0" err="1"/>
              <a:t>Netscaler</a:t>
            </a:r>
            <a:r>
              <a:rPr lang="fr-FR" sz="1200" dirty="0"/>
              <a:t>).</a:t>
            </a:r>
          </a:p>
          <a:p>
            <a:endParaRPr lang="fr-FR" sz="1200" dirty="0"/>
          </a:p>
          <a:p>
            <a:r>
              <a:rPr lang="fr-FR" sz="1200" dirty="0"/>
              <a:t>L'un des problèmes de l'équilibrage de charge côté serveur est que si un ou plusieurs serveurs arrêtent de répondre, nous devons retirer manuellement ces serveurs de l'équilibreur de charge en mettant à jour la table IP de ce dernier.</a:t>
            </a:r>
          </a:p>
          <a:p>
            <a:endParaRPr lang="en-US" sz="1200" dirty="0"/>
          </a:p>
          <a:p>
            <a:r>
              <a:rPr lang="fr-FR" sz="1200" dirty="0"/>
              <a:t>Pour cela, Architecture Microservice utilise l'équilibrage de charge côté client.</a:t>
            </a:r>
          </a:p>
        </p:txBody>
      </p:sp>
      <p:sp>
        <p:nvSpPr>
          <p:cNvPr id="4" name="Slide Number Placeholder 3"/>
          <p:cNvSpPr>
            <a:spLocks noGrp="1"/>
          </p:cNvSpPr>
          <p:nvPr>
            <p:ph type="sldNum" sz="quarter" idx="5"/>
          </p:nvPr>
        </p:nvSpPr>
        <p:spPr/>
        <p:txBody>
          <a:bodyPr/>
          <a:lstStyle/>
          <a:p>
            <a:fld id="{3B69EFA5-BF26-4C2F-BA5A-3115C3F2EF73}" type="slidenum">
              <a:rPr lang="fr-FR" smtClean="0"/>
              <a:t>17</a:t>
            </a:fld>
            <a:endParaRPr lang="fr-FR"/>
          </a:p>
        </p:txBody>
      </p:sp>
    </p:spTree>
    <p:extLst>
      <p:ext uri="{BB962C8B-B14F-4D97-AF65-F5344CB8AC3E}">
        <p14:creationId xmlns:p14="http://schemas.microsoft.com/office/powerpoint/2010/main" val="3475707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t>Architecture Microservice  utilise l'équilibrage de charge côté client.</a:t>
            </a:r>
          </a:p>
          <a:p>
            <a:endParaRPr lang="fr-FR" sz="1200" dirty="0"/>
          </a:p>
          <a:p>
            <a:r>
              <a:rPr lang="fr-FR" sz="1200" dirty="0"/>
              <a:t>Nous créons généralement un annuaire de service comme Eureka où chaque instance de service s'enregistre lors du démarrage. Le serveur Eureka gère un registre de services, il gère toutes les instances du service en tant que </a:t>
            </a:r>
            <a:r>
              <a:rPr lang="fr-FR" sz="1200" dirty="0" err="1"/>
              <a:t>map</a:t>
            </a:r>
            <a:r>
              <a:rPr lang="fr-FR" sz="1200" dirty="0"/>
              <a:t> clé/valeur.</a:t>
            </a:r>
          </a:p>
          <a:p>
            <a:endParaRPr lang="fr-FR" sz="1200" dirty="0"/>
          </a:p>
          <a:p>
            <a:r>
              <a:rPr lang="fr-FR" sz="1200" dirty="0"/>
              <a:t>L'équilibreur de charge côté client gère l’algorithme round robin ou la zone spécifique par lequel il peut appeler des instances de services d'appel. L'avantage est que le registre de service se met à jour lui-même si une instance tombe en panne, il le supprime de son registre, donc on aura pas besoin d’une configuration manuelle.</a:t>
            </a:r>
          </a:p>
          <a:p>
            <a:endParaRPr lang="fr-FR" sz="1200" dirty="0"/>
          </a:p>
          <a:p>
            <a:r>
              <a:rPr lang="fr-FR" sz="1200" dirty="0"/>
              <a:t>Comme solution, on trouve Ribbon, qui fournit cette fonctionnalité d’</a:t>
            </a:r>
            <a:r>
              <a:rPr lang="fr-FR" sz="1200" dirty="0" err="1"/>
              <a:t>equillibrage</a:t>
            </a:r>
            <a:r>
              <a:rPr lang="fr-FR" sz="1200" dirty="0"/>
              <a:t> cote client</a:t>
            </a:r>
          </a:p>
        </p:txBody>
      </p:sp>
      <p:sp>
        <p:nvSpPr>
          <p:cNvPr id="4" name="Slide Number Placeholder 3"/>
          <p:cNvSpPr>
            <a:spLocks noGrp="1"/>
          </p:cNvSpPr>
          <p:nvPr>
            <p:ph type="sldNum" sz="quarter" idx="5"/>
          </p:nvPr>
        </p:nvSpPr>
        <p:spPr/>
        <p:txBody>
          <a:bodyPr/>
          <a:lstStyle/>
          <a:p>
            <a:fld id="{3B69EFA5-BF26-4C2F-BA5A-3115C3F2EF73}" type="slidenum">
              <a:rPr lang="fr-FR" smtClean="0"/>
              <a:t>18</a:t>
            </a:fld>
            <a:endParaRPr lang="fr-FR"/>
          </a:p>
        </p:txBody>
      </p:sp>
    </p:spTree>
    <p:extLst>
      <p:ext uri="{BB962C8B-B14F-4D97-AF65-F5344CB8AC3E}">
        <p14:creationId xmlns:p14="http://schemas.microsoft.com/office/powerpoint/2010/main" val="3246126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 activer </a:t>
            </a:r>
            <a:r>
              <a:rPr lang="fr-FR" dirty="0" err="1"/>
              <a:t>ribbon</a:t>
            </a:r>
            <a:r>
              <a:rPr lang="fr-FR" dirty="0"/>
              <a:t> dans notre microservice, nous devons ajouter la dépendance suivante dans pom.xml.</a:t>
            </a:r>
          </a:p>
          <a:p>
            <a:endParaRPr lang="fr-FR" dirty="0"/>
          </a:p>
          <a:p>
            <a:r>
              <a:rPr lang="fr-FR" dirty="0"/>
              <a:t>Maintenant, nous devons activer Ribbon pour qu'il puisse équilibrer la charge de l'application </a:t>
            </a:r>
            <a:r>
              <a:rPr lang="fr-FR" dirty="0" err="1"/>
              <a:t>CurrencyExchange</a:t>
            </a:r>
            <a:r>
              <a:rPr lang="fr-FR" dirty="0"/>
              <a:t>. Pour cela, nous devons placer @</a:t>
            </a:r>
            <a:r>
              <a:rPr lang="fr-FR" dirty="0" err="1"/>
              <a:t>RibbonClient</a:t>
            </a:r>
            <a:r>
              <a:rPr lang="fr-FR" dirty="0"/>
              <a:t> (</a:t>
            </a:r>
            <a:r>
              <a:rPr lang="fr-FR" dirty="0" err="1"/>
              <a:t>name</a:t>
            </a:r>
            <a:r>
              <a:rPr lang="fr-FR" dirty="0"/>
              <a:t> = « </a:t>
            </a:r>
            <a:r>
              <a:rPr lang="fr-FR" dirty="0" err="1"/>
              <a:t>currency</a:t>
            </a:r>
            <a:r>
              <a:rPr lang="fr-FR" dirty="0"/>
              <a:t>-exchange-service ") au-dessus de l'interface </a:t>
            </a:r>
            <a:r>
              <a:rPr lang="fr-FR" dirty="0" err="1"/>
              <a:t>CurrencyExchangeProxy</a:t>
            </a:r>
            <a:r>
              <a:rPr lang="fr-FR" dirty="0"/>
              <a:t>. Ce faisant, nous demandons à Spring de communiquer avec le serveur Eureka et d'obtenir la liste des instances de l'ID de service Currency </a:t>
            </a:r>
            <a:r>
              <a:rPr lang="fr-FR" dirty="0" err="1"/>
              <a:t>exchenge</a:t>
            </a:r>
            <a:r>
              <a:rPr lang="fr-FR" dirty="0"/>
              <a:t> service.</a:t>
            </a:r>
          </a:p>
        </p:txBody>
      </p:sp>
      <p:sp>
        <p:nvSpPr>
          <p:cNvPr id="4" name="Slide Number Placeholder 3"/>
          <p:cNvSpPr>
            <a:spLocks noGrp="1"/>
          </p:cNvSpPr>
          <p:nvPr>
            <p:ph type="sldNum" sz="quarter" idx="5"/>
          </p:nvPr>
        </p:nvSpPr>
        <p:spPr/>
        <p:txBody>
          <a:bodyPr/>
          <a:lstStyle/>
          <a:p>
            <a:fld id="{3B69EFA5-BF26-4C2F-BA5A-3115C3F2EF73}" type="slidenum">
              <a:rPr lang="fr-FR" smtClean="0"/>
              <a:t>19</a:t>
            </a:fld>
            <a:endParaRPr lang="fr-FR"/>
          </a:p>
        </p:txBody>
      </p:sp>
    </p:spTree>
    <p:extLst>
      <p:ext uri="{BB962C8B-B14F-4D97-AF65-F5344CB8AC3E}">
        <p14:creationId xmlns:p14="http://schemas.microsoft.com/office/powerpoint/2010/main" val="89492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7D2F9E-D167-4ED3-83EC-AE46EA34BEC3}" type="slidenum">
              <a:rPr lang="en-US" smtClean="0"/>
              <a:pPr/>
              <a:t>2</a:t>
            </a:fld>
            <a:endParaRPr lang="en-US"/>
          </a:p>
        </p:txBody>
      </p:sp>
    </p:spTree>
    <p:extLst>
      <p:ext uri="{BB962C8B-B14F-4D97-AF65-F5344CB8AC3E}">
        <p14:creationId xmlns:p14="http://schemas.microsoft.com/office/powerpoint/2010/main" val="42787700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Parfois, le système n'est pas en mesure de continuer à fonctionner correctement en cas de défaillance de certains de ses composants, d'autre part, il ne peut pas non plus fournir un service de qualité en raison de la latence de certains composants.</a:t>
            </a:r>
          </a:p>
          <a:p>
            <a:endParaRPr lang="fr-FR" dirty="0"/>
          </a:p>
          <a:p>
            <a:r>
              <a:rPr lang="fr-FR" dirty="0"/>
              <a:t>Il y a plusieurs pattern qu’on </a:t>
            </a:r>
            <a:r>
              <a:rPr lang="fr-FR" dirty="0" err="1"/>
              <a:t>gere</a:t>
            </a:r>
            <a:r>
              <a:rPr lang="fr-FR" dirty="0"/>
              <a:t> :</a:t>
            </a:r>
          </a:p>
          <a:p>
            <a:r>
              <a:rPr lang="fr-FR" dirty="0"/>
              <a:t>	- Le délai d'attente est une période de temps spécifiée qui est autorisée à attendre qu'un événement se produise</a:t>
            </a:r>
          </a:p>
          <a:p>
            <a:r>
              <a:rPr lang="fr-FR" dirty="0"/>
              <a:t>	- Disjoncteur (circuit breaker), ce qui signifie la défaillance d'un composant de la cascade vers d'autres services</a:t>
            </a:r>
          </a:p>
          <a:p>
            <a:endParaRPr lang="fr-FR" dirty="0"/>
          </a:p>
          <a:p>
            <a:r>
              <a:rPr lang="fr-FR" dirty="0"/>
              <a:t>Comme solution on trouve Hystrix et resilience4j</a:t>
            </a:r>
          </a:p>
          <a:p>
            <a:endParaRPr lang="fr-FR" dirty="0"/>
          </a:p>
          <a:p>
            <a:r>
              <a:rPr lang="fr-FR" dirty="0" err="1"/>
              <a:t>Generalement</a:t>
            </a:r>
            <a:r>
              <a:rPr lang="fr-FR" dirty="0"/>
              <a:t> on </a:t>
            </a:r>
            <a:r>
              <a:rPr lang="fr-FR" dirty="0" err="1"/>
              <a:t>definie</a:t>
            </a:r>
            <a:r>
              <a:rPr lang="fr-FR" dirty="0"/>
              <a:t> un ensemble des </a:t>
            </a:r>
            <a:r>
              <a:rPr lang="fr-FR" dirty="0" err="1"/>
              <a:t>reponse</a:t>
            </a:r>
            <a:r>
              <a:rPr lang="fr-FR" dirty="0"/>
              <a:t> par default ou bien d’envoyer le cache en cas d’une latence ou d’un erreur</a:t>
            </a:r>
          </a:p>
          <a:p>
            <a:endParaRPr lang="fr-FR" dirty="0"/>
          </a:p>
          <a:p>
            <a:endParaRPr lang="fr-FR" dirty="0"/>
          </a:p>
        </p:txBody>
      </p:sp>
      <p:sp>
        <p:nvSpPr>
          <p:cNvPr id="4" name="Slide Number Placeholder 3"/>
          <p:cNvSpPr>
            <a:spLocks noGrp="1"/>
          </p:cNvSpPr>
          <p:nvPr>
            <p:ph type="sldNum" sz="quarter" idx="5"/>
          </p:nvPr>
        </p:nvSpPr>
        <p:spPr/>
        <p:txBody>
          <a:bodyPr/>
          <a:lstStyle/>
          <a:p>
            <a:fld id="{3B69EFA5-BF26-4C2F-BA5A-3115C3F2EF73}" type="slidenum">
              <a:rPr lang="fr-FR" smtClean="0"/>
              <a:t>20</a:t>
            </a:fld>
            <a:endParaRPr lang="fr-FR"/>
          </a:p>
        </p:txBody>
      </p:sp>
    </p:spTree>
    <p:extLst>
      <p:ext uri="{BB962C8B-B14F-4D97-AF65-F5344CB8AC3E}">
        <p14:creationId xmlns:p14="http://schemas.microsoft.com/office/powerpoint/2010/main" val="3899920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Premièrement on  a besoin de notre dépendance hystrix, notre exemple et de fournir une réponse par défaut si un microservices dépasser une seconde pour traiter une requête. Apres on invoque notre </a:t>
            </a:r>
            <a:r>
              <a:rPr lang="fr-FR" dirty="0" err="1"/>
              <a:t>dependace</a:t>
            </a:r>
            <a:r>
              <a:rPr lang="fr-FR" dirty="0"/>
              <a:t> par l’ajout de l’annotation @</a:t>
            </a:r>
            <a:r>
              <a:rPr lang="fr-FR" dirty="0" err="1"/>
              <a:t>EnableCircuitBreaker</a:t>
            </a:r>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3B69EFA5-BF26-4C2F-BA5A-3115C3F2EF73}" type="slidenum">
              <a:rPr lang="fr-FR" smtClean="0"/>
              <a:t>21</a:t>
            </a:fld>
            <a:endParaRPr lang="fr-FR"/>
          </a:p>
        </p:txBody>
      </p:sp>
    </p:spTree>
    <p:extLst>
      <p:ext uri="{BB962C8B-B14F-4D97-AF65-F5344CB8AC3E}">
        <p14:creationId xmlns:p14="http://schemas.microsoft.com/office/powerpoint/2010/main" val="466730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t>ET avec l’annotation @</a:t>
            </a:r>
            <a:r>
              <a:rPr lang="fr-FR" sz="1200" dirty="0" err="1"/>
              <a:t>HystrixCommand</a:t>
            </a:r>
            <a:r>
              <a:rPr lang="fr-FR" sz="1200" dirty="0"/>
              <a:t> on peut définir la méthode qui charge de répondre sur une requête en cas d’un erreur ou latence</a:t>
            </a:r>
          </a:p>
        </p:txBody>
      </p:sp>
      <p:sp>
        <p:nvSpPr>
          <p:cNvPr id="4" name="Slide Number Placeholder 3"/>
          <p:cNvSpPr>
            <a:spLocks noGrp="1"/>
          </p:cNvSpPr>
          <p:nvPr>
            <p:ph type="sldNum" sz="quarter" idx="5"/>
          </p:nvPr>
        </p:nvSpPr>
        <p:spPr/>
        <p:txBody>
          <a:bodyPr/>
          <a:lstStyle/>
          <a:p>
            <a:fld id="{3B69EFA5-BF26-4C2F-BA5A-3115C3F2EF73}" type="slidenum">
              <a:rPr lang="fr-FR" smtClean="0"/>
              <a:t>22</a:t>
            </a:fld>
            <a:endParaRPr lang="fr-FR"/>
          </a:p>
        </p:txBody>
      </p:sp>
    </p:spTree>
    <p:extLst>
      <p:ext uri="{BB962C8B-B14F-4D97-AF65-F5344CB8AC3E}">
        <p14:creationId xmlns:p14="http://schemas.microsoft.com/office/powerpoint/2010/main" val="1602057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 communiquer les différents microservices, on peut adopter plusieurs démarches</a:t>
            </a:r>
          </a:p>
          <a:p>
            <a:endParaRPr lang="fr-FR" dirty="0"/>
          </a:p>
          <a:p>
            <a:r>
              <a:rPr lang="fr-FR" dirty="0"/>
              <a:t>Prenons l'exemple avec Spring qui vous fournit des objets comme RestTemplate pour la programmation</a:t>
            </a:r>
            <a:r>
              <a:rPr lang="fr-FR" sz="1200" b="0" i="0" kern="1200" dirty="0">
                <a:solidFill>
                  <a:schemeClr val="tx1"/>
                </a:solidFill>
                <a:effectLst/>
                <a:latin typeface="+mn-lt"/>
                <a:ea typeface="+mn-ea"/>
                <a:cs typeface="+mn-cs"/>
              </a:rPr>
              <a:t> procédurale (ou </a:t>
            </a:r>
            <a:r>
              <a:rPr lang="fr-FR" sz="1200" b="1" i="0" kern="1200" dirty="0">
                <a:solidFill>
                  <a:schemeClr val="tx1"/>
                </a:solidFill>
                <a:effectLst/>
                <a:latin typeface="+mn-lt"/>
                <a:ea typeface="+mn-ea"/>
                <a:cs typeface="+mn-cs"/>
              </a:rPr>
              <a:t>impérative</a:t>
            </a:r>
            <a:r>
              <a:rPr lang="fr-FR" sz="1200" b="0" i="0" kern="1200" dirty="0">
                <a:solidFill>
                  <a:schemeClr val="tx1"/>
                </a:solidFill>
                <a:effectLst/>
                <a:latin typeface="+mn-lt"/>
                <a:ea typeface="+mn-ea"/>
                <a:cs typeface="+mn-cs"/>
              </a:rPr>
              <a:t>)</a:t>
            </a:r>
            <a:r>
              <a:rPr lang="fr-FR" dirty="0"/>
              <a:t> et WebClient pour la programmation réactive, c’est deux objet vous permet de créer une requête HTTP vers l(autre microservices et de même définir l’objet d’où les résultats sont mappé.</a:t>
            </a:r>
          </a:p>
          <a:p>
            <a:endParaRPr lang="fr-FR" dirty="0"/>
          </a:p>
          <a:p>
            <a:r>
              <a:rPr lang="fr-FR" dirty="0"/>
              <a:t>Aussi on trouve le Framework OpenFeign, </a:t>
            </a:r>
            <a:r>
              <a:rPr lang="fr-FR" sz="1200" b="1" i="0" kern="1200" dirty="0">
                <a:solidFill>
                  <a:schemeClr val="tx1"/>
                </a:solidFill>
                <a:effectLst/>
                <a:latin typeface="+mn-lt"/>
                <a:ea typeface="+mn-ea"/>
                <a:cs typeface="+mn-cs"/>
              </a:rPr>
              <a:t>Feign</a:t>
            </a:r>
            <a:r>
              <a:rPr lang="fr-FR" sz="1200" b="0" i="0" kern="1200" dirty="0">
                <a:solidFill>
                  <a:schemeClr val="tx1"/>
                </a:solidFill>
                <a:effectLst/>
                <a:latin typeface="+mn-lt"/>
                <a:ea typeface="+mn-ea"/>
                <a:cs typeface="+mn-cs"/>
              </a:rPr>
              <a:t> est un client HTTP qui facilite grandement l'appel des API exposées par les différents Microservices. Il est donc capable de créer et d'exécuter des requêtes HTTP basées sur les annotations et informations que l'on fournit. C'est un peu l'équivalent en code de Postman.</a:t>
            </a:r>
          </a:p>
          <a:p>
            <a:endParaRPr lang="fr-FR" dirty="0"/>
          </a:p>
          <a:p>
            <a:r>
              <a:rPr lang="fr-FR" dirty="0"/>
              <a:t>EN autre part on trouve des fournisseur JMS, JMS brokers comme Active MQ et Rabbit MQ qui se basent sur un serveur de communication asynchrone entre les différents microservices.</a:t>
            </a:r>
          </a:p>
          <a:p>
            <a:endParaRPr lang="fr-FR" sz="1200" dirty="0"/>
          </a:p>
        </p:txBody>
      </p:sp>
      <p:sp>
        <p:nvSpPr>
          <p:cNvPr id="4" name="Slide Number Placeholder 3"/>
          <p:cNvSpPr>
            <a:spLocks noGrp="1"/>
          </p:cNvSpPr>
          <p:nvPr>
            <p:ph type="sldNum" sz="quarter" idx="5"/>
          </p:nvPr>
        </p:nvSpPr>
        <p:spPr/>
        <p:txBody>
          <a:bodyPr/>
          <a:lstStyle/>
          <a:p>
            <a:fld id="{3B69EFA5-BF26-4C2F-BA5A-3115C3F2EF73}" type="slidenum">
              <a:rPr lang="fr-FR" smtClean="0"/>
              <a:t>23</a:t>
            </a:fld>
            <a:endParaRPr lang="fr-FR"/>
          </a:p>
        </p:txBody>
      </p:sp>
    </p:spTree>
    <p:extLst>
      <p:ext uri="{BB962C8B-B14F-4D97-AF65-F5344CB8AC3E}">
        <p14:creationId xmlns:p14="http://schemas.microsoft.com/office/powerpoint/2010/main" val="4287711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Les deux méthodes services fait appel au microservices exchange Currency, sauf que la première méthode invoque direct le service, et la deuxième invoque le service depuis API Gateway.</a:t>
            </a:r>
          </a:p>
          <a:p>
            <a:r>
              <a:rPr lang="fr-FR" dirty="0"/>
              <a:t>Généralement on opte pour la deuxième approche, car en centralise certains fonctionnalistes techniques comme la journalisation ou bien d’ajouter certains propriétés dans la requête dans notre API Gateway.</a:t>
            </a:r>
          </a:p>
          <a:p>
            <a:endParaRPr lang="fr-FR" dirty="0"/>
          </a:p>
          <a:p>
            <a:endParaRPr lang="fr-FR" sz="1200" dirty="0"/>
          </a:p>
        </p:txBody>
      </p:sp>
      <p:sp>
        <p:nvSpPr>
          <p:cNvPr id="4" name="Slide Number Placeholder 3"/>
          <p:cNvSpPr>
            <a:spLocks noGrp="1"/>
          </p:cNvSpPr>
          <p:nvPr>
            <p:ph type="sldNum" sz="quarter" idx="5"/>
          </p:nvPr>
        </p:nvSpPr>
        <p:spPr/>
        <p:txBody>
          <a:bodyPr/>
          <a:lstStyle/>
          <a:p>
            <a:fld id="{3B69EFA5-BF26-4C2F-BA5A-3115C3F2EF73}" type="slidenum">
              <a:rPr lang="fr-FR" smtClean="0"/>
              <a:t>24</a:t>
            </a:fld>
            <a:endParaRPr lang="fr-FR"/>
          </a:p>
        </p:txBody>
      </p:sp>
    </p:spTree>
    <p:extLst>
      <p:ext uri="{BB962C8B-B14F-4D97-AF65-F5344CB8AC3E}">
        <p14:creationId xmlns:p14="http://schemas.microsoft.com/office/powerpoint/2010/main" val="3829305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a:solidFill>
                  <a:schemeClr val="tx1"/>
                </a:solidFill>
                <a:effectLst/>
                <a:latin typeface="+mn-lt"/>
                <a:ea typeface="+mn-ea"/>
                <a:cs typeface="+mn-cs"/>
              </a:rPr>
              <a:t>Commençons par ajouter Feign à notre </a:t>
            </a:r>
            <a:r>
              <a:rPr lang="fr-FR" sz="1200" b="0" i="1" kern="1200" dirty="0">
                <a:solidFill>
                  <a:schemeClr val="tx1"/>
                </a:solidFill>
                <a:effectLst/>
                <a:latin typeface="+mn-lt"/>
                <a:ea typeface="+mn-ea"/>
                <a:cs typeface="+mn-cs"/>
              </a:rPr>
              <a:t>pom.xml.</a:t>
            </a:r>
            <a:r>
              <a:rPr lang="fr-FR" sz="1200" b="0" i="0" kern="1200" dirty="0">
                <a:solidFill>
                  <a:schemeClr val="tx1"/>
                </a:solidFill>
                <a:effectLst/>
                <a:latin typeface="+mn-lt"/>
                <a:ea typeface="+mn-ea"/>
                <a:cs typeface="+mn-cs"/>
              </a:rPr>
              <a:t> </a:t>
            </a:r>
          </a:p>
          <a:p>
            <a:r>
              <a:rPr lang="fr-FR" sz="1200" b="0" i="0" kern="1200" dirty="0">
                <a:solidFill>
                  <a:schemeClr val="tx1"/>
                </a:solidFill>
                <a:effectLst/>
                <a:latin typeface="+mn-lt"/>
                <a:ea typeface="+mn-ea"/>
                <a:cs typeface="+mn-cs"/>
              </a:rPr>
              <a:t>Afin d'activer Feign dans ces Microservices, ajoutez l'annotation </a:t>
            </a:r>
            <a:r>
              <a:rPr lang="fr-FR" sz="1200" b="1" i="1" kern="1200" dirty="0">
                <a:solidFill>
                  <a:schemeClr val="tx1"/>
                </a:solidFill>
                <a:effectLst/>
                <a:latin typeface="+mn-lt"/>
                <a:ea typeface="+mn-ea"/>
                <a:cs typeface="+mn-cs"/>
              </a:rPr>
              <a:t>@</a:t>
            </a:r>
            <a:r>
              <a:rPr lang="fr-FR" sz="1200" b="1" i="1" kern="1200" dirty="0" err="1">
                <a:solidFill>
                  <a:schemeClr val="tx1"/>
                </a:solidFill>
                <a:effectLst/>
                <a:latin typeface="+mn-lt"/>
                <a:ea typeface="+mn-ea"/>
                <a:cs typeface="+mn-cs"/>
              </a:rPr>
              <a:t>EnableFeignClients</a:t>
            </a:r>
            <a:r>
              <a:rPr lang="fr-FR" sz="1200" b="1" i="1" kern="1200" dirty="0">
                <a:solidFill>
                  <a:schemeClr val="tx1"/>
                </a:solidFill>
                <a:effectLst/>
                <a:latin typeface="+mn-lt"/>
                <a:ea typeface="+mn-ea"/>
                <a:cs typeface="+mn-cs"/>
              </a:rPr>
              <a:t>, dans ce cas, on </a:t>
            </a:r>
            <a:r>
              <a:rPr lang="fr-FR" sz="1200" b="0" i="0" kern="1200" dirty="0">
                <a:solidFill>
                  <a:schemeClr val="tx1"/>
                </a:solidFill>
                <a:effectLst/>
                <a:latin typeface="+mn-lt"/>
                <a:ea typeface="+mn-ea"/>
                <a:cs typeface="+mn-cs"/>
              </a:rPr>
              <a:t>demande à Feign de scanner toutes les packages pour rechercher des classes qui se déclarent clients Feign.</a:t>
            </a:r>
            <a:endParaRPr lang="fr-FR" sz="1200" b="1" i="1"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Nous allons maintenant créer une </a:t>
            </a:r>
            <a:r>
              <a:rPr lang="fr-FR" sz="1200" b="1" i="0" kern="1200" dirty="0">
                <a:solidFill>
                  <a:schemeClr val="tx1"/>
                </a:solidFill>
                <a:effectLst/>
                <a:latin typeface="+mn-lt"/>
                <a:ea typeface="+mn-ea"/>
                <a:cs typeface="+mn-cs"/>
              </a:rPr>
              <a:t>interface qui va regrouper les requêtes</a:t>
            </a:r>
            <a:r>
              <a:rPr lang="fr-FR" sz="1200" b="0" i="0" kern="1200" dirty="0">
                <a:solidFill>
                  <a:schemeClr val="tx1"/>
                </a:solidFill>
                <a:effectLst/>
                <a:latin typeface="+mn-lt"/>
                <a:ea typeface="+mn-ea"/>
                <a:cs typeface="+mn-cs"/>
              </a:rPr>
              <a:t> que nous souhaitons passer au </a:t>
            </a:r>
            <a:r>
              <a:rPr lang="fr-FR" sz="1200" b="0" i="1" kern="1200" dirty="0">
                <a:solidFill>
                  <a:schemeClr val="tx1"/>
                </a:solidFill>
                <a:effectLst/>
                <a:latin typeface="+mn-lt"/>
                <a:ea typeface="+mn-ea"/>
                <a:cs typeface="+mn-cs"/>
              </a:rPr>
              <a:t>Microservice-</a:t>
            </a:r>
            <a:r>
              <a:rPr lang="fr-FR" sz="1200" b="0" i="1" kern="1200" dirty="0" err="1">
                <a:solidFill>
                  <a:schemeClr val="tx1"/>
                </a:solidFill>
                <a:effectLst/>
                <a:latin typeface="+mn-lt"/>
                <a:ea typeface="+mn-ea"/>
                <a:cs typeface="+mn-cs"/>
              </a:rPr>
              <a:t>currency</a:t>
            </a:r>
            <a:r>
              <a:rPr lang="fr-FR" sz="1200" b="0" i="1" kern="1200" dirty="0">
                <a:solidFill>
                  <a:schemeClr val="tx1"/>
                </a:solidFill>
                <a:effectLst/>
                <a:latin typeface="+mn-lt"/>
                <a:ea typeface="+mn-ea"/>
                <a:cs typeface="+mn-cs"/>
              </a:rPr>
              <a:t> exchange.</a:t>
            </a:r>
            <a:r>
              <a:rPr lang="fr-FR" sz="1200" b="0" i="0" kern="1200" dirty="0">
                <a:solidFill>
                  <a:schemeClr val="tx1"/>
                </a:solidFill>
                <a:effectLst/>
                <a:latin typeface="+mn-lt"/>
                <a:ea typeface="+mn-ea"/>
                <a:cs typeface="+mn-cs"/>
              </a:rPr>
              <a:t> Cette interface est ce que nous appelons un </a:t>
            </a:r>
            <a:r>
              <a:rPr lang="fr-FR" sz="1200" b="1" i="0" kern="1200" dirty="0">
                <a:solidFill>
                  <a:schemeClr val="tx1"/>
                </a:solidFill>
                <a:effectLst/>
                <a:latin typeface="+mn-lt"/>
                <a:ea typeface="+mn-ea"/>
                <a:cs typeface="+mn-cs"/>
              </a:rPr>
              <a:t>proxy, </a:t>
            </a:r>
            <a:r>
              <a:rPr lang="fr-FR" sz="1200" b="0" i="0" kern="1200" dirty="0">
                <a:solidFill>
                  <a:schemeClr val="tx1"/>
                </a:solidFill>
                <a:effectLst/>
                <a:latin typeface="+mn-lt"/>
                <a:ea typeface="+mn-ea"/>
                <a:cs typeface="+mn-cs"/>
              </a:rPr>
              <a:t>car elle se positionne comme une classe intermédiaire qui fait le lien avec les Microservices extérieurs à appeler.</a:t>
            </a:r>
          </a:p>
          <a:p>
            <a:r>
              <a:rPr lang="fr-FR" dirty="0"/>
              <a:t>@</a:t>
            </a:r>
            <a:r>
              <a:rPr lang="fr-FR" dirty="0" err="1"/>
              <a:t>FeignClient</a:t>
            </a:r>
            <a:r>
              <a:rPr lang="fr-FR" sz="1200" b="0" i="0" kern="1200" dirty="0">
                <a:solidFill>
                  <a:schemeClr val="tx1"/>
                </a:solidFill>
                <a:effectLst/>
                <a:latin typeface="+mn-lt"/>
                <a:ea typeface="+mn-ea"/>
                <a:cs typeface="+mn-cs"/>
              </a:rPr>
              <a:t>  déclare cette interface comme client Feign. Feign utilisera les informations fournies ici pour construire les requêtes HTTP appropriées afin d'appeler le </a:t>
            </a:r>
            <a:r>
              <a:rPr lang="fr-FR" sz="1200" b="0" i="1" kern="1200" dirty="0">
                <a:solidFill>
                  <a:schemeClr val="tx1"/>
                </a:solidFill>
                <a:effectLst/>
                <a:latin typeface="+mn-lt"/>
                <a:ea typeface="+mn-ea"/>
                <a:cs typeface="+mn-cs"/>
              </a:rPr>
              <a:t>Microservice-</a:t>
            </a:r>
            <a:r>
              <a:rPr lang="fr-FR" sz="1200" b="0" i="1" kern="1200" dirty="0" err="1">
                <a:solidFill>
                  <a:schemeClr val="tx1"/>
                </a:solidFill>
                <a:effectLst/>
                <a:latin typeface="+mn-lt"/>
                <a:ea typeface="+mn-ea"/>
                <a:cs typeface="+mn-cs"/>
              </a:rPr>
              <a:t>currency</a:t>
            </a:r>
            <a:r>
              <a:rPr lang="fr-FR" sz="1200" b="0" i="1" kern="1200" dirty="0">
                <a:solidFill>
                  <a:schemeClr val="tx1"/>
                </a:solidFill>
                <a:effectLst/>
                <a:latin typeface="+mn-lt"/>
                <a:ea typeface="+mn-ea"/>
                <a:cs typeface="+mn-cs"/>
              </a:rPr>
              <a:t> exchange</a:t>
            </a:r>
            <a:endParaRPr lang="fr-FR" dirty="0"/>
          </a:p>
          <a:p>
            <a:endParaRPr lang="fr-FR" dirty="0"/>
          </a:p>
          <a:p>
            <a:endParaRPr lang="fr-FR" sz="1200" dirty="0"/>
          </a:p>
        </p:txBody>
      </p:sp>
      <p:sp>
        <p:nvSpPr>
          <p:cNvPr id="4" name="Slide Number Placeholder 3"/>
          <p:cNvSpPr>
            <a:spLocks noGrp="1"/>
          </p:cNvSpPr>
          <p:nvPr>
            <p:ph type="sldNum" sz="quarter" idx="5"/>
          </p:nvPr>
        </p:nvSpPr>
        <p:spPr/>
        <p:txBody>
          <a:bodyPr/>
          <a:lstStyle/>
          <a:p>
            <a:fld id="{3B69EFA5-BF26-4C2F-BA5A-3115C3F2EF73}" type="slidenum">
              <a:rPr lang="fr-FR" smtClean="0"/>
              <a:t>25</a:t>
            </a:fld>
            <a:endParaRPr lang="fr-FR"/>
          </a:p>
        </p:txBody>
      </p:sp>
    </p:spTree>
    <p:extLst>
      <p:ext uri="{BB962C8B-B14F-4D97-AF65-F5344CB8AC3E}">
        <p14:creationId xmlns:p14="http://schemas.microsoft.com/office/powerpoint/2010/main" val="3941630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200" dirty="0"/>
          </a:p>
        </p:txBody>
      </p:sp>
      <p:sp>
        <p:nvSpPr>
          <p:cNvPr id="4" name="Slide Number Placeholder 3"/>
          <p:cNvSpPr>
            <a:spLocks noGrp="1"/>
          </p:cNvSpPr>
          <p:nvPr>
            <p:ph type="sldNum" sz="quarter" idx="5"/>
          </p:nvPr>
        </p:nvSpPr>
        <p:spPr/>
        <p:txBody>
          <a:bodyPr/>
          <a:lstStyle/>
          <a:p>
            <a:fld id="{3B69EFA5-BF26-4C2F-BA5A-3115C3F2EF73}" type="slidenum">
              <a:rPr lang="fr-FR" smtClean="0"/>
              <a:t>26</a:t>
            </a:fld>
            <a:endParaRPr lang="fr-FR"/>
          </a:p>
        </p:txBody>
      </p:sp>
    </p:spTree>
    <p:extLst>
      <p:ext uri="{BB962C8B-B14F-4D97-AF65-F5344CB8AC3E}">
        <p14:creationId xmlns:p14="http://schemas.microsoft.com/office/powerpoint/2010/main" val="2088969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fr-FR" sz="1600" b="1" dirty="0"/>
              <a:t>Définition : Des applications sont conçues, développées et déployées comme une seule unité</a:t>
            </a:r>
          </a:p>
          <a:p>
            <a:pPr marL="228600" indent="-228600">
              <a:buFont typeface="+mj-lt"/>
              <a:buAutoNum type="arabicPeriod"/>
            </a:pPr>
            <a:r>
              <a:rPr lang="fr-FR" sz="1600" b="1" dirty="0"/>
              <a:t>Défis :</a:t>
            </a:r>
          </a:p>
          <a:p>
            <a:pPr marL="685800" lvl="1" indent="-228600">
              <a:buFont typeface="+mj-lt"/>
              <a:buAutoNum type="alphaLcPeriod"/>
            </a:pPr>
            <a:r>
              <a:rPr lang="fr-FR" sz="1600" b="1" dirty="0"/>
              <a:t>Les applications monolithiques sont extrêmement complexes, ce qui conduit à des cauchemars dans la maintenance, la mise à niveau et l'ajout ou la </a:t>
            </a:r>
            <a:r>
              <a:rPr lang="fr-FR" sz="1600" b="1" dirty="0" err="1"/>
              <a:t>odification</a:t>
            </a:r>
            <a:r>
              <a:rPr lang="fr-FR" sz="1600" b="1" dirty="0"/>
              <a:t> de nouvelles fonctionnalités.</a:t>
            </a:r>
          </a:p>
          <a:p>
            <a:pPr marL="685800" lvl="1" indent="-228600">
              <a:buFont typeface="+mj-lt"/>
              <a:buAutoNum type="alphaLcPeriod"/>
            </a:pPr>
            <a:r>
              <a:rPr lang="fr-FR" sz="1600" b="1" dirty="0"/>
              <a:t>Difficile de pratiquer des méthodologies de développement et de livraison agiles avec une architecture monolithique.</a:t>
            </a:r>
          </a:p>
          <a:p>
            <a:pPr marL="685800" lvl="1" indent="-228600">
              <a:buFont typeface="+mj-lt"/>
              <a:buAutoNum type="alphaLcPeriod"/>
            </a:pPr>
            <a:r>
              <a:rPr lang="fr-FR" sz="1600" b="1" dirty="0"/>
              <a:t>Il est nécessaire de redéployer l'application entière, afin d'en mettre à jour une partie.</a:t>
            </a:r>
          </a:p>
          <a:p>
            <a:pPr marL="685800" lvl="1" indent="-228600">
              <a:buFont typeface="+mj-lt"/>
              <a:buAutoNum type="alphaLcPeriod"/>
            </a:pPr>
            <a:r>
              <a:rPr lang="fr-FR" sz="1600" b="1" dirty="0"/>
              <a:t>Fiabilité - Un service instable peut faire tomber toute l'application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fr-FR" sz="1600" b="1" kern="1200" dirty="0">
                <a:solidFill>
                  <a:schemeClr val="tx1"/>
                </a:solidFill>
                <a:latin typeface="+mn-lt"/>
                <a:ea typeface="+mn-ea"/>
                <a:cs typeface="+mn-cs"/>
              </a:rPr>
              <a:t>Pour cela pour certaines applications, on adopte une architecture microservices.</a:t>
            </a:r>
            <a:endParaRPr lang="fr-FR" sz="1600" b="1" dirty="0"/>
          </a:p>
          <a:p>
            <a:endParaRPr lang="fr-FR" sz="1600" b="1" dirty="0"/>
          </a:p>
          <a:p>
            <a:endParaRPr lang="fr-FR" sz="1600" b="1" dirty="0"/>
          </a:p>
        </p:txBody>
      </p:sp>
      <p:sp>
        <p:nvSpPr>
          <p:cNvPr id="4" name="Slide Number Placeholder 3"/>
          <p:cNvSpPr>
            <a:spLocks noGrp="1"/>
          </p:cNvSpPr>
          <p:nvPr>
            <p:ph type="sldNum" sz="quarter" idx="5"/>
          </p:nvPr>
        </p:nvSpPr>
        <p:spPr/>
        <p:txBody>
          <a:bodyPr/>
          <a:lstStyle/>
          <a:p>
            <a:fld id="{3B69EFA5-BF26-4C2F-BA5A-3115C3F2EF73}" type="slidenum">
              <a:rPr lang="fr-FR" smtClean="0"/>
              <a:t>3</a:t>
            </a:fld>
            <a:endParaRPr lang="fr-FR"/>
          </a:p>
        </p:txBody>
      </p:sp>
    </p:spTree>
    <p:extLst>
      <p:ext uri="{BB962C8B-B14F-4D97-AF65-F5344CB8AC3E}">
        <p14:creationId xmlns:p14="http://schemas.microsoft.com/office/powerpoint/2010/main" val="2477026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400" b="1" dirty="0"/>
              <a:t>Donc l’architecture Microservice  consiste à développer une application unique en tant que suite de petits services  indépendants qui s'exécutent dans son propre processus, avec sa propre configuration, développés et déployés de manière indépendante de la technologie et de plateforme, . Et généralement basé sur Web services REST.</a:t>
            </a:r>
          </a:p>
          <a:p>
            <a:endParaRPr lang="fr-FR" sz="1400" b="1" dirty="0"/>
          </a:p>
          <a:p>
            <a:endParaRPr lang="fr-FR" sz="1400" b="1" dirty="0"/>
          </a:p>
          <a:p>
            <a:endParaRPr lang="fr-FR" sz="1400" b="1" dirty="0"/>
          </a:p>
        </p:txBody>
      </p:sp>
      <p:sp>
        <p:nvSpPr>
          <p:cNvPr id="4" name="Slide Number Placeholder 3"/>
          <p:cNvSpPr>
            <a:spLocks noGrp="1"/>
          </p:cNvSpPr>
          <p:nvPr>
            <p:ph type="sldNum" sz="quarter" idx="5"/>
          </p:nvPr>
        </p:nvSpPr>
        <p:spPr/>
        <p:txBody>
          <a:bodyPr/>
          <a:lstStyle/>
          <a:p>
            <a:fld id="{3B69EFA5-BF26-4C2F-BA5A-3115C3F2EF73}" type="slidenum">
              <a:rPr lang="fr-FR" smtClean="0"/>
              <a:t>4</a:t>
            </a:fld>
            <a:endParaRPr lang="fr-FR"/>
          </a:p>
        </p:txBody>
      </p:sp>
    </p:spTree>
    <p:extLst>
      <p:ext uri="{BB962C8B-B14F-4D97-AF65-F5344CB8AC3E}">
        <p14:creationId xmlns:p14="http://schemas.microsoft.com/office/powerpoint/2010/main" val="1449666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Chaque microservice est une simple application qui englobe un service et qui publie un service REST, par exemple avec Spring on utilise @</a:t>
            </a:r>
            <a:r>
              <a:rPr lang="fr-FR" b="1" dirty="0" err="1"/>
              <a:t>RestController</a:t>
            </a:r>
            <a:endParaRPr lang="fr-FR" b="1" dirty="0"/>
          </a:p>
          <a:p>
            <a:endParaRPr lang="fr-FR" b="1" dirty="0"/>
          </a:p>
        </p:txBody>
      </p:sp>
      <p:sp>
        <p:nvSpPr>
          <p:cNvPr id="4" name="Slide Number Placeholder 3"/>
          <p:cNvSpPr>
            <a:spLocks noGrp="1"/>
          </p:cNvSpPr>
          <p:nvPr>
            <p:ph type="sldNum" sz="quarter" idx="5"/>
          </p:nvPr>
        </p:nvSpPr>
        <p:spPr/>
        <p:txBody>
          <a:bodyPr/>
          <a:lstStyle/>
          <a:p>
            <a:fld id="{3B69EFA5-BF26-4C2F-BA5A-3115C3F2EF73}" type="slidenum">
              <a:rPr lang="fr-FR" smtClean="0"/>
              <a:t>5</a:t>
            </a:fld>
            <a:endParaRPr lang="fr-FR"/>
          </a:p>
        </p:txBody>
      </p:sp>
    </p:spTree>
    <p:extLst>
      <p:ext uri="{BB962C8B-B14F-4D97-AF65-F5344CB8AC3E}">
        <p14:creationId xmlns:p14="http://schemas.microsoft.com/office/powerpoint/2010/main" val="289318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Dans ce style, point à point, chaque microservice expose une API REST, de toute évidence, ce modèle fonctionne pour des applications basées sur des microservices relativement simples, mais à mesure que le nombre de services augmente, cela deviendra extrêmement complexe.</a:t>
            </a:r>
          </a:p>
          <a:p>
            <a:endParaRPr lang="fr-FR" dirty="0"/>
          </a:p>
          <a:p>
            <a:r>
              <a:rPr lang="fr-FR" dirty="0"/>
              <a:t>Comme un défi,  la duplication de fonctionnalités communes, les exigences non fonctionnelles telles que l'authentification de l'utilisateur final, la journalisation doivent être mises en œuvre à chaque niveau de microservice.</a:t>
            </a:r>
          </a:p>
          <a:p>
            <a:endParaRPr lang="fr-FR" dirty="0"/>
          </a:p>
        </p:txBody>
      </p:sp>
      <p:sp>
        <p:nvSpPr>
          <p:cNvPr id="4" name="Slide Number Placeholder 3"/>
          <p:cNvSpPr>
            <a:spLocks noGrp="1"/>
          </p:cNvSpPr>
          <p:nvPr>
            <p:ph type="sldNum" sz="quarter" idx="5"/>
          </p:nvPr>
        </p:nvSpPr>
        <p:spPr/>
        <p:txBody>
          <a:bodyPr/>
          <a:lstStyle/>
          <a:p>
            <a:fld id="{3B69EFA5-BF26-4C2F-BA5A-3115C3F2EF73}" type="slidenum">
              <a:rPr lang="fr-FR" smtClean="0"/>
              <a:t>6</a:t>
            </a:fld>
            <a:endParaRPr lang="fr-FR"/>
          </a:p>
        </p:txBody>
      </p:sp>
    </p:spTree>
    <p:extLst>
      <p:ext uri="{BB962C8B-B14F-4D97-AF65-F5344CB8AC3E}">
        <p14:creationId xmlns:p14="http://schemas.microsoft.com/office/powerpoint/2010/main" val="3959649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r>
              <a:rPr lang="fr-FR" dirty="0"/>
              <a:t>Par conséquent, pour les cas d'utilisation complexes de microservices, plutôt que d'avoir une connectivité point à point, nous pourrions avoir un bus de messagerie central léger qui peut fournir une couche d'abstraction pour les microservices et qui peut être utilisé pour implémenter divers éléments non fonctionnels. Ce style est appelé style API Gateway. D’où on trouve des implémentations comme Spring Cloud pour architecture single thread non bloquant, et Zuul pour les architectures </a:t>
            </a:r>
            <a:r>
              <a:rPr lang="fr-FR" dirty="0" err="1"/>
              <a:t>multi-thread</a:t>
            </a:r>
            <a:r>
              <a:rPr lang="fr-FR" dirty="0"/>
              <a:t> bloquant.</a:t>
            </a:r>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3B69EFA5-BF26-4C2F-BA5A-3115C3F2EF73}" type="slidenum">
              <a:rPr lang="fr-FR" smtClean="0"/>
              <a:t>7</a:t>
            </a:fld>
            <a:endParaRPr lang="fr-FR"/>
          </a:p>
        </p:txBody>
      </p:sp>
    </p:spTree>
    <p:extLst>
      <p:ext uri="{BB962C8B-B14F-4D97-AF65-F5344CB8AC3E}">
        <p14:creationId xmlns:p14="http://schemas.microsoft.com/office/powerpoint/2010/main" val="1539718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r>
              <a:rPr lang="fr-FR" dirty="0"/>
              <a:t>Par conséquent, pour les cas d'utilisation complexes de microservices, plutôt que d'avoir une connectivité point à point, nous pourrions avoir un bus de messagerie central léger qui peut fournir une couche d'abstraction pour les microservices et qui peut être utilisé pour implémenter divers éléments non fonctionnels. Ce style est appelé style API Gateway. D’où on trouve des implémentations comme Spring Cloud pour architecture single thread non bloquant, et Zuul pour les architectures </a:t>
            </a:r>
            <a:r>
              <a:rPr lang="fr-FR" dirty="0" err="1"/>
              <a:t>multi-thread</a:t>
            </a:r>
            <a:r>
              <a:rPr lang="fr-FR" dirty="0"/>
              <a:t> bloquant.</a:t>
            </a:r>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3B69EFA5-BF26-4C2F-BA5A-3115C3F2EF73}" type="slidenum">
              <a:rPr lang="fr-FR" smtClean="0"/>
              <a:t>8</a:t>
            </a:fld>
            <a:endParaRPr lang="fr-FR"/>
          </a:p>
        </p:txBody>
      </p:sp>
    </p:spTree>
    <p:extLst>
      <p:ext uri="{BB962C8B-B14F-4D97-AF65-F5344CB8AC3E}">
        <p14:creationId xmlns:p14="http://schemas.microsoft.com/office/powerpoint/2010/main" val="42307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r>
              <a:rPr lang="fr-FR" dirty="0"/>
              <a:t>Par conséquent, pour les cas d'utilisation complexes de microservices, plutôt que d'avoir une connectivité point à point, nous pourrions avoir un bus de messagerie central léger qui peut fournir une couche d'abstraction pour les microservices et qui peut être utilisé pour implémenter divers éléments non fonctionnels. Ce style est appelé style API Gateway. D’où on trouve des implémentations comme Spring Cloud pour architecture single thread non bloquant, et Zuul pour les architectures </a:t>
            </a:r>
            <a:r>
              <a:rPr lang="fr-FR" dirty="0" err="1"/>
              <a:t>multi-thread</a:t>
            </a:r>
            <a:r>
              <a:rPr lang="fr-FR" dirty="0"/>
              <a:t> bloquant.</a:t>
            </a:r>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3B69EFA5-BF26-4C2F-BA5A-3115C3F2EF73}" type="slidenum">
              <a:rPr lang="fr-FR" smtClean="0"/>
              <a:t>9</a:t>
            </a:fld>
            <a:endParaRPr lang="fr-FR"/>
          </a:p>
        </p:txBody>
      </p:sp>
    </p:spTree>
    <p:extLst>
      <p:ext uri="{BB962C8B-B14F-4D97-AF65-F5344CB8AC3E}">
        <p14:creationId xmlns:p14="http://schemas.microsoft.com/office/powerpoint/2010/main" val="3468709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1ABBFFA-1239-40B1-8FFB-B9CB8D9C9787}"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3C373-F43D-44BA-BA4D-7395ADC1BBC9}" type="slidenum">
              <a:rPr lang="en-US" smtClean="0"/>
              <a:t>‹#›</a:t>
            </a:fld>
            <a:endParaRPr lang="en-US"/>
          </a:p>
        </p:txBody>
      </p:sp>
    </p:spTree>
    <p:extLst>
      <p:ext uri="{BB962C8B-B14F-4D97-AF65-F5344CB8AC3E}">
        <p14:creationId xmlns:p14="http://schemas.microsoft.com/office/powerpoint/2010/main" val="218756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ABBFFA-1239-40B1-8FFB-B9CB8D9C9787}"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3C373-F43D-44BA-BA4D-7395ADC1BBC9}" type="slidenum">
              <a:rPr lang="en-US" smtClean="0"/>
              <a:t>‹#›</a:t>
            </a:fld>
            <a:endParaRPr lang="en-US"/>
          </a:p>
        </p:txBody>
      </p:sp>
    </p:spTree>
    <p:extLst>
      <p:ext uri="{BB962C8B-B14F-4D97-AF65-F5344CB8AC3E}">
        <p14:creationId xmlns:p14="http://schemas.microsoft.com/office/powerpoint/2010/main" val="234896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ABBFFA-1239-40B1-8FFB-B9CB8D9C9787}"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3C373-F43D-44BA-BA4D-7395ADC1BBC9}" type="slidenum">
              <a:rPr lang="en-US" smtClean="0"/>
              <a:t>‹#›</a:t>
            </a:fld>
            <a:endParaRPr lang="en-US"/>
          </a:p>
        </p:txBody>
      </p:sp>
    </p:spTree>
    <p:extLst>
      <p:ext uri="{BB962C8B-B14F-4D97-AF65-F5344CB8AC3E}">
        <p14:creationId xmlns:p14="http://schemas.microsoft.com/office/powerpoint/2010/main" val="3867748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ILO_ART 22">
    <p:spTree>
      <p:nvGrpSpPr>
        <p:cNvPr id="1" name=""/>
        <p:cNvGrpSpPr/>
        <p:nvPr/>
      </p:nvGrpSpPr>
      <p:grpSpPr>
        <a:xfrm>
          <a:off x="0" y="0"/>
          <a:ext cx="0" cy="0"/>
          <a:chOff x="0" y="0"/>
          <a:chExt cx="0" cy="0"/>
        </a:xfrm>
      </p:grpSpPr>
      <p:sp>
        <p:nvSpPr>
          <p:cNvPr id="6" name="Picture Placeholder 5"/>
          <p:cNvSpPr>
            <a:spLocks noGrp="1"/>
          </p:cNvSpPr>
          <p:nvPr>
            <p:ph type="pic" sz="quarter" idx="26" hasCustomPrompt="1"/>
          </p:nvPr>
        </p:nvSpPr>
        <p:spPr>
          <a:xfrm>
            <a:off x="5567683" y="0"/>
            <a:ext cx="6624317" cy="6858000"/>
          </a:xfrm>
          <a:custGeom>
            <a:avLst/>
            <a:gdLst>
              <a:gd name="connsiteX0" fmla="*/ 0 w 4968238"/>
              <a:gd name="connsiteY0" fmla="*/ 0 h 5143500"/>
              <a:gd name="connsiteX1" fmla="*/ 1926049 w 4968238"/>
              <a:gd name="connsiteY1" fmla="*/ 0 h 5143500"/>
              <a:gd name="connsiteX2" fmla="*/ 4968238 w 4968238"/>
              <a:gd name="connsiteY2" fmla="*/ 0 h 5143500"/>
              <a:gd name="connsiteX3" fmla="*/ 4968238 w 4968238"/>
              <a:gd name="connsiteY3" fmla="*/ 5143500 h 5143500"/>
              <a:gd name="connsiteX4" fmla="*/ 2495348 w 4968238"/>
              <a:gd name="connsiteY4" fmla="*/ 5143500 h 5143500"/>
              <a:gd name="connsiteX5" fmla="*/ 1950721 w 4968238"/>
              <a:gd name="connsiteY5" fmla="*/ 5143500 h 5143500"/>
              <a:gd name="connsiteX6" fmla="*/ 1926049 w 4968238"/>
              <a:gd name="connsiteY6" fmla="*/ 5143500 h 5143500"/>
              <a:gd name="connsiteX7" fmla="*/ 0 w 4968238"/>
              <a:gd name="connsiteY7" fmla="*/ 5143500 h 5143500"/>
              <a:gd name="connsiteX8" fmla="*/ 20189 w 4968238"/>
              <a:gd name="connsiteY8" fmla="*/ 5121287 h 5143500"/>
              <a:gd name="connsiteX9" fmla="*/ 935449 w 4968238"/>
              <a:gd name="connsiteY9" fmla="*/ 2571750 h 5143500"/>
              <a:gd name="connsiteX10" fmla="*/ 20189 w 4968238"/>
              <a:gd name="connsiteY10" fmla="*/ 22213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68238" h="5143500">
                <a:moveTo>
                  <a:pt x="0" y="0"/>
                </a:moveTo>
                <a:lnTo>
                  <a:pt x="1926049" y="0"/>
                </a:lnTo>
                <a:lnTo>
                  <a:pt x="4968238" y="0"/>
                </a:lnTo>
                <a:lnTo>
                  <a:pt x="4968238" y="5143500"/>
                </a:lnTo>
                <a:lnTo>
                  <a:pt x="2495348" y="5143500"/>
                </a:lnTo>
                <a:lnTo>
                  <a:pt x="1950721" y="5143500"/>
                </a:lnTo>
                <a:lnTo>
                  <a:pt x="1926049" y="5143500"/>
                </a:lnTo>
                <a:lnTo>
                  <a:pt x="0" y="5143500"/>
                </a:lnTo>
                <a:lnTo>
                  <a:pt x="20189" y="5121287"/>
                </a:lnTo>
                <a:cubicBezTo>
                  <a:pt x="591971" y="4428447"/>
                  <a:pt x="935449" y="3540210"/>
                  <a:pt x="935449" y="2571750"/>
                </a:cubicBezTo>
                <a:cubicBezTo>
                  <a:pt x="935449" y="1603289"/>
                  <a:pt x="591971" y="715053"/>
                  <a:pt x="20189" y="22213"/>
                </a:cubicBezTo>
                <a:close/>
              </a:path>
            </a:pathLst>
          </a:custGeom>
          <a:solidFill>
            <a:schemeClr val="bg1">
              <a:lumMod val="95000"/>
            </a:schemeClr>
          </a:solidFill>
          <a:ln w="3175">
            <a:noFill/>
            <a:prstDash val="dash"/>
          </a:ln>
          <a:effectLst/>
        </p:spPr>
        <p:txBody>
          <a:bodyPr wrap="square" bIns="457200" anchor="b">
            <a:noAutofit/>
          </a:bodyPr>
          <a:lstStyle>
            <a:lvl1pPr algn="ctr" rtl="0">
              <a:buNone/>
              <a:defRPr sz="1467">
                <a:solidFill>
                  <a:schemeClr val="tx1">
                    <a:lumMod val="50000"/>
                    <a:lumOff val="50000"/>
                  </a:schemeClr>
                </a:solidFill>
              </a:defRPr>
            </a:lvl1pPr>
          </a:lstStyle>
          <a:p>
            <a:r>
              <a:rPr lang="en-US" dirty="0"/>
              <a:t>Image Holder</a:t>
            </a:r>
          </a:p>
        </p:txBody>
      </p:sp>
      <p:sp>
        <p:nvSpPr>
          <p:cNvPr id="9" name="Title 2"/>
          <p:cNvSpPr>
            <a:spLocks noGrp="1"/>
          </p:cNvSpPr>
          <p:nvPr>
            <p:ph type="title" hasCustomPrompt="1"/>
          </p:nvPr>
        </p:nvSpPr>
        <p:spPr>
          <a:xfrm>
            <a:off x="508000" y="455085"/>
            <a:ext cx="5283200" cy="660511"/>
          </a:xfrm>
          <a:prstGeom prst="rect">
            <a:avLst/>
          </a:prstGeom>
        </p:spPr>
        <p:txBody>
          <a:bodyPr lIns="0" tIns="0" rIns="0" bIns="0" anchor="ctr"/>
          <a:lstStyle>
            <a:lvl1pPr algn="l">
              <a:defRPr sz="3200" b="0">
                <a:solidFill>
                  <a:schemeClr val="bg1">
                    <a:lumMod val="50000"/>
                  </a:schemeClr>
                </a:solidFill>
                <a:latin typeface="+mj-lt"/>
              </a:defRPr>
            </a:lvl1pPr>
          </a:lstStyle>
          <a:p>
            <a:r>
              <a:rPr lang="en-US" dirty="0"/>
              <a:t>Click to edit title</a:t>
            </a:r>
          </a:p>
        </p:txBody>
      </p:sp>
      <p:sp>
        <p:nvSpPr>
          <p:cNvPr id="10" name="Text Placeholder 3"/>
          <p:cNvSpPr>
            <a:spLocks noGrp="1"/>
          </p:cNvSpPr>
          <p:nvPr>
            <p:ph type="body" sz="half" idx="2" hasCustomPrompt="1"/>
          </p:nvPr>
        </p:nvSpPr>
        <p:spPr>
          <a:xfrm>
            <a:off x="508001" y="1178427"/>
            <a:ext cx="5283199" cy="231007"/>
          </a:xfrm>
          <a:prstGeom prst="rect">
            <a:avLst/>
          </a:prstGeom>
        </p:spPr>
        <p:txBody>
          <a:bodyPr wrap="none" lIns="0" tIns="0" rIns="0" bIns="0" anchor="ctr">
            <a:noAutofit/>
          </a:bodyPr>
          <a:lstStyle>
            <a:lvl1pPr marL="0" indent="0" algn="l">
              <a:buNone/>
              <a:defRPr sz="1600" b="0" baseline="0">
                <a:solidFill>
                  <a:schemeClr val="bg1">
                    <a:lumMod val="50000"/>
                  </a:schemeClr>
                </a:solidFill>
                <a:latin typeface="+mj-lt"/>
                <a:ea typeface="Roboto" panose="02000000000000000000" pitchFamily="2" charset="0"/>
              </a:defRPr>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dirty="0"/>
              <a:t>CLICK TO EDITE SUBTITLE</a:t>
            </a:r>
          </a:p>
        </p:txBody>
      </p:sp>
    </p:spTree>
    <p:extLst>
      <p:ext uri="{BB962C8B-B14F-4D97-AF65-F5344CB8AC3E}">
        <p14:creationId xmlns:p14="http://schemas.microsoft.com/office/powerpoint/2010/main" val="197403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Global blank slide">
    <p:spTree>
      <p:nvGrpSpPr>
        <p:cNvPr id="1" name=""/>
        <p:cNvGrpSpPr/>
        <p:nvPr/>
      </p:nvGrpSpPr>
      <p:grpSpPr>
        <a:xfrm>
          <a:off x="0" y="0"/>
          <a:ext cx="0" cy="0"/>
          <a:chOff x="0" y="0"/>
          <a:chExt cx="0" cy="0"/>
        </a:xfrm>
      </p:grpSpPr>
      <p:sp>
        <p:nvSpPr>
          <p:cNvPr id="14" name="Slide Number Placeholder 13"/>
          <p:cNvSpPr>
            <a:spLocks noGrp="1"/>
          </p:cNvSpPr>
          <p:nvPr>
            <p:ph type="sldNum" sz="quarter" idx="12"/>
          </p:nvPr>
        </p:nvSpPr>
        <p:spPr>
          <a:xfrm>
            <a:off x="11311710" y="550528"/>
            <a:ext cx="406719" cy="443223"/>
          </a:xfrm>
          <a:custGeom>
            <a:avLst/>
            <a:gdLst>
              <a:gd name="connsiteX0" fmla="*/ 0 w 427416"/>
              <a:gd name="connsiteY0" fmla="*/ 0 h 358106"/>
              <a:gd name="connsiteX1" fmla="*/ 26986 w 427416"/>
              <a:gd name="connsiteY1" fmla="*/ 0 h 358106"/>
              <a:gd name="connsiteX2" fmla="*/ 400430 w 427416"/>
              <a:gd name="connsiteY2" fmla="*/ 0 h 358106"/>
              <a:gd name="connsiteX3" fmla="*/ 427416 w 427416"/>
              <a:gd name="connsiteY3" fmla="*/ 0 h 358106"/>
              <a:gd name="connsiteX4" fmla="*/ 427416 w 427416"/>
              <a:gd name="connsiteY4" fmla="*/ 286485 h 358106"/>
              <a:gd name="connsiteX5" fmla="*/ 213708 w 427416"/>
              <a:gd name="connsiteY5" fmla="*/ 358106 h 358106"/>
              <a:gd name="connsiteX6" fmla="*/ 0 w 427416"/>
              <a:gd name="connsiteY6" fmla="*/ 286485 h 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416" h="358106">
                <a:moveTo>
                  <a:pt x="0" y="0"/>
                </a:moveTo>
                <a:lnTo>
                  <a:pt x="26986" y="0"/>
                </a:lnTo>
                <a:lnTo>
                  <a:pt x="400430" y="0"/>
                </a:lnTo>
                <a:lnTo>
                  <a:pt x="427416" y="0"/>
                </a:lnTo>
                <a:lnTo>
                  <a:pt x="427416" y="286485"/>
                </a:lnTo>
                <a:lnTo>
                  <a:pt x="213708" y="358106"/>
                </a:lnTo>
                <a:lnTo>
                  <a:pt x="0" y="286485"/>
                </a:lnTo>
                <a:close/>
              </a:path>
            </a:pathLst>
          </a:custGeom>
          <a:solidFill>
            <a:schemeClr val="accent1"/>
          </a:solidFill>
          <a:ln>
            <a:noFill/>
          </a:ln>
        </p:spPr>
        <p:txBody>
          <a:bodyPr wrap="square" lIns="0" tIns="72000" rIns="0" bIns="108000" anchor="ctr" anchorCtr="0">
            <a:noAutofit/>
          </a:bodyPr>
          <a:lstStyle>
            <a:lvl1pPr algn="ctr">
              <a:defRPr sz="1000">
                <a:solidFill>
                  <a:schemeClr val="bg1"/>
                </a:solidFill>
              </a:defRPr>
            </a:lvl1pPr>
          </a:lstStyle>
          <a:p>
            <a:fld id="{A4123DEC-A5C5-46A3-86FB-AE47876F1485}" type="slidenum">
              <a:rPr lang="en-IN" smtClean="0"/>
              <a:pPr/>
              <a:t>‹#›</a:t>
            </a:fld>
            <a:endParaRPr lang="en-IN" dirty="0"/>
          </a:p>
        </p:txBody>
      </p:sp>
      <p:sp>
        <p:nvSpPr>
          <p:cNvPr id="13" name="Footer Placeholder 2"/>
          <p:cNvSpPr>
            <a:spLocks noGrp="1"/>
          </p:cNvSpPr>
          <p:nvPr>
            <p:ph type="ftr" sz="quarter" idx="10"/>
          </p:nvPr>
        </p:nvSpPr>
        <p:spPr>
          <a:xfrm>
            <a:off x="7603629" y="6325230"/>
            <a:ext cx="4114800" cy="184666"/>
          </a:xfrm>
          <a:prstGeom prst="rect">
            <a:avLst/>
          </a:prstGeom>
        </p:spPr>
        <p:txBody>
          <a:bodyPr lIns="0" tIns="0" rIns="0" bIns="0">
            <a:spAutoFit/>
          </a:bodyPr>
          <a:lstStyle>
            <a:lvl1pPr algn="r">
              <a:defRPr sz="1200">
                <a:solidFill>
                  <a:schemeClr val="bg1">
                    <a:lumMod val="65000"/>
                  </a:schemeClr>
                </a:solidFill>
              </a:defRPr>
            </a:lvl1pPr>
          </a:lstStyle>
          <a:p>
            <a:r>
              <a:rPr lang="en-IN" dirty="0"/>
              <a:t>Footer goes here</a:t>
            </a:r>
          </a:p>
        </p:txBody>
      </p:sp>
    </p:spTree>
    <p:extLst>
      <p:ext uri="{BB962C8B-B14F-4D97-AF65-F5344CB8AC3E}">
        <p14:creationId xmlns:p14="http://schemas.microsoft.com/office/powerpoint/2010/main" val="173133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down)">
                                      <p:cBhvr>
                                        <p:cTn id="8" dur="500"/>
                                        <p:tgtEl>
                                          <p:spTgt spid="14"/>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ABBFFA-1239-40B1-8FFB-B9CB8D9C9787}"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3C373-F43D-44BA-BA4D-7395ADC1BBC9}" type="slidenum">
              <a:rPr lang="en-US" smtClean="0"/>
              <a:t>‹#›</a:t>
            </a:fld>
            <a:endParaRPr lang="en-US"/>
          </a:p>
        </p:txBody>
      </p:sp>
    </p:spTree>
    <p:extLst>
      <p:ext uri="{BB962C8B-B14F-4D97-AF65-F5344CB8AC3E}">
        <p14:creationId xmlns:p14="http://schemas.microsoft.com/office/powerpoint/2010/main" val="16986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ABBFFA-1239-40B1-8FFB-B9CB8D9C9787}"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3C373-F43D-44BA-BA4D-7395ADC1BBC9}" type="slidenum">
              <a:rPr lang="en-US" smtClean="0"/>
              <a:t>‹#›</a:t>
            </a:fld>
            <a:endParaRPr lang="en-US"/>
          </a:p>
        </p:txBody>
      </p:sp>
    </p:spTree>
    <p:extLst>
      <p:ext uri="{BB962C8B-B14F-4D97-AF65-F5344CB8AC3E}">
        <p14:creationId xmlns:p14="http://schemas.microsoft.com/office/powerpoint/2010/main" val="321660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ABBFFA-1239-40B1-8FFB-B9CB8D9C9787}"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3C373-F43D-44BA-BA4D-7395ADC1BBC9}" type="slidenum">
              <a:rPr lang="en-US" smtClean="0"/>
              <a:t>‹#›</a:t>
            </a:fld>
            <a:endParaRPr lang="en-US"/>
          </a:p>
        </p:txBody>
      </p:sp>
    </p:spTree>
    <p:extLst>
      <p:ext uri="{BB962C8B-B14F-4D97-AF65-F5344CB8AC3E}">
        <p14:creationId xmlns:p14="http://schemas.microsoft.com/office/powerpoint/2010/main" val="376439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ABBFFA-1239-40B1-8FFB-B9CB8D9C9787}" type="datetimeFigureOut">
              <a:rPr lang="en-US" smtClean="0"/>
              <a:t>9/8/2020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D3C373-F43D-44BA-BA4D-7395ADC1BBC9}" type="slidenum">
              <a:rPr lang="en-US" smtClean="0"/>
              <a:t>‹#›</a:t>
            </a:fld>
            <a:endParaRPr lang="en-US"/>
          </a:p>
        </p:txBody>
      </p:sp>
    </p:spTree>
    <p:extLst>
      <p:ext uri="{BB962C8B-B14F-4D97-AF65-F5344CB8AC3E}">
        <p14:creationId xmlns:p14="http://schemas.microsoft.com/office/powerpoint/2010/main" val="308809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ABBFFA-1239-40B1-8FFB-B9CB8D9C9787}" type="datetimeFigureOut">
              <a:rPr lang="en-US" smtClean="0"/>
              <a:t>9/8/2020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D3C373-F43D-44BA-BA4D-7395ADC1BBC9}" type="slidenum">
              <a:rPr lang="en-US" smtClean="0"/>
              <a:t>‹#›</a:t>
            </a:fld>
            <a:endParaRPr lang="en-US"/>
          </a:p>
        </p:txBody>
      </p:sp>
    </p:spTree>
    <p:extLst>
      <p:ext uri="{BB962C8B-B14F-4D97-AF65-F5344CB8AC3E}">
        <p14:creationId xmlns:p14="http://schemas.microsoft.com/office/powerpoint/2010/main" val="9715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ABBFFA-1239-40B1-8FFB-B9CB8D9C9787}" type="datetimeFigureOut">
              <a:rPr lang="en-US" smtClean="0"/>
              <a:t>9/8/2020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D3C373-F43D-44BA-BA4D-7395ADC1BBC9}" type="slidenum">
              <a:rPr lang="en-US" smtClean="0"/>
              <a:t>‹#›</a:t>
            </a:fld>
            <a:endParaRPr lang="en-US"/>
          </a:p>
        </p:txBody>
      </p:sp>
    </p:spTree>
    <p:extLst>
      <p:ext uri="{BB962C8B-B14F-4D97-AF65-F5344CB8AC3E}">
        <p14:creationId xmlns:p14="http://schemas.microsoft.com/office/powerpoint/2010/main" val="417267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ABBFFA-1239-40B1-8FFB-B9CB8D9C9787}"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3C373-F43D-44BA-BA4D-7395ADC1BBC9}" type="slidenum">
              <a:rPr lang="en-US" smtClean="0"/>
              <a:t>‹#›</a:t>
            </a:fld>
            <a:endParaRPr lang="en-US"/>
          </a:p>
        </p:txBody>
      </p:sp>
    </p:spTree>
    <p:extLst>
      <p:ext uri="{BB962C8B-B14F-4D97-AF65-F5344CB8AC3E}">
        <p14:creationId xmlns:p14="http://schemas.microsoft.com/office/powerpoint/2010/main" val="199585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ABBFFA-1239-40B1-8FFB-B9CB8D9C9787}"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3C373-F43D-44BA-BA4D-7395ADC1BBC9}" type="slidenum">
              <a:rPr lang="en-US" smtClean="0"/>
              <a:t>‹#›</a:t>
            </a:fld>
            <a:endParaRPr lang="en-US"/>
          </a:p>
        </p:txBody>
      </p:sp>
    </p:spTree>
    <p:extLst>
      <p:ext uri="{BB962C8B-B14F-4D97-AF65-F5344CB8AC3E}">
        <p14:creationId xmlns:p14="http://schemas.microsoft.com/office/powerpoint/2010/main" val="279757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ABBFFA-1239-40B1-8FFB-B9CB8D9C9787}" type="datetimeFigureOut">
              <a:rPr lang="en-US" smtClean="0"/>
              <a:t>9/8/2020</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3C373-F43D-44BA-BA4D-7395ADC1BBC9}" type="slidenum">
              <a:rPr lang="en-US" smtClean="0"/>
              <a:t>‹#›</a:t>
            </a:fld>
            <a:endParaRPr lang="en-US"/>
          </a:p>
        </p:txBody>
      </p:sp>
    </p:spTree>
    <p:extLst>
      <p:ext uri="{BB962C8B-B14F-4D97-AF65-F5344CB8AC3E}">
        <p14:creationId xmlns:p14="http://schemas.microsoft.com/office/powerpoint/2010/main" val="1244277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6.jp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0" y="1873155"/>
            <a:ext cx="12192000" cy="1617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123ACF19-BBEF-44D5-98C5-B460C7809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9975" y="0"/>
            <a:ext cx="962025" cy="1190625"/>
          </a:xfrm>
          <a:prstGeom prst="rect">
            <a:avLst/>
          </a:prstGeom>
        </p:spPr>
      </p:pic>
      <p:pic>
        <p:nvPicPr>
          <p:cNvPr id="19" name="Picture 18">
            <a:extLst>
              <a:ext uri="{FF2B5EF4-FFF2-40B4-BE49-F238E27FC236}">
                <a16:creationId xmlns:a16="http://schemas.microsoft.com/office/drawing/2014/main" id="{3B8FC8F9-CB56-4022-B5CA-4F6BBC8023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190625" cy="1190625"/>
          </a:xfrm>
          <a:prstGeom prst="rect">
            <a:avLst/>
          </a:prstGeom>
        </p:spPr>
      </p:pic>
      <p:sp>
        <p:nvSpPr>
          <p:cNvPr id="20" name="Title 18">
            <a:extLst>
              <a:ext uri="{FF2B5EF4-FFF2-40B4-BE49-F238E27FC236}">
                <a16:creationId xmlns:a16="http://schemas.microsoft.com/office/drawing/2014/main" id="{6BD43CAE-5939-478C-8883-2FF8D2F61018}"/>
              </a:ext>
            </a:extLst>
          </p:cNvPr>
          <p:cNvSpPr txBox="1">
            <a:spLocks/>
          </p:cNvSpPr>
          <p:nvPr/>
        </p:nvSpPr>
        <p:spPr>
          <a:xfrm>
            <a:off x="838200" y="2136134"/>
            <a:ext cx="10515600" cy="1098385"/>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200" dirty="0">
                <a:solidFill>
                  <a:schemeClr val="bg1"/>
                </a:solidFill>
              </a:rPr>
              <a:t>Microservices </a:t>
            </a:r>
          </a:p>
        </p:txBody>
      </p:sp>
      <p:sp>
        <p:nvSpPr>
          <p:cNvPr id="22" name="Title 18">
            <a:extLst>
              <a:ext uri="{FF2B5EF4-FFF2-40B4-BE49-F238E27FC236}">
                <a16:creationId xmlns:a16="http://schemas.microsoft.com/office/drawing/2014/main" id="{679DF773-CC5F-449E-A516-8F2C2378921E}"/>
              </a:ext>
            </a:extLst>
          </p:cNvPr>
          <p:cNvSpPr txBox="1">
            <a:spLocks/>
          </p:cNvSpPr>
          <p:nvPr/>
        </p:nvSpPr>
        <p:spPr>
          <a:xfrm>
            <a:off x="1190625" y="4070209"/>
            <a:ext cx="4336719" cy="231694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a:solidFill>
                  <a:schemeClr val="tx2">
                    <a:lumMod val="75000"/>
                    <a:lumOff val="25000"/>
                  </a:schemeClr>
                </a:solidFill>
              </a:rPr>
              <a:t>Réalisé par équipe Black Pearl :</a:t>
            </a:r>
          </a:p>
          <a:p>
            <a:endParaRPr lang="fr-FR" sz="1600" dirty="0">
              <a:solidFill>
                <a:schemeClr val="accent1"/>
              </a:solidFill>
            </a:endParaRPr>
          </a:p>
          <a:p>
            <a:pPr marL="285750" indent="-285750">
              <a:buFont typeface="Arial" panose="020B0604020202020204" pitchFamily="34" charset="0"/>
              <a:buChar char="•"/>
            </a:pPr>
            <a:r>
              <a:rPr lang="fr-FR" sz="1600" dirty="0"/>
              <a:t>BAKHOR Mouna</a:t>
            </a:r>
          </a:p>
          <a:p>
            <a:pPr marL="285750" indent="-285750">
              <a:buFont typeface="Arial" panose="020B0604020202020204" pitchFamily="34" charset="0"/>
              <a:buChar char="•"/>
            </a:pPr>
            <a:r>
              <a:rPr lang="fr-FR" sz="1600" dirty="0"/>
              <a:t>BOUARAIS Salma</a:t>
            </a:r>
          </a:p>
          <a:p>
            <a:pPr marL="285750" indent="-285750">
              <a:buFont typeface="Arial" panose="020B0604020202020204" pitchFamily="34" charset="0"/>
              <a:buChar char="•"/>
            </a:pPr>
            <a:r>
              <a:rPr lang="fr-FR" sz="1600" dirty="0"/>
              <a:t>DOUHI Mohammed</a:t>
            </a:r>
          </a:p>
          <a:p>
            <a:pPr marL="285750" indent="-285750">
              <a:buFont typeface="Arial" panose="020B0604020202020204" pitchFamily="34" charset="0"/>
              <a:buChar char="•"/>
            </a:pPr>
            <a:r>
              <a:rPr lang="fr-FR" sz="1600" dirty="0"/>
              <a:t>YOUSSEF Mouad</a:t>
            </a:r>
          </a:p>
          <a:p>
            <a:pPr marL="285750" indent="-285750">
              <a:buFont typeface="Arial" panose="020B0604020202020204" pitchFamily="34" charset="0"/>
              <a:buChar char="•"/>
            </a:pPr>
            <a:r>
              <a:rPr lang="fr-FR" sz="1600" dirty="0"/>
              <a:t>ZERKOUN Fatima</a:t>
            </a:r>
          </a:p>
          <a:p>
            <a:endParaRPr lang="fr-FR" sz="1600" dirty="0"/>
          </a:p>
          <a:p>
            <a:endParaRPr lang="fr-FR" sz="1600" dirty="0"/>
          </a:p>
        </p:txBody>
      </p:sp>
      <p:sp>
        <p:nvSpPr>
          <p:cNvPr id="24" name="Title 18">
            <a:extLst>
              <a:ext uri="{FF2B5EF4-FFF2-40B4-BE49-F238E27FC236}">
                <a16:creationId xmlns:a16="http://schemas.microsoft.com/office/drawing/2014/main" id="{B6C89D98-4FBF-4271-9BFA-84A148F0040B}"/>
              </a:ext>
            </a:extLst>
          </p:cNvPr>
          <p:cNvSpPr txBox="1">
            <a:spLocks/>
          </p:cNvSpPr>
          <p:nvPr/>
        </p:nvSpPr>
        <p:spPr>
          <a:xfrm>
            <a:off x="3927640" y="6032310"/>
            <a:ext cx="4336719" cy="825690"/>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1600" dirty="0"/>
              <a:t>Année universitaire : 2018-2019</a:t>
            </a:r>
          </a:p>
        </p:txBody>
      </p:sp>
      <p:pic>
        <p:nvPicPr>
          <p:cNvPr id="3" name="Picture 2">
            <a:extLst>
              <a:ext uri="{FF2B5EF4-FFF2-40B4-BE49-F238E27FC236}">
                <a16:creationId xmlns:a16="http://schemas.microsoft.com/office/drawing/2014/main" id="{AC325BDB-C71F-4178-B8C3-E849A32E41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7774" y="8779"/>
            <a:ext cx="2836452" cy="1149044"/>
          </a:xfrm>
          <a:prstGeom prst="rect">
            <a:avLst/>
          </a:prstGeom>
        </p:spPr>
      </p:pic>
      <p:sp>
        <p:nvSpPr>
          <p:cNvPr id="10" name="Title 18">
            <a:extLst>
              <a:ext uri="{FF2B5EF4-FFF2-40B4-BE49-F238E27FC236}">
                <a16:creationId xmlns:a16="http://schemas.microsoft.com/office/drawing/2014/main" id="{D4E078DA-3B93-441D-90FA-495A6B2816EF}"/>
              </a:ext>
            </a:extLst>
          </p:cNvPr>
          <p:cNvSpPr txBox="1">
            <a:spLocks/>
          </p:cNvSpPr>
          <p:nvPr/>
        </p:nvSpPr>
        <p:spPr>
          <a:xfrm>
            <a:off x="7514226" y="3593583"/>
            <a:ext cx="4336719" cy="231694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a:solidFill>
                  <a:schemeClr val="tx2">
                    <a:lumMod val="75000"/>
                    <a:lumOff val="25000"/>
                  </a:schemeClr>
                </a:solidFill>
              </a:rPr>
              <a:t>Encadré :</a:t>
            </a:r>
          </a:p>
          <a:p>
            <a:endParaRPr lang="fr-FR" sz="1600" dirty="0">
              <a:solidFill>
                <a:schemeClr val="accent1"/>
              </a:solidFill>
            </a:endParaRPr>
          </a:p>
          <a:p>
            <a:pPr marL="285750" indent="-285750">
              <a:buFont typeface="Arial" panose="020B0604020202020204" pitchFamily="34" charset="0"/>
              <a:buChar char="•"/>
            </a:pPr>
            <a:r>
              <a:rPr lang="fr-FR" sz="1600" dirty="0"/>
              <a:t>NFAOUI EL Habib</a:t>
            </a:r>
          </a:p>
          <a:p>
            <a:endParaRPr lang="fr-FR" sz="1600" dirty="0"/>
          </a:p>
        </p:txBody>
      </p:sp>
    </p:spTree>
    <p:extLst>
      <p:ext uri="{BB962C8B-B14F-4D97-AF65-F5344CB8AC3E}">
        <p14:creationId xmlns:p14="http://schemas.microsoft.com/office/powerpoint/2010/main" val="8995143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up)">
                                      <p:cBhvr>
                                        <p:cTn id="13" dur="500"/>
                                        <p:tgtEl>
                                          <p:spTgt spid="24"/>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4"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Challenges </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10</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89D1CE-5279-4D29-AC69-37AE3B949033}"/>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Création d’un Gateway</a:t>
            </a:r>
          </a:p>
        </p:txBody>
      </p:sp>
      <p:pic>
        <p:nvPicPr>
          <p:cNvPr id="41" name="Picture 40">
            <a:extLst>
              <a:ext uri="{FF2B5EF4-FFF2-40B4-BE49-F238E27FC236}">
                <a16:creationId xmlns:a16="http://schemas.microsoft.com/office/drawing/2014/main" id="{4952A974-42BF-44DE-8610-D838445744A3}"/>
              </a:ext>
            </a:extLst>
          </p:cNvPr>
          <p:cNvPicPr>
            <a:picLocks noChangeAspect="1"/>
          </p:cNvPicPr>
          <p:nvPr/>
        </p:nvPicPr>
        <p:blipFill>
          <a:blip r:embed="rId3"/>
          <a:stretch>
            <a:fillRect/>
          </a:stretch>
        </p:blipFill>
        <p:spPr>
          <a:xfrm>
            <a:off x="838200" y="1441533"/>
            <a:ext cx="3397416" cy="3397418"/>
          </a:xfrm>
          <a:prstGeom prst="rect">
            <a:avLst/>
          </a:prstGeom>
          <a:ln>
            <a:solidFill>
              <a:schemeClr val="accent1"/>
            </a:solidFill>
          </a:ln>
        </p:spPr>
      </p:pic>
      <p:pic>
        <p:nvPicPr>
          <p:cNvPr id="42" name="Picture 41">
            <a:extLst>
              <a:ext uri="{FF2B5EF4-FFF2-40B4-BE49-F238E27FC236}">
                <a16:creationId xmlns:a16="http://schemas.microsoft.com/office/drawing/2014/main" id="{E37C9154-B9A5-4B99-ACA5-7FB7474E4290}"/>
              </a:ext>
            </a:extLst>
          </p:cNvPr>
          <p:cNvPicPr>
            <a:picLocks noChangeAspect="1"/>
          </p:cNvPicPr>
          <p:nvPr/>
        </p:nvPicPr>
        <p:blipFill>
          <a:blip r:embed="rId4"/>
          <a:stretch>
            <a:fillRect/>
          </a:stretch>
        </p:blipFill>
        <p:spPr>
          <a:xfrm>
            <a:off x="4539915" y="1430147"/>
            <a:ext cx="7347284" cy="1124174"/>
          </a:xfrm>
          <a:prstGeom prst="rect">
            <a:avLst/>
          </a:prstGeom>
          <a:ln>
            <a:solidFill>
              <a:schemeClr val="accent1"/>
            </a:solidFill>
          </a:ln>
        </p:spPr>
      </p:pic>
      <p:pic>
        <p:nvPicPr>
          <p:cNvPr id="43" name="Picture 42">
            <a:extLst>
              <a:ext uri="{FF2B5EF4-FFF2-40B4-BE49-F238E27FC236}">
                <a16:creationId xmlns:a16="http://schemas.microsoft.com/office/drawing/2014/main" id="{2F68BB0A-9ABF-4A69-91B2-CE4F64280E00}"/>
              </a:ext>
            </a:extLst>
          </p:cNvPr>
          <p:cNvPicPr>
            <a:picLocks noChangeAspect="1"/>
          </p:cNvPicPr>
          <p:nvPr/>
        </p:nvPicPr>
        <p:blipFill>
          <a:blip r:embed="rId5"/>
          <a:stretch>
            <a:fillRect/>
          </a:stretch>
        </p:blipFill>
        <p:spPr>
          <a:xfrm>
            <a:off x="4539915" y="2765778"/>
            <a:ext cx="6077960" cy="1179096"/>
          </a:xfrm>
          <a:prstGeom prst="rect">
            <a:avLst/>
          </a:prstGeom>
          <a:ln>
            <a:solidFill>
              <a:schemeClr val="accent1"/>
            </a:solidFill>
          </a:ln>
        </p:spPr>
      </p:pic>
      <p:pic>
        <p:nvPicPr>
          <p:cNvPr id="44" name="Picture 43">
            <a:extLst>
              <a:ext uri="{FF2B5EF4-FFF2-40B4-BE49-F238E27FC236}">
                <a16:creationId xmlns:a16="http://schemas.microsoft.com/office/drawing/2014/main" id="{853D0942-D831-4A4D-9675-2D962BC0AA04}"/>
              </a:ext>
            </a:extLst>
          </p:cNvPr>
          <p:cNvPicPr>
            <a:picLocks noChangeAspect="1"/>
          </p:cNvPicPr>
          <p:nvPr/>
        </p:nvPicPr>
        <p:blipFill>
          <a:blip r:embed="rId6"/>
          <a:stretch>
            <a:fillRect/>
          </a:stretch>
        </p:blipFill>
        <p:spPr>
          <a:xfrm>
            <a:off x="4539915" y="4221526"/>
            <a:ext cx="7119434" cy="1744362"/>
          </a:xfrm>
          <a:prstGeom prst="rect">
            <a:avLst/>
          </a:prstGeom>
          <a:ln>
            <a:solidFill>
              <a:schemeClr val="accent1"/>
            </a:solidFill>
          </a:ln>
        </p:spPr>
      </p:pic>
    </p:spTree>
    <p:extLst>
      <p:ext uri="{BB962C8B-B14F-4D97-AF65-F5344CB8AC3E}">
        <p14:creationId xmlns:p14="http://schemas.microsoft.com/office/powerpoint/2010/main" val="38516460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Challenges </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11</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89D1CE-5279-4D29-AC69-37AE3B949033}"/>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Découverte d’un service</a:t>
            </a:r>
          </a:p>
        </p:txBody>
      </p:sp>
      <p:pic>
        <p:nvPicPr>
          <p:cNvPr id="12" name="Picture 11">
            <a:extLst>
              <a:ext uri="{FF2B5EF4-FFF2-40B4-BE49-F238E27FC236}">
                <a16:creationId xmlns:a16="http://schemas.microsoft.com/office/drawing/2014/main" id="{0CDF6AF0-9A40-4482-A771-30B1F12CB2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546" y="2168594"/>
            <a:ext cx="1017090" cy="1017092"/>
          </a:xfrm>
          <a:prstGeom prst="rect">
            <a:avLst/>
          </a:prstGeom>
        </p:spPr>
      </p:pic>
      <p:pic>
        <p:nvPicPr>
          <p:cNvPr id="13" name="Picture 12">
            <a:extLst>
              <a:ext uri="{FF2B5EF4-FFF2-40B4-BE49-F238E27FC236}">
                <a16:creationId xmlns:a16="http://schemas.microsoft.com/office/drawing/2014/main" id="{2DE71E3E-816E-44AC-8353-9C9BCB1FCB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5811" y="2091435"/>
            <a:ext cx="819022" cy="841146"/>
          </a:xfrm>
          <a:prstGeom prst="rect">
            <a:avLst/>
          </a:prstGeom>
        </p:spPr>
      </p:pic>
      <p:cxnSp>
        <p:nvCxnSpPr>
          <p:cNvPr id="14" name="Connector: Elbow 13">
            <a:extLst>
              <a:ext uri="{FF2B5EF4-FFF2-40B4-BE49-F238E27FC236}">
                <a16:creationId xmlns:a16="http://schemas.microsoft.com/office/drawing/2014/main" id="{C1A9E1A5-D3EA-41FA-A640-180BFEF086B2}"/>
              </a:ext>
            </a:extLst>
          </p:cNvPr>
          <p:cNvCxnSpPr>
            <a:cxnSpLocks/>
            <a:stCxn id="30" idx="3"/>
            <a:endCxn id="12" idx="1"/>
          </p:cNvCxnSpPr>
          <p:nvPr/>
        </p:nvCxnSpPr>
        <p:spPr>
          <a:xfrm>
            <a:off x="9495120" y="2076375"/>
            <a:ext cx="1203426" cy="600765"/>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5" name="Connector: Elbow 14">
            <a:extLst>
              <a:ext uri="{FF2B5EF4-FFF2-40B4-BE49-F238E27FC236}">
                <a16:creationId xmlns:a16="http://schemas.microsoft.com/office/drawing/2014/main" id="{B37FC5F5-6A2B-4A30-9C4C-954E313AF613}"/>
              </a:ext>
            </a:extLst>
          </p:cNvPr>
          <p:cNvCxnSpPr>
            <a:cxnSpLocks/>
            <a:stCxn id="33" idx="3"/>
            <a:endCxn id="12" idx="1"/>
          </p:cNvCxnSpPr>
          <p:nvPr/>
        </p:nvCxnSpPr>
        <p:spPr>
          <a:xfrm flipV="1">
            <a:off x="9495112" y="2677140"/>
            <a:ext cx="1203434" cy="474488"/>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pic>
        <p:nvPicPr>
          <p:cNvPr id="16" name="Picture 15">
            <a:extLst>
              <a:ext uri="{FF2B5EF4-FFF2-40B4-BE49-F238E27FC236}">
                <a16:creationId xmlns:a16="http://schemas.microsoft.com/office/drawing/2014/main" id="{B6FE2CA6-4EA3-4E9E-8871-4017278B6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546" y="4341013"/>
            <a:ext cx="1017090" cy="1017092"/>
          </a:xfrm>
          <a:prstGeom prst="rect">
            <a:avLst/>
          </a:prstGeom>
        </p:spPr>
      </p:pic>
      <p:cxnSp>
        <p:nvCxnSpPr>
          <p:cNvPr id="18" name="Connector: Elbow 17">
            <a:extLst>
              <a:ext uri="{FF2B5EF4-FFF2-40B4-BE49-F238E27FC236}">
                <a16:creationId xmlns:a16="http://schemas.microsoft.com/office/drawing/2014/main" id="{FC8AA297-892F-4CFF-BDF8-CB218A0FC288}"/>
              </a:ext>
            </a:extLst>
          </p:cNvPr>
          <p:cNvCxnSpPr>
            <a:cxnSpLocks/>
            <a:stCxn id="36" idx="3"/>
            <a:endCxn id="16" idx="1"/>
          </p:cNvCxnSpPr>
          <p:nvPr/>
        </p:nvCxnSpPr>
        <p:spPr>
          <a:xfrm>
            <a:off x="9495104" y="4222656"/>
            <a:ext cx="1203442" cy="626903"/>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0" name="Connector: Elbow 19">
            <a:extLst>
              <a:ext uri="{FF2B5EF4-FFF2-40B4-BE49-F238E27FC236}">
                <a16:creationId xmlns:a16="http://schemas.microsoft.com/office/drawing/2014/main" id="{5B224742-31D7-48C5-A0D9-59174035DDDA}"/>
              </a:ext>
            </a:extLst>
          </p:cNvPr>
          <p:cNvCxnSpPr>
            <a:cxnSpLocks/>
            <a:stCxn id="39" idx="3"/>
            <a:endCxn id="16" idx="1"/>
          </p:cNvCxnSpPr>
          <p:nvPr/>
        </p:nvCxnSpPr>
        <p:spPr>
          <a:xfrm flipV="1">
            <a:off x="9495112" y="4849559"/>
            <a:ext cx="1203434" cy="463629"/>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pic>
        <p:nvPicPr>
          <p:cNvPr id="21" name="Picture 20">
            <a:extLst>
              <a:ext uri="{FF2B5EF4-FFF2-40B4-BE49-F238E27FC236}">
                <a16:creationId xmlns:a16="http://schemas.microsoft.com/office/drawing/2014/main" id="{E8FADF28-4CE6-4057-A655-09B5B9FB8A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199" y="3511299"/>
            <a:ext cx="819022" cy="841146"/>
          </a:xfrm>
          <a:prstGeom prst="rect">
            <a:avLst/>
          </a:prstGeom>
        </p:spPr>
      </p:pic>
      <p:pic>
        <p:nvPicPr>
          <p:cNvPr id="22" name="Picture 21">
            <a:extLst>
              <a:ext uri="{FF2B5EF4-FFF2-40B4-BE49-F238E27FC236}">
                <a16:creationId xmlns:a16="http://schemas.microsoft.com/office/drawing/2014/main" id="{C7669413-39D4-415F-B1EA-EEB7C66D76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5811" y="4496211"/>
            <a:ext cx="819022" cy="841146"/>
          </a:xfrm>
          <a:prstGeom prst="rect">
            <a:avLst/>
          </a:prstGeom>
        </p:spPr>
      </p:pic>
      <p:cxnSp>
        <p:nvCxnSpPr>
          <p:cNvPr id="23" name="Straight Arrow Connector 22">
            <a:extLst>
              <a:ext uri="{FF2B5EF4-FFF2-40B4-BE49-F238E27FC236}">
                <a16:creationId xmlns:a16="http://schemas.microsoft.com/office/drawing/2014/main" id="{935CEC33-0C91-4080-A10F-D5D0038C7CAF}"/>
              </a:ext>
            </a:extLst>
          </p:cNvPr>
          <p:cNvCxnSpPr>
            <a:cxnSpLocks/>
            <a:stCxn id="13" idx="3"/>
            <a:endCxn id="50" idx="1"/>
          </p:cNvCxnSpPr>
          <p:nvPr/>
        </p:nvCxnSpPr>
        <p:spPr>
          <a:xfrm>
            <a:off x="1674833" y="2512008"/>
            <a:ext cx="1114515" cy="1405485"/>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4" name="Straight Arrow Connector 23">
            <a:extLst>
              <a:ext uri="{FF2B5EF4-FFF2-40B4-BE49-F238E27FC236}">
                <a16:creationId xmlns:a16="http://schemas.microsoft.com/office/drawing/2014/main" id="{46C0A88C-8C33-4A32-8731-ACC541C8FD1C}"/>
              </a:ext>
            </a:extLst>
          </p:cNvPr>
          <p:cNvCxnSpPr>
            <a:cxnSpLocks/>
            <a:stCxn id="21" idx="3"/>
            <a:endCxn id="50" idx="1"/>
          </p:cNvCxnSpPr>
          <p:nvPr/>
        </p:nvCxnSpPr>
        <p:spPr>
          <a:xfrm flipV="1">
            <a:off x="1657221" y="3917493"/>
            <a:ext cx="1132127" cy="14379"/>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5" name="Straight Arrow Connector 24">
            <a:extLst>
              <a:ext uri="{FF2B5EF4-FFF2-40B4-BE49-F238E27FC236}">
                <a16:creationId xmlns:a16="http://schemas.microsoft.com/office/drawing/2014/main" id="{FB61BE99-14C9-48F2-A31C-497CE4319530}"/>
              </a:ext>
            </a:extLst>
          </p:cNvPr>
          <p:cNvCxnSpPr>
            <a:cxnSpLocks/>
            <a:stCxn id="22" idx="3"/>
            <a:endCxn id="50" idx="1"/>
          </p:cNvCxnSpPr>
          <p:nvPr/>
        </p:nvCxnSpPr>
        <p:spPr>
          <a:xfrm flipV="1">
            <a:off x="1674833" y="3917493"/>
            <a:ext cx="1114515" cy="999291"/>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6" name="Connector: Elbow 25">
            <a:extLst>
              <a:ext uri="{FF2B5EF4-FFF2-40B4-BE49-F238E27FC236}">
                <a16:creationId xmlns:a16="http://schemas.microsoft.com/office/drawing/2014/main" id="{E3029C07-1E27-40FA-9632-2AE6691EFB7D}"/>
              </a:ext>
            </a:extLst>
          </p:cNvPr>
          <p:cNvCxnSpPr>
            <a:cxnSpLocks/>
            <a:stCxn id="50" idx="3"/>
            <a:endCxn id="30" idx="1"/>
          </p:cNvCxnSpPr>
          <p:nvPr/>
        </p:nvCxnSpPr>
        <p:spPr>
          <a:xfrm flipV="1">
            <a:off x="4998534" y="2076375"/>
            <a:ext cx="1626868" cy="1841118"/>
          </a:xfrm>
          <a:prstGeom prst="bentConnector3">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7" name="Connector: Elbow 26">
            <a:extLst>
              <a:ext uri="{FF2B5EF4-FFF2-40B4-BE49-F238E27FC236}">
                <a16:creationId xmlns:a16="http://schemas.microsoft.com/office/drawing/2014/main" id="{3D22DEC8-334A-441E-AF86-61A2EF062C2D}"/>
              </a:ext>
            </a:extLst>
          </p:cNvPr>
          <p:cNvCxnSpPr>
            <a:cxnSpLocks/>
            <a:stCxn id="50" idx="3"/>
            <a:endCxn id="33" idx="1"/>
          </p:cNvCxnSpPr>
          <p:nvPr/>
        </p:nvCxnSpPr>
        <p:spPr>
          <a:xfrm flipV="1">
            <a:off x="4998534" y="3151628"/>
            <a:ext cx="1626860" cy="765865"/>
          </a:xfrm>
          <a:prstGeom prst="bentConnector3">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8" name="Connector: Elbow 27">
            <a:extLst>
              <a:ext uri="{FF2B5EF4-FFF2-40B4-BE49-F238E27FC236}">
                <a16:creationId xmlns:a16="http://schemas.microsoft.com/office/drawing/2014/main" id="{C972BC0C-4D9F-4E9F-BEA5-573B357521C0}"/>
              </a:ext>
            </a:extLst>
          </p:cNvPr>
          <p:cNvCxnSpPr>
            <a:cxnSpLocks/>
            <a:stCxn id="50" idx="3"/>
            <a:endCxn id="36" idx="1"/>
          </p:cNvCxnSpPr>
          <p:nvPr/>
        </p:nvCxnSpPr>
        <p:spPr>
          <a:xfrm>
            <a:off x="4998534" y="3917493"/>
            <a:ext cx="1626852" cy="305163"/>
          </a:xfrm>
          <a:prstGeom prst="bentConnector3">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9" name="Connector: Elbow 28">
            <a:extLst>
              <a:ext uri="{FF2B5EF4-FFF2-40B4-BE49-F238E27FC236}">
                <a16:creationId xmlns:a16="http://schemas.microsoft.com/office/drawing/2014/main" id="{C9084363-1134-46F1-97DC-4E97FAF90634}"/>
              </a:ext>
            </a:extLst>
          </p:cNvPr>
          <p:cNvCxnSpPr>
            <a:cxnSpLocks/>
            <a:stCxn id="50" idx="3"/>
            <a:endCxn id="39" idx="1"/>
          </p:cNvCxnSpPr>
          <p:nvPr/>
        </p:nvCxnSpPr>
        <p:spPr>
          <a:xfrm>
            <a:off x="4998534" y="3917493"/>
            <a:ext cx="1626860" cy="1395695"/>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30" name="Rectangle 29">
            <a:extLst>
              <a:ext uri="{FF2B5EF4-FFF2-40B4-BE49-F238E27FC236}">
                <a16:creationId xmlns:a16="http://schemas.microsoft.com/office/drawing/2014/main" id="{9F7A99C9-1F5A-43D7-8B0C-0239D1298B07}"/>
              </a:ext>
            </a:extLst>
          </p:cNvPr>
          <p:cNvSpPr/>
          <p:nvPr/>
        </p:nvSpPr>
        <p:spPr>
          <a:xfrm>
            <a:off x="6625402" y="1640741"/>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30">
            <a:extLst>
              <a:ext uri="{FF2B5EF4-FFF2-40B4-BE49-F238E27FC236}">
                <a16:creationId xmlns:a16="http://schemas.microsoft.com/office/drawing/2014/main" id="{4F9AD7E6-E1C3-4144-825B-F8975076AC61}"/>
              </a:ext>
            </a:extLst>
          </p:cNvPr>
          <p:cNvSpPr/>
          <p:nvPr/>
        </p:nvSpPr>
        <p:spPr>
          <a:xfrm>
            <a:off x="6789858" y="1695474"/>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Currency exchange services</a:t>
            </a:r>
          </a:p>
        </p:txBody>
      </p:sp>
      <p:sp>
        <p:nvSpPr>
          <p:cNvPr id="32" name="Rectangle 31">
            <a:extLst>
              <a:ext uri="{FF2B5EF4-FFF2-40B4-BE49-F238E27FC236}">
                <a16:creationId xmlns:a16="http://schemas.microsoft.com/office/drawing/2014/main" id="{71AE93C0-AC4F-4521-9D66-F3FCEC746355}"/>
              </a:ext>
            </a:extLst>
          </p:cNvPr>
          <p:cNvSpPr/>
          <p:nvPr/>
        </p:nvSpPr>
        <p:spPr>
          <a:xfrm>
            <a:off x="8669856" y="2249102"/>
            <a:ext cx="825256"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8100</a:t>
            </a:r>
          </a:p>
        </p:txBody>
      </p:sp>
      <p:sp>
        <p:nvSpPr>
          <p:cNvPr id="33" name="Rectangle 32">
            <a:extLst>
              <a:ext uri="{FF2B5EF4-FFF2-40B4-BE49-F238E27FC236}">
                <a16:creationId xmlns:a16="http://schemas.microsoft.com/office/drawing/2014/main" id="{8E4264F2-7F52-42CE-9C14-B38548F8FACC}"/>
              </a:ext>
            </a:extLst>
          </p:cNvPr>
          <p:cNvSpPr/>
          <p:nvPr/>
        </p:nvSpPr>
        <p:spPr>
          <a:xfrm>
            <a:off x="6625394" y="2715994"/>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33">
            <a:extLst>
              <a:ext uri="{FF2B5EF4-FFF2-40B4-BE49-F238E27FC236}">
                <a16:creationId xmlns:a16="http://schemas.microsoft.com/office/drawing/2014/main" id="{CBFC7BDD-DD54-4CF0-B898-3C982BF4C320}"/>
              </a:ext>
            </a:extLst>
          </p:cNvPr>
          <p:cNvSpPr/>
          <p:nvPr/>
        </p:nvSpPr>
        <p:spPr>
          <a:xfrm>
            <a:off x="6789850" y="2770727"/>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Currency conversion services</a:t>
            </a:r>
          </a:p>
        </p:txBody>
      </p:sp>
      <p:sp>
        <p:nvSpPr>
          <p:cNvPr id="35" name="Rectangle 34">
            <a:extLst>
              <a:ext uri="{FF2B5EF4-FFF2-40B4-BE49-F238E27FC236}">
                <a16:creationId xmlns:a16="http://schemas.microsoft.com/office/drawing/2014/main" id="{712239A4-C78E-43C9-A0F3-99D011AC6899}"/>
              </a:ext>
            </a:extLst>
          </p:cNvPr>
          <p:cNvSpPr/>
          <p:nvPr/>
        </p:nvSpPr>
        <p:spPr>
          <a:xfrm>
            <a:off x="8669848" y="3332981"/>
            <a:ext cx="825256"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8200</a:t>
            </a:r>
          </a:p>
        </p:txBody>
      </p:sp>
      <p:sp>
        <p:nvSpPr>
          <p:cNvPr id="36" name="Rectangle 35">
            <a:extLst>
              <a:ext uri="{FF2B5EF4-FFF2-40B4-BE49-F238E27FC236}">
                <a16:creationId xmlns:a16="http://schemas.microsoft.com/office/drawing/2014/main" id="{D8B58DDE-43C6-42C9-822A-11EA098D5345}"/>
              </a:ext>
            </a:extLst>
          </p:cNvPr>
          <p:cNvSpPr/>
          <p:nvPr/>
        </p:nvSpPr>
        <p:spPr>
          <a:xfrm>
            <a:off x="6625386" y="3787022"/>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36">
            <a:extLst>
              <a:ext uri="{FF2B5EF4-FFF2-40B4-BE49-F238E27FC236}">
                <a16:creationId xmlns:a16="http://schemas.microsoft.com/office/drawing/2014/main" id="{B9564117-9990-4642-BCF2-9908615CFBFE}"/>
              </a:ext>
            </a:extLst>
          </p:cNvPr>
          <p:cNvSpPr/>
          <p:nvPr/>
        </p:nvSpPr>
        <p:spPr>
          <a:xfrm>
            <a:off x="6789850" y="3841220"/>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Transaction services</a:t>
            </a:r>
          </a:p>
        </p:txBody>
      </p:sp>
      <p:sp>
        <p:nvSpPr>
          <p:cNvPr id="38" name="Rectangle 37">
            <a:extLst>
              <a:ext uri="{FF2B5EF4-FFF2-40B4-BE49-F238E27FC236}">
                <a16:creationId xmlns:a16="http://schemas.microsoft.com/office/drawing/2014/main" id="{B14BDC17-1091-483D-84EC-DB3A48E7F410}"/>
              </a:ext>
            </a:extLst>
          </p:cNvPr>
          <p:cNvSpPr/>
          <p:nvPr/>
        </p:nvSpPr>
        <p:spPr>
          <a:xfrm>
            <a:off x="8669848" y="4403474"/>
            <a:ext cx="825256"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8300</a:t>
            </a:r>
          </a:p>
        </p:txBody>
      </p:sp>
      <p:sp>
        <p:nvSpPr>
          <p:cNvPr id="39" name="Rectangle 38">
            <a:extLst>
              <a:ext uri="{FF2B5EF4-FFF2-40B4-BE49-F238E27FC236}">
                <a16:creationId xmlns:a16="http://schemas.microsoft.com/office/drawing/2014/main" id="{5A83B9D2-504C-4893-A6FD-AECB8D3EEE69}"/>
              </a:ext>
            </a:extLst>
          </p:cNvPr>
          <p:cNvSpPr/>
          <p:nvPr/>
        </p:nvSpPr>
        <p:spPr>
          <a:xfrm>
            <a:off x="6625394" y="4877554"/>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39">
            <a:extLst>
              <a:ext uri="{FF2B5EF4-FFF2-40B4-BE49-F238E27FC236}">
                <a16:creationId xmlns:a16="http://schemas.microsoft.com/office/drawing/2014/main" id="{29309A76-B97F-462E-9964-FCD285E78052}"/>
              </a:ext>
            </a:extLst>
          </p:cNvPr>
          <p:cNvSpPr/>
          <p:nvPr/>
        </p:nvSpPr>
        <p:spPr>
          <a:xfrm>
            <a:off x="6789850" y="4932287"/>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Enterprise services</a:t>
            </a:r>
          </a:p>
        </p:txBody>
      </p:sp>
      <p:sp>
        <p:nvSpPr>
          <p:cNvPr id="45" name="Rectangle 44">
            <a:extLst>
              <a:ext uri="{FF2B5EF4-FFF2-40B4-BE49-F238E27FC236}">
                <a16:creationId xmlns:a16="http://schemas.microsoft.com/office/drawing/2014/main" id="{2080E9DE-78D5-46E5-9EDB-408D60BD5551}"/>
              </a:ext>
            </a:extLst>
          </p:cNvPr>
          <p:cNvSpPr/>
          <p:nvPr/>
        </p:nvSpPr>
        <p:spPr>
          <a:xfrm>
            <a:off x="8669848" y="5494541"/>
            <a:ext cx="825256"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3000</a:t>
            </a:r>
          </a:p>
        </p:txBody>
      </p:sp>
      <p:sp>
        <p:nvSpPr>
          <p:cNvPr id="46" name="Rectangle 45">
            <a:extLst>
              <a:ext uri="{FF2B5EF4-FFF2-40B4-BE49-F238E27FC236}">
                <a16:creationId xmlns:a16="http://schemas.microsoft.com/office/drawing/2014/main" id="{1165B923-0331-471D-B50E-3E8758A24121}"/>
              </a:ext>
            </a:extLst>
          </p:cNvPr>
          <p:cNvSpPr/>
          <p:nvPr/>
        </p:nvSpPr>
        <p:spPr>
          <a:xfrm>
            <a:off x="6629702" y="2244047"/>
            <a:ext cx="1373650"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Domain-1</a:t>
            </a:r>
          </a:p>
        </p:txBody>
      </p:sp>
      <p:sp>
        <p:nvSpPr>
          <p:cNvPr id="47" name="Rectangle 46">
            <a:extLst>
              <a:ext uri="{FF2B5EF4-FFF2-40B4-BE49-F238E27FC236}">
                <a16:creationId xmlns:a16="http://schemas.microsoft.com/office/drawing/2014/main" id="{41B2BE71-E7F1-4169-9E5F-E8A7564BC1C2}"/>
              </a:ext>
            </a:extLst>
          </p:cNvPr>
          <p:cNvSpPr/>
          <p:nvPr/>
        </p:nvSpPr>
        <p:spPr>
          <a:xfrm>
            <a:off x="6625386" y="3327430"/>
            <a:ext cx="1373650"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Domain-2</a:t>
            </a:r>
          </a:p>
        </p:txBody>
      </p:sp>
      <p:sp>
        <p:nvSpPr>
          <p:cNvPr id="48" name="Rectangle 47">
            <a:extLst>
              <a:ext uri="{FF2B5EF4-FFF2-40B4-BE49-F238E27FC236}">
                <a16:creationId xmlns:a16="http://schemas.microsoft.com/office/drawing/2014/main" id="{C68A5F54-727E-40A3-8183-65493631B89B}"/>
              </a:ext>
            </a:extLst>
          </p:cNvPr>
          <p:cNvSpPr/>
          <p:nvPr/>
        </p:nvSpPr>
        <p:spPr>
          <a:xfrm>
            <a:off x="6625386" y="4392851"/>
            <a:ext cx="1373650"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Domain-3</a:t>
            </a:r>
          </a:p>
        </p:txBody>
      </p:sp>
      <p:sp>
        <p:nvSpPr>
          <p:cNvPr id="49" name="Rectangle 48">
            <a:extLst>
              <a:ext uri="{FF2B5EF4-FFF2-40B4-BE49-F238E27FC236}">
                <a16:creationId xmlns:a16="http://schemas.microsoft.com/office/drawing/2014/main" id="{A4FE0CC0-42D4-45B2-8564-D4CA56109C4E}"/>
              </a:ext>
            </a:extLst>
          </p:cNvPr>
          <p:cNvSpPr/>
          <p:nvPr/>
        </p:nvSpPr>
        <p:spPr>
          <a:xfrm>
            <a:off x="6625386" y="5490939"/>
            <a:ext cx="1373650"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Domain-4</a:t>
            </a:r>
          </a:p>
        </p:txBody>
      </p:sp>
      <p:sp>
        <p:nvSpPr>
          <p:cNvPr id="50" name="Rectangle 49">
            <a:extLst>
              <a:ext uri="{FF2B5EF4-FFF2-40B4-BE49-F238E27FC236}">
                <a16:creationId xmlns:a16="http://schemas.microsoft.com/office/drawing/2014/main" id="{E90D1AC4-3A34-4546-B3E8-590028C36526}"/>
              </a:ext>
            </a:extLst>
          </p:cNvPr>
          <p:cNvSpPr/>
          <p:nvPr/>
        </p:nvSpPr>
        <p:spPr>
          <a:xfrm>
            <a:off x="2789348" y="3668045"/>
            <a:ext cx="2209186" cy="49889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API Gateway</a:t>
            </a:r>
          </a:p>
        </p:txBody>
      </p:sp>
      <p:sp>
        <p:nvSpPr>
          <p:cNvPr id="51" name="Rectangle 50">
            <a:extLst>
              <a:ext uri="{FF2B5EF4-FFF2-40B4-BE49-F238E27FC236}">
                <a16:creationId xmlns:a16="http://schemas.microsoft.com/office/drawing/2014/main" id="{F18A0D0A-3948-431F-B088-041D4DD750FB}"/>
              </a:ext>
            </a:extLst>
          </p:cNvPr>
          <p:cNvSpPr/>
          <p:nvPr/>
        </p:nvSpPr>
        <p:spPr>
          <a:xfrm>
            <a:off x="2789348" y="1640742"/>
            <a:ext cx="2209186" cy="1261439"/>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fr-FR" sz="1200" dirty="0">
                <a:solidFill>
                  <a:schemeClr val="tx1"/>
                </a:solidFill>
                <a:latin typeface="Times New Roman" panose="02020603050405020304" pitchFamily="18" charset="0"/>
                <a:cs typeface="Times New Roman" panose="02020603050405020304" pitchFamily="18" charset="0"/>
              </a:rPr>
            </a:br>
            <a:endParaRPr lang="fr-FR" sz="1200" dirty="0">
              <a:solidFill>
                <a:schemeClr val="tx1"/>
              </a:solidFill>
              <a:latin typeface="Times New Roman" panose="02020603050405020304" pitchFamily="18" charset="0"/>
              <a:cs typeface="Times New Roman" panose="02020603050405020304" pitchFamily="18" charset="0"/>
            </a:endParaRPr>
          </a:p>
          <a:p>
            <a:pPr algn="ctr"/>
            <a:endParaRPr lang="fr-FR" sz="1200" dirty="0">
              <a:solidFill>
                <a:schemeClr val="tx1"/>
              </a:solidFill>
              <a:latin typeface="Times New Roman" panose="02020603050405020304" pitchFamily="18" charset="0"/>
              <a:cs typeface="Times New Roman" panose="02020603050405020304" pitchFamily="18" charset="0"/>
            </a:endParaRPr>
          </a:p>
          <a:p>
            <a:pPr algn="ctr"/>
            <a:r>
              <a:rPr lang="fr-FR" sz="1200" dirty="0">
                <a:solidFill>
                  <a:schemeClr val="tx1"/>
                </a:solidFill>
                <a:latin typeface="Times New Roman" panose="02020603050405020304" pitchFamily="18" charset="0"/>
                <a:cs typeface="Times New Roman" panose="02020603050405020304" pitchFamily="18" charset="0"/>
              </a:rPr>
              <a:t>Netflix Eureka</a:t>
            </a:r>
            <a:endParaRPr lang="fr-FR" sz="1050" dirty="0">
              <a:solidFill>
                <a:schemeClr val="tx1"/>
              </a:solidFill>
              <a:latin typeface="Times New Roman" panose="02020603050405020304" pitchFamily="18" charset="0"/>
              <a:cs typeface="Times New Roman" panose="02020603050405020304" pitchFamily="18" charset="0"/>
            </a:endParaRPr>
          </a:p>
        </p:txBody>
      </p:sp>
      <p:sp>
        <p:nvSpPr>
          <p:cNvPr id="52" name="Arrow: Up-Down 51">
            <a:extLst>
              <a:ext uri="{FF2B5EF4-FFF2-40B4-BE49-F238E27FC236}">
                <a16:creationId xmlns:a16="http://schemas.microsoft.com/office/drawing/2014/main" id="{4441E64C-28CA-4720-8867-BD74BD4DF9A3}"/>
              </a:ext>
            </a:extLst>
          </p:cNvPr>
          <p:cNvSpPr/>
          <p:nvPr/>
        </p:nvSpPr>
        <p:spPr>
          <a:xfrm>
            <a:off x="3716069" y="2902181"/>
            <a:ext cx="336430" cy="749844"/>
          </a:xfrm>
          <a:prstGeom prst="upDownArrow">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3" name="Rectangle 52">
            <a:extLst>
              <a:ext uri="{FF2B5EF4-FFF2-40B4-BE49-F238E27FC236}">
                <a16:creationId xmlns:a16="http://schemas.microsoft.com/office/drawing/2014/main" id="{F5D668EA-D08E-4ECC-A3FC-15BA5C9E61D1}"/>
              </a:ext>
            </a:extLst>
          </p:cNvPr>
          <p:cNvSpPr/>
          <p:nvPr/>
        </p:nvSpPr>
        <p:spPr>
          <a:xfrm>
            <a:off x="2789348" y="1641167"/>
            <a:ext cx="2213487" cy="60990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Times New Roman" panose="02020603050405020304" pitchFamily="18" charset="0"/>
                <a:cs typeface="Times New Roman" panose="02020603050405020304" pitchFamily="18" charset="0"/>
              </a:rPr>
              <a:t>Service Registration and Discovery</a:t>
            </a:r>
            <a:endParaRPr lang="fr-FR" sz="1200" dirty="0"/>
          </a:p>
        </p:txBody>
      </p:sp>
      <p:cxnSp>
        <p:nvCxnSpPr>
          <p:cNvPr id="54" name="Straight Arrow Connector 53">
            <a:extLst>
              <a:ext uri="{FF2B5EF4-FFF2-40B4-BE49-F238E27FC236}">
                <a16:creationId xmlns:a16="http://schemas.microsoft.com/office/drawing/2014/main" id="{6C4CF597-63B9-422C-A2DF-D872B01B0E6A}"/>
              </a:ext>
            </a:extLst>
          </p:cNvPr>
          <p:cNvCxnSpPr>
            <a:stCxn id="30" idx="1"/>
            <a:endCxn id="53" idx="3"/>
          </p:cNvCxnSpPr>
          <p:nvPr/>
        </p:nvCxnSpPr>
        <p:spPr>
          <a:xfrm flipH="1" flipV="1">
            <a:off x="5002835" y="1946118"/>
            <a:ext cx="1622567" cy="130257"/>
          </a:xfrm>
          <a:prstGeom prst="straightConnector1">
            <a:avLst/>
          </a:prstGeom>
          <a:ln w="57150">
            <a:prstDash val="sysDash"/>
            <a:tailEnd type="triangle"/>
          </a:ln>
        </p:spPr>
        <p:style>
          <a:lnRef idx="3">
            <a:schemeClr val="accent2"/>
          </a:lnRef>
          <a:fillRef idx="0">
            <a:schemeClr val="accent2"/>
          </a:fillRef>
          <a:effectRef idx="2">
            <a:schemeClr val="accent2"/>
          </a:effectRef>
          <a:fontRef idx="minor">
            <a:schemeClr val="tx1"/>
          </a:fontRef>
        </p:style>
      </p:cxnSp>
      <p:cxnSp>
        <p:nvCxnSpPr>
          <p:cNvPr id="55" name="Straight Arrow Connector 54">
            <a:extLst>
              <a:ext uri="{FF2B5EF4-FFF2-40B4-BE49-F238E27FC236}">
                <a16:creationId xmlns:a16="http://schemas.microsoft.com/office/drawing/2014/main" id="{9244B9DE-EA9F-4D05-BE75-6001517E87E4}"/>
              </a:ext>
            </a:extLst>
          </p:cNvPr>
          <p:cNvCxnSpPr>
            <a:cxnSpLocks/>
            <a:stCxn id="33" idx="1"/>
            <a:endCxn id="53" idx="3"/>
          </p:cNvCxnSpPr>
          <p:nvPr/>
        </p:nvCxnSpPr>
        <p:spPr>
          <a:xfrm flipH="1" flipV="1">
            <a:off x="5002835" y="1946118"/>
            <a:ext cx="1622559" cy="1205510"/>
          </a:xfrm>
          <a:prstGeom prst="straightConnector1">
            <a:avLst/>
          </a:prstGeom>
          <a:ln w="57150">
            <a:prstDash val="sysDash"/>
            <a:tailEnd type="triangle"/>
          </a:ln>
        </p:spPr>
        <p:style>
          <a:lnRef idx="3">
            <a:schemeClr val="accent2"/>
          </a:lnRef>
          <a:fillRef idx="0">
            <a:schemeClr val="accent2"/>
          </a:fillRef>
          <a:effectRef idx="2">
            <a:schemeClr val="accent2"/>
          </a:effectRef>
          <a:fontRef idx="minor">
            <a:schemeClr val="tx1"/>
          </a:fontRef>
        </p:style>
      </p:cxnSp>
      <p:cxnSp>
        <p:nvCxnSpPr>
          <p:cNvPr id="56" name="Straight Arrow Connector 55">
            <a:extLst>
              <a:ext uri="{FF2B5EF4-FFF2-40B4-BE49-F238E27FC236}">
                <a16:creationId xmlns:a16="http://schemas.microsoft.com/office/drawing/2014/main" id="{D153702E-B449-4B0D-94E4-F1CA4BAD8F65}"/>
              </a:ext>
            </a:extLst>
          </p:cNvPr>
          <p:cNvCxnSpPr>
            <a:cxnSpLocks/>
            <a:stCxn id="36" idx="1"/>
            <a:endCxn id="53" idx="3"/>
          </p:cNvCxnSpPr>
          <p:nvPr/>
        </p:nvCxnSpPr>
        <p:spPr>
          <a:xfrm flipH="1" flipV="1">
            <a:off x="5002835" y="1946118"/>
            <a:ext cx="1622551" cy="2276538"/>
          </a:xfrm>
          <a:prstGeom prst="straightConnector1">
            <a:avLst/>
          </a:prstGeom>
          <a:ln w="57150">
            <a:prstDash val="sysDash"/>
            <a:tailEnd type="triangle"/>
          </a:ln>
        </p:spPr>
        <p:style>
          <a:lnRef idx="3">
            <a:schemeClr val="accent2"/>
          </a:lnRef>
          <a:fillRef idx="0">
            <a:schemeClr val="accent2"/>
          </a:fillRef>
          <a:effectRef idx="2">
            <a:schemeClr val="accent2"/>
          </a:effectRef>
          <a:fontRef idx="minor">
            <a:schemeClr val="tx1"/>
          </a:fontRef>
        </p:style>
      </p:cxnSp>
      <p:cxnSp>
        <p:nvCxnSpPr>
          <p:cNvPr id="57" name="Straight Arrow Connector 56">
            <a:extLst>
              <a:ext uri="{FF2B5EF4-FFF2-40B4-BE49-F238E27FC236}">
                <a16:creationId xmlns:a16="http://schemas.microsoft.com/office/drawing/2014/main" id="{19183C3A-CEF8-41CB-8B7B-926092AB1210}"/>
              </a:ext>
            </a:extLst>
          </p:cNvPr>
          <p:cNvCxnSpPr>
            <a:cxnSpLocks/>
            <a:stCxn id="39" idx="1"/>
            <a:endCxn id="53" idx="3"/>
          </p:cNvCxnSpPr>
          <p:nvPr/>
        </p:nvCxnSpPr>
        <p:spPr>
          <a:xfrm flipH="1" flipV="1">
            <a:off x="5002835" y="1946118"/>
            <a:ext cx="1622559" cy="3367070"/>
          </a:xfrm>
          <a:prstGeom prst="straightConnector1">
            <a:avLst/>
          </a:prstGeom>
          <a:ln w="57150">
            <a:prstDash val="sysDash"/>
            <a:tailEnd type="triangle"/>
          </a:ln>
        </p:spPr>
        <p:style>
          <a:lnRef idx="3">
            <a:schemeClr val="accent2"/>
          </a:lnRef>
          <a:fillRef idx="0">
            <a:schemeClr val="accent2"/>
          </a:fillRef>
          <a:effectRef idx="2">
            <a:schemeClr val="accent2"/>
          </a:effectRef>
          <a:fontRef idx="minor">
            <a:schemeClr val="tx1"/>
          </a:fontRef>
        </p:style>
      </p:cxnSp>
      <p:sp>
        <p:nvSpPr>
          <p:cNvPr id="58" name="Heptagon 57">
            <a:extLst>
              <a:ext uri="{FF2B5EF4-FFF2-40B4-BE49-F238E27FC236}">
                <a16:creationId xmlns:a16="http://schemas.microsoft.com/office/drawing/2014/main" id="{428E14C7-B037-47FE-B7C0-91EA32A81C8E}"/>
              </a:ext>
            </a:extLst>
          </p:cNvPr>
          <p:cNvSpPr/>
          <p:nvPr/>
        </p:nvSpPr>
        <p:spPr>
          <a:xfrm>
            <a:off x="5421976" y="1543620"/>
            <a:ext cx="327804" cy="327804"/>
          </a:xfrm>
          <a:prstGeom prst="heptagon">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solidFill>
                <a:latin typeface="Times New Roman" panose="02020603050405020304" pitchFamily="18" charset="0"/>
                <a:cs typeface="Times New Roman" panose="02020603050405020304" pitchFamily="18" charset="0"/>
              </a:rPr>
              <a:t>1</a:t>
            </a:r>
          </a:p>
        </p:txBody>
      </p:sp>
      <p:sp>
        <p:nvSpPr>
          <p:cNvPr id="59" name="Heptagon 58">
            <a:extLst>
              <a:ext uri="{FF2B5EF4-FFF2-40B4-BE49-F238E27FC236}">
                <a16:creationId xmlns:a16="http://schemas.microsoft.com/office/drawing/2014/main" id="{0B4ECB6C-FB88-4AFA-887E-CF214BFD0214}"/>
              </a:ext>
            </a:extLst>
          </p:cNvPr>
          <p:cNvSpPr/>
          <p:nvPr/>
        </p:nvSpPr>
        <p:spPr>
          <a:xfrm>
            <a:off x="3338556" y="3113201"/>
            <a:ext cx="327804" cy="327804"/>
          </a:xfrm>
          <a:prstGeom prst="heptagon">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solidFill>
                <a:latin typeface="Times New Roman" panose="02020603050405020304" pitchFamily="18" charset="0"/>
                <a:cs typeface="Times New Roman" panose="02020603050405020304" pitchFamily="18" charset="0"/>
              </a:rPr>
              <a:t>2</a:t>
            </a:r>
          </a:p>
        </p:txBody>
      </p:sp>
      <p:sp>
        <p:nvSpPr>
          <p:cNvPr id="60" name="Heptagon 59">
            <a:extLst>
              <a:ext uri="{FF2B5EF4-FFF2-40B4-BE49-F238E27FC236}">
                <a16:creationId xmlns:a16="http://schemas.microsoft.com/office/drawing/2014/main" id="{5D16F08C-D285-4DDA-8BDE-2F26237BF4DE}"/>
              </a:ext>
            </a:extLst>
          </p:cNvPr>
          <p:cNvSpPr/>
          <p:nvPr/>
        </p:nvSpPr>
        <p:spPr>
          <a:xfrm>
            <a:off x="5390951" y="3974128"/>
            <a:ext cx="327804" cy="327804"/>
          </a:xfrm>
          <a:prstGeom prst="heptagon">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solidFill>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20684455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Challenges </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12</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89D1CE-5279-4D29-AC69-37AE3B949033}"/>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Découverte d’un service</a:t>
            </a:r>
          </a:p>
        </p:txBody>
      </p:sp>
      <p:pic>
        <p:nvPicPr>
          <p:cNvPr id="61" name="Picture 60">
            <a:extLst>
              <a:ext uri="{FF2B5EF4-FFF2-40B4-BE49-F238E27FC236}">
                <a16:creationId xmlns:a16="http://schemas.microsoft.com/office/drawing/2014/main" id="{5ECA9422-31D1-450E-941F-029D133D2D64}"/>
              </a:ext>
            </a:extLst>
          </p:cNvPr>
          <p:cNvPicPr>
            <a:picLocks noChangeAspect="1"/>
          </p:cNvPicPr>
          <p:nvPr/>
        </p:nvPicPr>
        <p:blipFill>
          <a:blip r:embed="rId3"/>
          <a:stretch>
            <a:fillRect/>
          </a:stretch>
        </p:blipFill>
        <p:spPr>
          <a:xfrm>
            <a:off x="838200" y="1479884"/>
            <a:ext cx="3090632" cy="3080084"/>
          </a:xfrm>
          <a:prstGeom prst="rect">
            <a:avLst/>
          </a:prstGeom>
          <a:ln>
            <a:solidFill>
              <a:schemeClr val="accent1"/>
            </a:solidFill>
          </a:ln>
        </p:spPr>
      </p:pic>
      <p:pic>
        <p:nvPicPr>
          <p:cNvPr id="62" name="Picture 61">
            <a:extLst>
              <a:ext uri="{FF2B5EF4-FFF2-40B4-BE49-F238E27FC236}">
                <a16:creationId xmlns:a16="http://schemas.microsoft.com/office/drawing/2014/main" id="{66794F02-FD38-4EA6-91B4-E67482D44400}"/>
              </a:ext>
            </a:extLst>
          </p:cNvPr>
          <p:cNvPicPr>
            <a:picLocks noChangeAspect="1"/>
          </p:cNvPicPr>
          <p:nvPr/>
        </p:nvPicPr>
        <p:blipFill>
          <a:blip r:embed="rId4"/>
          <a:stretch>
            <a:fillRect/>
          </a:stretch>
        </p:blipFill>
        <p:spPr>
          <a:xfrm>
            <a:off x="4459705" y="2743983"/>
            <a:ext cx="5398168" cy="1370034"/>
          </a:xfrm>
          <a:prstGeom prst="rect">
            <a:avLst/>
          </a:prstGeom>
          <a:ln>
            <a:solidFill>
              <a:schemeClr val="accent1"/>
            </a:solidFill>
          </a:ln>
        </p:spPr>
      </p:pic>
      <p:pic>
        <p:nvPicPr>
          <p:cNvPr id="63" name="Picture 62">
            <a:extLst>
              <a:ext uri="{FF2B5EF4-FFF2-40B4-BE49-F238E27FC236}">
                <a16:creationId xmlns:a16="http://schemas.microsoft.com/office/drawing/2014/main" id="{6159A168-21D7-4782-A3E0-BD1D5382B5D2}"/>
              </a:ext>
            </a:extLst>
          </p:cNvPr>
          <p:cNvPicPr>
            <a:picLocks noChangeAspect="1"/>
          </p:cNvPicPr>
          <p:nvPr/>
        </p:nvPicPr>
        <p:blipFill>
          <a:blip r:embed="rId5"/>
          <a:stretch>
            <a:fillRect/>
          </a:stretch>
        </p:blipFill>
        <p:spPr>
          <a:xfrm>
            <a:off x="4459705" y="1479884"/>
            <a:ext cx="6931696" cy="898746"/>
          </a:xfrm>
          <a:prstGeom prst="rect">
            <a:avLst/>
          </a:prstGeom>
          <a:ln>
            <a:solidFill>
              <a:schemeClr val="accent1"/>
            </a:solidFill>
          </a:ln>
        </p:spPr>
      </p:pic>
      <p:pic>
        <p:nvPicPr>
          <p:cNvPr id="64" name="Picture 63">
            <a:extLst>
              <a:ext uri="{FF2B5EF4-FFF2-40B4-BE49-F238E27FC236}">
                <a16:creationId xmlns:a16="http://schemas.microsoft.com/office/drawing/2014/main" id="{59B38918-1E45-4395-A66D-FA4ADAEBD7C7}"/>
              </a:ext>
            </a:extLst>
          </p:cNvPr>
          <p:cNvPicPr>
            <a:picLocks noChangeAspect="1"/>
          </p:cNvPicPr>
          <p:nvPr/>
        </p:nvPicPr>
        <p:blipFill>
          <a:blip r:embed="rId6"/>
          <a:stretch>
            <a:fillRect/>
          </a:stretch>
        </p:blipFill>
        <p:spPr>
          <a:xfrm>
            <a:off x="4459705" y="4479370"/>
            <a:ext cx="6648450" cy="1724025"/>
          </a:xfrm>
          <a:prstGeom prst="rect">
            <a:avLst/>
          </a:prstGeom>
          <a:ln>
            <a:solidFill>
              <a:schemeClr val="accent1"/>
            </a:solidFill>
          </a:ln>
        </p:spPr>
      </p:pic>
    </p:spTree>
    <p:extLst>
      <p:ext uri="{BB962C8B-B14F-4D97-AF65-F5344CB8AC3E}">
        <p14:creationId xmlns:p14="http://schemas.microsoft.com/office/powerpoint/2010/main" val="28523286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Challenges </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13</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89D1CE-5279-4D29-AC69-37AE3B949033}"/>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Découverte d’un service</a:t>
            </a:r>
          </a:p>
        </p:txBody>
      </p:sp>
      <p:pic>
        <p:nvPicPr>
          <p:cNvPr id="12" name="Picture 11">
            <a:extLst>
              <a:ext uri="{FF2B5EF4-FFF2-40B4-BE49-F238E27FC236}">
                <a16:creationId xmlns:a16="http://schemas.microsoft.com/office/drawing/2014/main" id="{75A3752A-3E1E-4220-94E3-9BD7B2F3A993}"/>
              </a:ext>
            </a:extLst>
          </p:cNvPr>
          <p:cNvPicPr>
            <a:picLocks noChangeAspect="1"/>
          </p:cNvPicPr>
          <p:nvPr/>
        </p:nvPicPr>
        <p:blipFill>
          <a:blip r:embed="rId3"/>
          <a:stretch>
            <a:fillRect/>
          </a:stretch>
        </p:blipFill>
        <p:spPr>
          <a:xfrm>
            <a:off x="3629525" y="4002573"/>
            <a:ext cx="4932950" cy="1432472"/>
          </a:xfrm>
          <a:prstGeom prst="rect">
            <a:avLst/>
          </a:prstGeom>
          <a:ln>
            <a:solidFill>
              <a:schemeClr val="accent1"/>
            </a:solidFill>
          </a:ln>
        </p:spPr>
      </p:pic>
      <p:pic>
        <p:nvPicPr>
          <p:cNvPr id="13" name="Picture 12">
            <a:extLst>
              <a:ext uri="{FF2B5EF4-FFF2-40B4-BE49-F238E27FC236}">
                <a16:creationId xmlns:a16="http://schemas.microsoft.com/office/drawing/2014/main" id="{0FE348A5-1022-4ED2-A8E7-67E5C035C7CC}"/>
              </a:ext>
            </a:extLst>
          </p:cNvPr>
          <p:cNvPicPr>
            <a:picLocks noChangeAspect="1"/>
          </p:cNvPicPr>
          <p:nvPr/>
        </p:nvPicPr>
        <p:blipFill>
          <a:blip r:embed="rId4"/>
          <a:stretch>
            <a:fillRect/>
          </a:stretch>
        </p:blipFill>
        <p:spPr>
          <a:xfrm>
            <a:off x="2145187" y="2177716"/>
            <a:ext cx="7901626" cy="1251284"/>
          </a:xfrm>
          <a:prstGeom prst="rect">
            <a:avLst/>
          </a:prstGeom>
          <a:ln>
            <a:solidFill>
              <a:schemeClr val="accent1"/>
            </a:solidFill>
          </a:ln>
        </p:spPr>
      </p:pic>
    </p:spTree>
    <p:extLst>
      <p:ext uri="{BB962C8B-B14F-4D97-AF65-F5344CB8AC3E}">
        <p14:creationId xmlns:p14="http://schemas.microsoft.com/office/powerpoint/2010/main" val="1097579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Challenges </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14</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89D1CE-5279-4D29-AC69-37AE3B949033}"/>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Centralisation de configuration </a:t>
            </a:r>
          </a:p>
        </p:txBody>
      </p:sp>
      <p:pic>
        <p:nvPicPr>
          <p:cNvPr id="14" name="Picture 13">
            <a:extLst>
              <a:ext uri="{FF2B5EF4-FFF2-40B4-BE49-F238E27FC236}">
                <a16:creationId xmlns:a16="http://schemas.microsoft.com/office/drawing/2014/main" id="{1309369C-A84B-41C1-9672-36E1F984D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1975" y="2298600"/>
            <a:ext cx="1017090" cy="1017092"/>
          </a:xfrm>
          <a:prstGeom prst="rect">
            <a:avLst/>
          </a:prstGeom>
        </p:spPr>
      </p:pic>
      <p:pic>
        <p:nvPicPr>
          <p:cNvPr id="15" name="Picture 14">
            <a:extLst>
              <a:ext uri="{FF2B5EF4-FFF2-40B4-BE49-F238E27FC236}">
                <a16:creationId xmlns:a16="http://schemas.microsoft.com/office/drawing/2014/main" id="{12D6B925-6CEB-4699-8F05-29F7DDD780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076" y="2425427"/>
            <a:ext cx="819022" cy="841146"/>
          </a:xfrm>
          <a:prstGeom prst="rect">
            <a:avLst/>
          </a:prstGeom>
        </p:spPr>
      </p:pic>
      <p:cxnSp>
        <p:nvCxnSpPr>
          <p:cNvPr id="16" name="Connector: Elbow 15">
            <a:extLst>
              <a:ext uri="{FF2B5EF4-FFF2-40B4-BE49-F238E27FC236}">
                <a16:creationId xmlns:a16="http://schemas.microsoft.com/office/drawing/2014/main" id="{70AD76ED-E44C-4CBE-8605-4D0FAE14B746}"/>
              </a:ext>
            </a:extLst>
          </p:cNvPr>
          <p:cNvCxnSpPr>
            <a:cxnSpLocks/>
            <a:stCxn id="32" idx="3"/>
            <a:endCxn id="14" idx="1"/>
          </p:cNvCxnSpPr>
          <p:nvPr/>
        </p:nvCxnSpPr>
        <p:spPr>
          <a:xfrm>
            <a:off x="9368549" y="2206381"/>
            <a:ext cx="1203426" cy="600765"/>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8" name="Connector: Elbow 17">
            <a:extLst>
              <a:ext uri="{FF2B5EF4-FFF2-40B4-BE49-F238E27FC236}">
                <a16:creationId xmlns:a16="http://schemas.microsoft.com/office/drawing/2014/main" id="{49931825-0DD4-41E3-A871-EFEA847FD877}"/>
              </a:ext>
            </a:extLst>
          </p:cNvPr>
          <p:cNvCxnSpPr>
            <a:cxnSpLocks/>
            <a:stCxn id="35" idx="3"/>
            <a:endCxn id="14" idx="1"/>
          </p:cNvCxnSpPr>
          <p:nvPr/>
        </p:nvCxnSpPr>
        <p:spPr>
          <a:xfrm flipV="1">
            <a:off x="9368541" y="2807146"/>
            <a:ext cx="1203434" cy="474488"/>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pic>
        <p:nvPicPr>
          <p:cNvPr id="20" name="Picture 19">
            <a:extLst>
              <a:ext uri="{FF2B5EF4-FFF2-40B4-BE49-F238E27FC236}">
                <a16:creationId xmlns:a16="http://schemas.microsoft.com/office/drawing/2014/main" id="{35C907CF-B4EC-4AE7-BA3D-28C1E468E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1975" y="4471019"/>
            <a:ext cx="1017090" cy="1017092"/>
          </a:xfrm>
          <a:prstGeom prst="rect">
            <a:avLst/>
          </a:prstGeom>
        </p:spPr>
      </p:pic>
      <p:cxnSp>
        <p:nvCxnSpPr>
          <p:cNvPr id="21" name="Connector: Elbow 20">
            <a:extLst>
              <a:ext uri="{FF2B5EF4-FFF2-40B4-BE49-F238E27FC236}">
                <a16:creationId xmlns:a16="http://schemas.microsoft.com/office/drawing/2014/main" id="{996191BF-370D-4D08-B9E4-7171A50F66B7}"/>
              </a:ext>
            </a:extLst>
          </p:cNvPr>
          <p:cNvCxnSpPr>
            <a:cxnSpLocks/>
            <a:stCxn id="38" idx="3"/>
            <a:endCxn id="20" idx="1"/>
          </p:cNvCxnSpPr>
          <p:nvPr/>
        </p:nvCxnSpPr>
        <p:spPr>
          <a:xfrm>
            <a:off x="9368533" y="4352662"/>
            <a:ext cx="1203442" cy="626903"/>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2" name="Connector: Elbow 21">
            <a:extLst>
              <a:ext uri="{FF2B5EF4-FFF2-40B4-BE49-F238E27FC236}">
                <a16:creationId xmlns:a16="http://schemas.microsoft.com/office/drawing/2014/main" id="{14BB9E03-742E-443E-963F-068C5C036C5A}"/>
              </a:ext>
            </a:extLst>
          </p:cNvPr>
          <p:cNvCxnSpPr>
            <a:cxnSpLocks/>
            <a:stCxn id="41" idx="3"/>
            <a:endCxn id="20" idx="1"/>
          </p:cNvCxnSpPr>
          <p:nvPr/>
        </p:nvCxnSpPr>
        <p:spPr>
          <a:xfrm flipV="1">
            <a:off x="9368541" y="4979565"/>
            <a:ext cx="1203434" cy="463629"/>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pic>
        <p:nvPicPr>
          <p:cNvPr id="23" name="Picture 22">
            <a:extLst>
              <a:ext uri="{FF2B5EF4-FFF2-40B4-BE49-F238E27FC236}">
                <a16:creationId xmlns:a16="http://schemas.microsoft.com/office/drawing/2014/main" id="{3BABCFCF-3641-4625-97DC-9C6B9627CB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353" y="3966048"/>
            <a:ext cx="819022" cy="841146"/>
          </a:xfrm>
          <a:prstGeom prst="rect">
            <a:avLst/>
          </a:prstGeom>
        </p:spPr>
      </p:pic>
      <p:pic>
        <p:nvPicPr>
          <p:cNvPr id="24" name="Picture 23">
            <a:extLst>
              <a:ext uri="{FF2B5EF4-FFF2-40B4-BE49-F238E27FC236}">
                <a16:creationId xmlns:a16="http://schemas.microsoft.com/office/drawing/2014/main" id="{B3A97464-9799-4178-B475-DE785B9E43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740" y="5330738"/>
            <a:ext cx="819022" cy="841146"/>
          </a:xfrm>
          <a:prstGeom prst="rect">
            <a:avLst/>
          </a:prstGeom>
        </p:spPr>
      </p:pic>
      <p:cxnSp>
        <p:nvCxnSpPr>
          <p:cNvPr id="25" name="Straight Arrow Connector 24">
            <a:extLst>
              <a:ext uri="{FF2B5EF4-FFF2-40B4-BE49-F238E27FC236}">
                <a16:creationId xmlns:a16="http://schemas.microsoft.com/office/drawing/2014/main" id="{55D5E9C2-4696-41FC-B1C5-AEE4FFB7EA55}"/>
              </a:ext>
            </a:extLst>
          </p:cNvPr>
          <p:cNvCxnSpPr>
            <a:cxnSpLocks/>
            <a:stCxn id="15" idx="3"/>
            <a:endCxn id="48" idx="1"/>
          </p:cNvCxnSpPr>
          <p:nvPr/>
        </p:nvCxnSpPr>
        <p:spPr>
          <a:xfrm>
            <a:off x="1480098" y="2846000"/>
            <a:ext cx="1178379" cy="1540622"/>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6" name="Straight Arrow Connector 25">
            <a:extLst>
              <a:ext uri="{FF2B5EF4-FFF2-40B4-BE49-F238E27FC236}">
                <a16:creationId xmlns:a16="http://schemas.microsoft.com/office/drawing/2014/main" id="{64FBBA74-84E7-4BC7-A483-2406A17F3001}"/>
              </a:ext>
            </a:extLst>
          </p:cNvPr>
          <p:cNvCxnSpPr>
            <a:cxnSpLocks/>
            <a:stCxn id="23" idx="3"/>
            <a:endCxn id="48" idx="1"/>
          </p:cNvCxnSpPr>
          <p:nvPr/>
        </p:nvCxnSpPr>
        <p:spPr>
          <a:xfrm>
            <a:off x="1476375" y="4386621"/>
            <a:ext cx="1182102" cy="1"/>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3C9947A7-87E5-4C80-8892-A923E5F44D93}"/>
              </a:ext>
            </a:extLst>
          </p:cNvPr>
          <p:cNvCxnSpPr>
            <a:cxnSpLocks/>
            <a:stCxn id="24" idx="3"/>
            <a:endCxn id="48" idx="1"/>
          </p:cNvCxnSpPr>
          <p:nvPr/>
        </p:nvCxnSpPr>
        <p:spPr>
          <a:xfrm flipV="1">
            <a:off x="1475762" y="4386622"/>
            <a:ext cx="1182715" cy="1364689"/>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8" name="Connector: Elbow 27">
            <a:extLst>
              <a:ext uri="{FF2B5EF4-FFF2-40B4-BE49-F238E27FC236}">
                <a16:creationId xmlns:a16="http://schemas.microsoft.com/office/drawing/2014/main" id="{FADCD256-998A-4AD3-BAA0-9CF07A184CDA}"/>
              </a:ext>
            </a:extLst>
          </p:cNvPr>
          <p:cNvCxnSpPr>
            <a:cxnSpLocks/>
            <a:stCxn id="48" idx="3"/>
            <a:endCxn id="32" idx="1"/>
          </p:cNvCxnSpPr>
          <p:nvPr/>
        </p:nvCxnSpPr>
        <p:spPr>
          <a:xfrm flipV="1">
            <a:off x="4867663" y="2206381"/>
            <a:ext cx="1631168" cy="2180241"/>
          </a:xfrm>
          <a:prstGeom prst="bentConnector3">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9" name="Connector: Elbow 28">
            <a:extLst>
              <a:ext uri="{FF2B5EF4-FFF2-40B4-BE49-F238E27FC236}">
                <a16:creationId xmlns:a16="http://schemas.microsoft.com/office/drawing/2014/main" id="{C1384BCB-524C-48A7-B28E-29038FAA8E7B}"/>
              </a:ext>
            </a:extLst>
          </p:cNvPr>
          <p:cNvCxnSpPr>
            <a:cxnSpLocks/>
            <a:stCxn id="48" idx="3"/>
            <a:endCxn id="35" idx="1"/>
          </p:cNvCxnSpPr>
          <p:nvPr/>
        </p:nvCxnSpPr>
        <p:spPr>
          <a:xfrm flipV="1">
            <a:off x="4867663" y="3281634"/>
            <a:ext cx="1631160" cy="1104988"/>
          </a:xfrm>
          <a:prstGeom prst="bentConnector3">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0" name="Connector: Elbow 29">
            <a:extLst>
              <a:ext uri="{FF2B5EF4-FFF2-40B4-BE49-F238E27FC236}">
                <a16:creationId xmlns:a16="http://schemas.microsoft.com/office/drawing/2014/main" id="{DD2BB025-0238-4C6C-8F94-5C1F3118A53F}"/>
              </a:ext>
            </a:extLst>
          </p:cNvPr>
          <p:cNvCxnSpPr>
            <a:cxnSpLocks/>
            <a:stCxn id="48" idx="3"/>
            <a:endCxn id="38" idx="1"/>
          </p:cNvCxnSpPr>
          <p:nvPr/>
        </p:nvCxnSpPr>
        <p:spPr>
          <a:xfrm flipV="1">
            <a:off x="4867663" y="4352662"/>
            <a:ext cx="1631152" cy="33960"/>
          </a:xfrm>
          <a:prstGeom prst="bentConnector3">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1" name="Connector: Elbow 30">
            <a:extLst>
              <a:ext uri="{FF2B5EF4-FFF2-40B4-BE49-F238E27FC236}">
                <a16:creationId xmlns:a16="http://schemas.microsoft.com/office/drawing/2014/main" id="{74F082FD-9113-433F-937A-41E94554556E}"/>
              </a:ext>
            </a:extLst>
          </p:cNvPr>
          <p:cNvCxnSpPr>
            <a:cxnSpLocks/>
            <a:stCxn id="48" idx="3"/>
            <a:endCxn id="41" idx="1"/>
          </p:cNvCxnSpPr>
          <p:nvPr/>
        </p:nvCxnSpPr>
        <p:spPr>
          <a:xfrm>
            <a:off x="4867663" y="4386622"/>
            <a:ext cx="1631160" cy="1056572"/>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32" name="Rectangle 31">
            <a:extLst>
              <a:ext uri="{FF2B5EF4-FFF2-40B4-BE49-F238E27FC236}">
                <a16:creationId xmlns:a16="http://schemas.microsoft.com/office/drawing/2014/main" id="{0A880F5F-79B2-4FA5-ACBD-A371E66B1C52}"/>
              </a:ext>
            </a:extLst>
          </p:cNvPr>
          <p:cNvSpPr/>
          <p:nvPr/>
        </p:nvSpPr>
        <p:spPr>
          <a:xfrm>
            <a:off x="6498831" y="1770747"/>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Rectangle 32">
            <a:extLst>
              <a:ext uri="{FF2B5EF4-FFF2-40B4-BE49-F238E27FC236}">
                <a16:creationId xmlns:a16="http://schemas.microsoft.com/office/drawing/2014/main" id="{940B0FE8-1D71-4C2A-80C5-109193289DF2}"/>
              </a:ext>
            </a:extLst>
          </p:cNvPr>
          <p:cNvSpPr/>
          <p:nvPr/>
        </p:nvSpPr>
        <p:spPr>
          <a:xfrm>
            <a:off x="6663287" y="1825480"/>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Currency exchange services</a:t>
            </a:r>
          </a:p>
        </p:txBody>
      </p:sp>
      <p:sp>
        <p:nvSpPr>
          <p:cNvPr id="34" name="Rectangle 33">
            <a:extLst>
              <a:ext uri="{FF2B5EF4-FFF2-40B4-BE49-F238E27FC236}">
                <a16:creationId xmlns:a16="http://schemas.microsoft.com/office/drawing/2014/main" id="{E89A9A42-3F57-4D74-9CB8-E23296EEDE99}"/>
              </a:ext>
            </a:extLst>
          </p:cNvPr>
          <p:cNvSpPr/>
          <p:nvPr/>
        </p:nvSpPr>
        <p:spPr>
          <a:xfrm>
            <a:off x="8543285" y="2379108"/>
            <a:ext cx="825256"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8100</a:t>
            </a:r>
          </a:p>
        </p:txBody>
      </p:sp>
      <p:sp>
        <p:nvSpPr>
          <p:cNvPr id="35" name="Rectangle 34">
            <a:extLst>
              <a:ext uri="{FF2B5EF4-FFF2-40B4-BE49-F238E27FC236}">
                <a16:creationId xmlns:a16="http://schemas.microsoft.com/office/drawing/2014/main" id="{67EEF03E-8247-4B46-B9F5-C48EA2EAAC7F}"/>
              </a:ext>
            </a:extLst>
          </p:cNvPr>
          <p:cNvSpPr/>
          <p:nvPr/>
        </p:nvSpPr>
        <p:spPr>
          <a:xfrm>
            <a:off x="6498823" y="2846000"/>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35">
            <a:extLst>
              <a:ext uri="{FF2B5EF4-FFF2-40B4-BE49-F238E27FC236}">
                <a16:creationId xmlns:a16="http://schemas.microsoft.com/office/drawing/2014/main" id="{A13F727F-82D5-4B6F-840E-4C961301F0D9}"/>
              </a:ext>
            </a:extLst>
          </p:cNvPr>
          <p:cNvSpPr/>
          <p:nvPr/>
        </p:nvSpPr>
        <p:spPr>
          <a:xfrm>
            <a:off x="6663279" y="2900733"/>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Currency conversion services</a:t>
            </a:r>
          </a:p>
        </p:txBody>
      </p:sp>
      <p:sp>
        <p:nvSpPr>
          <p:cNvPr id="37" name="Rectangle 36">
            <a:extLst>
              <a:ext uri="{FF2B5EF4-FFF2-40B4-BE49-F238E27FC236}">
                <a16:creationId xmlns:a16="http://schemas.microsoft.com/office/drawing/2014/main" id="{058C4D72-137B-4AD5-BBE0-92CB773F289D}"/>
              </a:ext>
            </a:extLst>
          </p:cNvPr>
          <p:cNvSpPr/>
          <p:nvPr/>
        </p:nvSpPr>
        <p:spPr>
          <a:xfrm>
            <a:off x="8543277" y="3462987"/>
            <a:ext cx="825256"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8200</a:t>
            </a:r>
          </a:p>
        </p:txBody>
      </p:sp>
      <p:sp>
        <p:nvSpPr>
          <p:cNvPr id="38" name="Rectangle 37">
            <a:extLst>
              <a:ext uri="{FF2B5EF4-FFF2-40B4-BE49-F238E27FC236}">
                <a16:creationId xmlns:a16="http://schemas.microsoft.com/office/drawing/2014/main" id="{C207FD0F-CA54-43BD-8B82-74001A4C67E6}"/>
              </a:ext>
            </a:extLst>
          </p:cNvPr>
          <p:cNvSpPr/>
          <p:nvPr/>
        </p:nvSpPr>
        <p:spPr>
          <a:xfrm>
            <a:off x="6498815" y="3917028"/>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Rectangle 38">
            <a:extLst>
              <a:ext uri="{FF2B5EF4-FFF2-40B4-BE49-F238E27FC236}">
                <a16:creationId xmlns:a16="http://schemas.microsoft.com/office/drawing/2014/main" id="{E293DF61-2EC5-49B5-BF5B-B3BCBCDDE0E9}"/>
              </a:ext>
            </a:extLst>
          </p:cNvPr>
          <p:cNvSpPr/>
          <p:nvPr/>
        </p:nvSpPr>
        <p:spPr>
          <a:xfrm>
            <a:off x="6663279" y="3971226"/>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Transaction services</a:t>
            </a:r>
          </a:p>
        </p:txBody>
      </p:sp>
      <p:sp>
        <p:nvSpPr>
          <p:cNvPr id="40" name="Rectangle 39">
            <a:extLst>
              <a:ext uri="{FF2B5EF4-FFF2-40B4-BE49-F238E27FC236}">
                <a16:creationId xmlns:a16="http://schemas.microsoft.com/office/drawing/2014/main" id="{4C97BE66-F3FA-40CE-92E5-86E13FDD5A0E}"/>
              </a:ext>
            </a:extLst>
          </p:cNvPr>
          <p:cNvSpPr/>
          <p:nvPr/>
        </p:nvSpPr>
        <p:spPr>
          <a:xfrm>
            <a:off x="8543277" y="4533480"/>
            <a:ext cx="825256"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8300</a:t>
            </a:r>
          </a:p>
        </p:txBody>
      </p:sp>
      <p:sp>
        <p:nvSpPr>
          <p:cNvPr id="41" name="Rectangle 40">
            <a:extLst>
              <a:ext uri="{FF2B5EF4-FFF2-40B4-BE49-F238E27FC236}">
                <a16:creationId xmlns:a16="http://schemas.microsoft.com/office/drawing/2014/main" id="{5262ECBC-D9F3-437A-A95C-95F9D8BD70FD}"/>
              </a:ext>
            </a:extLst>
          </p:cNvPr>
          <p:cNvSpPr/>
          <p:nvPr/>
        </p:nvSpPr>
        <p:spPr>
          <a:xfrm>
            <a:off x="6498823" y="5007560"/>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Rectangle 41">
            <a:extLst>
              <a:ext uri="{FF2B5EF4-FFF2-40B4-BE49-F238E27FC236}">
                <a16:creationId xmlns:a16="http://schemas.microsoft.com/office/drawing/2014/main" id="{1043B081-3F5B-4568-9939-A4395C5C3438}"/>
              </a:ext>
            </a:extLst>
          </p:cNvPr>
          <p:cNvSpPr/>
          <p:nvPr/>
        </p:nvSpPr>
        <p:spPr>
          <a:xfrm>
            <a:off x="6663279" y="5062293"/>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Enterprise services</a:t>
            </a:r>
          </a:p>
        </p:txBody>
      </p:sp>
      <p:sp>
        <p:nvSpPr>
          <p:cNvPr id="43" name="Rectangle 42">
            <a:extLst>
              <a:ext uri="{FF2B5EF4-FFF2-40B4-BE49-F238E27FC236}">
                <a16:creationId xmlns:a16="http://schemas.microsoft.com/office/drawing/2014/main" id="{742E9852-F866-48F1-A415-A4CE55D02C21}"/>
              </a:ext>
            </a:extLst>
          </p:cNvPr>
          <p:cNvSpPr/>
          <p:nvPr/>
        </p:nvSpPr>
        <p:spPr>
          <a:xfrm>
            <a:off x="8543277" y="5624547"/>
            <a:ext cx="825256"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3000</a:t>
            </a:r>
          </a:p>
        </p:txBody>
      </p:sp>
      <p:sp>
        <p:nvSpPr>
          <p:cNvPr id="44" name="Rectangle 43">
            <a:extLst>
              <a:ext uri="{FF2B5EF4-FFF2-40B4-BE49-F238E27FC236}">
                <a16:creationId xmlns:a16="http://schemas.microsoft.com/office/drawing/2014/main" id="{1A9814AE-47F7-437D-9E1E-1CC186B3306E}"/>
              </a:ext>
            </a:extLst>
          </p:cNvPr>
          <p:cNvSpPr/>
          <p:nvPr/>
        </p:nvSpPr>
        <p:spPr>
          <a:xfrm>
            <a:off x="6503131" y="2382679"/>
            <a:ext cx="1373650"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configuration</a:t>
            </a:r>
          </a:p>
        </p:txBody>
      </p:sp>
      <p:sp>
        <p:nvSpPr>
          <p:cNvPr id="45" name="Rectangle 44">
            <a:extLst>
              <a:ext uri="{FF2B5EF4-FFF2-40B4-BE49-F238E27FC236}">
                <a16:creationId xmlns:a16="http://schemas.microsoft.com/office/drawing/2014/main" id="{34D654F7-3529-4A85-BF9A-21C8DEE9294A}"/>
              </a:ext>
            </a:extLst>
          </p:cNvPr>
          <p:cNvSpPr/>
          <p:nvPr/>
        </p:nvSpPr>
        <p:spPr>
          <a:xfrm>
            <a:off x="6498815" y="3457436"/>
            <a:ext cx="1373650"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configuration</a:t>
            </a:r>
          </a:p>
        </p:txBody>
      </p:sp>
      <p:sp>
        <p:nvSpPr>
          <p:cNvPr id="46" name="Rectangle 45">
            <a:extLst>
              <a:ext uri="{FF2B5EF4-FFF2-40B4-BE49-F238E27FC236}">
                <a16:creationId xmlns:a16="http://schemas.microsoft.com/office/drawing/2014/main" id="{13A286E5-663A-4CD2-9F78-B212C8AF021A}"/>
              </a:ext>
            </a:extLst>
          </p:cNvPr>
          <p:cNvSpPr/>
          <p:nvPr/>
        </p:nvSpPr>
        <p:spPr>
          <a:xfrm>
            <a:off x="6498815" y="4531483"/>
            <a:ext cx="1373650"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configuration</a:t>
            </a:r>
          </a:p>
        </p:txBody>
      </p:sp>
      <p:sp>
        <p:nvSpPr>
          <p:cNvPr id="47" name="Rectangle 46">
            <a:extLst>
              <a:ext uri="{FF2B5EF4-FFF2-40B4-BE49-F238E27FC236}">
                <a16:creationId xmlns:a16="http://schemas.microsoft.com/office/drawing/2014/main" id="{CD4F4BB9-383E-4D67-8181-BA2E93E9F8D6}"/>
              </a:ext>
            </a:extLst>
          </p:cNvPr>
          <p:cNvSpPr/>
          <p:nvPr/>
        </p:nvSpPr>
        <p:spPr>
          <a:xfrm>
            <a:off x="6498815" y="5620945"/>
            <a:ext cx="1373650"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configuration</a:t>
            </a:r>
          </a:p>
        </p:txBody>
      </p:sp>
      <p:sp>
        <p:nvSpPr>
          <p:cNvPr id="48" name="Rectangle 47">
            <a:extLst>
              <a:ext uri="{FF2B5EF4-FFF2-40B4-BE49-F238E27FC236}">
                <a16:creationId xmlns:a16="http://schemas.microsoft.com/office/drawing/2014/main" id="{745423AE-0243-4011-9071-1C9449D9AC6F}"/>
              </a:ext>
            </a:extLst>
          </p:cNvPr>
          <p:cNvSpPr/>
          <p:nvPr/>
        </p:nvSpPr>
        <p:spPr>
          <a:xfrm>
            <a:off x="2658477" y="4137174"/>
            <a:ext cx="2209186" cy="49889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API Gateway</a:t>
            </a:r>
          </a:p>
        </p:txBody>
      </p:sp>
      <p:sp>
        <p:nvSpPr>
          <p:cNvPr id="49" name="Rectangle 48">
            <a:extLst>
              <a:ext uri="{FF2B5EF4-FFF2-40B4-BE49-F238E27FC236}">
                <a16:creationId xmlns:a16="http://schemas.microsoft.com/office/drawing/2014/main" id="{E2EF483F-3E37-44DD-BCE9-4AB444DC92B6}"/>
              </a:ext>
            </a:extLst>
          </p:cNvPr>
          <p:cNvSpPr/>
          <p:nvPr/>
        </p:nvSpPr>
        <p:spPr>
          <a:xfrm>
            <a:off x="2651259" y="3072072"/>
            <a:ext cx="2209186" cy="60990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Times New Roman" panose="02020603050405020304" pitchFamily="18" charset="0"/>
                <a:cs typeface="Times New Roman" panose="02020603050405020304" pitchFamily="18" charset="0"/>
              </a:rPr>
              <a:t>Configuration server</a:t>
            </a:r>
            <a:endParaRPr lang="fr-FR" sz="1200" dirty="0"/>
          </a:p>
        </p:txBody>
      </p:sp>
      <p:cxnSp>
        <p:nvCxnSpPr>
          <p:cNvPr id="50" name="Straight Arrow Connector 49">
            <a:extLst>
              <a:ext uri="{FF2B5EF4-FFF2-40B4-BE49-F238E27FC236}">
                <a16:creationId xmlns:a16="http://schemas.microsoft.com/office/drawing/2014/main" id="{B94E7C9A-89DA-4408-9D2A-23490482305D}"/>
              </a:ext>
            </a:extLst>
          </p:cNvPr>
          <p:cNvCxnSpPr>
            <a:cxnSpLocks/>
            <a:stCxn id="32" idx="1"/>
            <a:endCxn id="49" idx="3"/>
          </p:cNvCxnSpPr>
          <p:nvPr/>
        </p:nvCxnSpPr>
        <p:spPr>
          <a:xfrm flipH="1">
            <a:off x="4860445" y="2206381"/>
            <a:ext cx="1638386" cy="1170642"/>
          </a:xfrm>
          <a:prstGeom prst="straightConnector1">
            <a:avLst/>
          </a:prstGeom>
          <a:ln w="57150">
            <a:prstDash val="sysDash"/>
            <a:tailEnd type="triangle"/>
          </a:ln>
        </p:spPr>
        <p:style>
          <a:lnRef idx="3">
            <a:schemeClr val="accent2"/>
          </a:lnRef>
          <a:fillRef idx="0">
            <a:schemeClr val="accent2"/>
          </a:fillRef>
          <a:effectRef idx="2">
            <a:schemeClr val="accent2"/>
          </a:effectRef>
          <a:fontRef idx="minor">
            <a:schemeClr val="tx1"/>
          </a:fontRef>
        </p:style>
      </p:cxnSp>
      <p:cxnSp>
        <p:nvCxnSpPr>
          <p:cNvPr id="51" name="Straight Arrow Connector 50">
            <a:extLst>
              <a:ext uri="{FF2B5EF4-FFF2-40B4-BE49-F238E27FC236}">
                <a16:creationId xmlns:a16="http://schemas.microsoft.com/office/drawing/2014/main" id="{903E5B5B-14BC-49E8-80AA-CCCB8B677317}"/>
              </a:ext>
            </a:extLst>
          </p:cNvPr>
          <p:cNvCxnSpPr>
            <a:cxnSpLocks/>
            <a:stCxn id="35" idx="1"/>
            <a:endCxn id="49" idx="3"/>
          </p:cNvCxnSpPr>
          <p:nvPr/>
        </p:nvCxnSpPr>
        <p:spPr>
          <a:xfrm flipH="1">
            <a:off x="4860445" y="3281634"/>
            <a:ext cx="1638378" cy="95389"/>
          </a:xfrm>
          <a:prstGeom prst="straightConnector1">
            <a:avLst/>
          </a:prstGeom>
          <a:ln w="57150">
            <a:prstDash val="sysDash"/>
            <a:tailEnd type="triangle"/>
          </a:ln>
        </p:spPr>
        <p:style>
          <a:lnRef idx="3">
            <a:schemeClr val="accent2"/>
          </a:lnRef>
          <a:fillRef idx="0">
            <a:schemeClr val="accent2"/>
          </a:fillRef>
          <a:effectRef idx="2">
            <a:schemeClr val="accent2"/>
          </a:effectRef>
          <a:fontRef idx="minor">
            <a:schemeClr val="tx1"/>
          </a:fontRef>
        </p:style>
      </p:cxnSp>
      <p:cxnSp>
        <p:nvCxnSpPr>
          <p:cNvPr id="52" name="Straight Arrow Connector 51">
            <a:extLst>
              <a:ext uri="{FF2B5EF4-FFF2-40B4-BE49-F238E27FC236}">
                <a16:creationId xmlns:a16="http://schemas.microsoft.com/office/drawing/2014/main" id="{8DEA4F16-187C-4813-97AF-7840A750C0E3}"/>
              </a:ext>
            </a:extLst>
          </p:cNvPr>
          <p:cNvCxnSpPr>
            <a:cxnSpLocks/>
            <a:stCxn id="38" idx="1"/>
            <a:endCxn id="49" idx="3"/>
          </p:cNvCxnSpPr>
          <p:nvPr/>
        </p:nvCxnSpPr>
        <p:spPr>
          <a:xfrm flipH="1" flipV="1">
            <a:off x="4860445" y="3377023"/>
            <a:ext cx="1638370" cy="975639"/>
          </a:xfrm>
          <a:prstGeom prst="straightConnector1">
            <a:avLst/>
          </a:prstGeom>
          <a:ln w="57150">
            <a:prstDash val="sysDash"/>
            <a:tailEnd type="triangle"/>
          </a:ln>
        </p:spPr>
        <p:style>
          <a:lnRef idx="3">
            <a:schemeClr val="accent2"/>
          </a:lnRef>
          <a:fillRef idx="0">
            <a:schemeClr val="accent2"/>
          </a:fillRef>
          <a:effectRef idx="2">
            <a:schemeClr val="accent2"/>
          </a:effectRef>
          <a:fontRef idx="minor">
            <a:schemeClr val="tx1"/>
          </a:fontRef>
        </p:style>
      </p:cxnSp>
      <p:cxnSp>
        <p:nvCxnSpPr>
          <p:cNvPr id="53" name="Straight Arrow Connector 52">
            <a:extLst>
              <a:ext uri="{FF2B5EF4-FFF2-40B4-BE49-F238E27FC236}">
                <a16:creationId xmlns:a16="http://schemas.microsoft.com/office/drawing/2014/main" id="{64674E4E-32FD-42B0-9BEA-B3F59C37A118}"/>
              </a:ext>
            </a:extLst>
          </p:cNvPr>
          <p:cNvCxnSpPr>
            <a:cxnSpLocks/>
            <a:stCxn id="41" idx="1"/>
            <a:endCxn id="49" idx="3"/>
          </p:cNvCxnSpPr>
          <p:nvPr/>
        </p:nvCxnSpPr>
        <p:spPr>
          <a:xfrm flipH="1" flipV="1">
            <a:off x="4860445" y="3377023"/>
            <a:ext cx="1638378" cy="2066171"/>
          </a:xfrm>
          <a:prstGeom prst="straightConnector1">
            <a:avLst/>
          </a:prstGeom>
          <a:ln w="57150">
            <a:prstDash val="sysDash"/>
            <a:tailEnd type="triangle"/>
          </a:ln>
        </p:spPr>
        <p:style>
          <a:lnRef idx="3">
            <a:schemeClr val="accent2"/>
          </a:lnRef>
          <a:fillRef idx="0">
            <a:schemeClr val="accent2"/>
          </a:fillRef>
          <a:effectRef idx="2">
            <a:schemeClr val="accent2"/>
          </a:effectRef>
          <a:fontRef idx="minor">
            <a:schemeClr val="tx1"/>
          </a:fontRef>
        </p:style>
      </p:cxnSp>
      <p:pic>
        <p:nvPicPr>
          <p:cNvPr id="54" name="Picture 2" descr="Résultat de recherche d'images pour &quot;git repo logo&quot;">
            <a:extLst>
              <a:ext uri="{FF2B5EF4-FFF2-40B4-BE49-F238E27FC236}">
                <a16:creationId xmlns:a16="http://schemas.microsoft.com/office/drawing/2014/main" id="{7C88511F-FC65-4F21-952E-AB305B5FCE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1137" y="1602255"/>
            <a:ext cx="2205008" cy="921624"/>
          </a:xfrm>
          <a:prstGeom prst="rect">
            <a:avLst/>
          </a:prstGeom>
          <a:noFill/>
          <a:extLst>
            <a:ext uri="{909E8E84-426E-40DD-AFC4-6F175D3DCCD1}">
              <a14:hiddenFill xmlns:a14="http://schemas.microsoft.com/office/drawing/2010/main">
                <a:solidFill>
                  <a:srgbClr val="FFFFFF"/>
                </a:solidFill>
              </a14:hiddenFill>
            </a:ext>
          </a:extLst>
        </p:spPr>
      </p:pic>
      <p:sp>
        <p:nvSpPr>
          <p:cNvPr id="55" name="Arrow: Up-Down 54">
            <a:extLst>
              <a:ext uri="{FF2B5EF4-FFF2-40B4-BE49-F238E27FC236}">
                <a16:creationId xmlns:a16="http://schemas.microsoft.com/office/drawing/2014/main" id="{A7FAB70E-EF36-4A4B-BA20-F79ED2DA279A}"/>
              </a:ext>
            </a:extLst>
          </p:cNvPr>
          <p:cNvSpPr/>
          <p:nvPr/>
        </p:nvSpPr>
        <p:spPr>
          <a:xfrm>
            <a:off x="3664229" y="2592481"/>
            <a:ext cx="269187" cy="430058"/>
          </a:xfrm>
          <a:prstGeom prst="upDownArrow">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6" name="Picture 2" descr="Résultat de recherche d'images pour &quot;x icon&quot;">
            <a:extLst>
              <a:ext uri="{FF2B5EF4-FFF2-40B4-BE49-F238E27FC236}">
                <a16:creationId xmlns:a16="http://schemas.microsoft.com/office/drawing/2014/main" id="{E59CF39F-3C59-4818-9754-FB64197D943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80035" y="2359327"/>
            <a:ext cx="333728" cy="33372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Résultat de recherche d'images pour &quot;x icon&quot;">
            <a:extLst>
              <a:ext uri="{FF2B5EF4-FFF2-40B4-BE49-F238E27FC236}">
                <a16:creationId xmlns:a16="http://schemas.microsoft.com/office/drawing/2014/main" id="{A3CF3A4E-E263-4C59-834E-6930688BBCA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75290" y="3453826"/>
            <a:ext cx="333728" cy="33372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Résultat de recherche d'images pour &quot;x icon&quot;">
            <a:extLst>
              <a:ext uri="{FF2B5EF4-FFF2-40B4-BE49-F238E27FC236}">
                <a16:creationId xmlns:a16="http://schemas.microsoft.com/office/drawing/2014/main" id="{A617503A-5CE3-484B-B496-B7351BDA956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80035" y="4489948"/>
            <a:ext cx="333728" cy="33372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Résultat de recherche d'images pour &quot;x icon&quot;">
            <a:extLst>
              <a:ext uri="{FF2B5EF4-FFF2-40B4-BE49-F238E27FC236}">
                <a16:creationId xmlns:a16="http://schemas.microsoft.com/office/drawing/2014/main" id="{3FA604ED-B11D-4311-A5B5-A5DB1043C09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75290" y="5584447"/>
            <a:ext cx="333728" cy="333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8346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Challenges </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15</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89D1CE-5279-4D29-AC69-37AE3B949033}"/>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Centralisation de configuration </a:t>
            </a:r>
          </a:p>
        </p:txBody>
      </p:sp>
      <p:pic>
        <p:nvPicPr>
          <p:cNvPr id="60" name="Picture 59">
            <a:extLst>
              <a:ext uri="{FF2B5EF4-FFF2-40B4-BE49-F238E27FC236}">
                <a16:creationId xmlns:a16="http://schemas.microsoft.com/office/drawing/2014/main" id="{0F6F80DC-F54D-46F6-A255-B1919D444C40}"/>
              </a:ext>
            </a:extLst>
          </p:cNvPr>
          <p:cNvPicPr>
            <a:picLocks noChangeAspect="1"/>
          </p:cNvPicPr>
          <p:nvPr/>
        </p:nvPicPr>
        <p:blipFill>
          <a:blip r:embed="rId3"/>
          <a:stretch>
            <a:fillRect/>
          </a:stretch>
        </p:blipFill>
        <p:spPr>
          <a:xfrm>
            <a:off x="4608784" y="1329453"/>
            <a:ext cx="5114925" cy="895350"/>
          </a:xfrm>
          <a:prstGeom prst="rect">
            <a:avLst/>
          </a:prstGeom>
          <a:ln>
            <a:solidFill>
              <a:schemeClr val="accent1"/>
            </a:solidFill>
          </a:ln>
        </p:spPr>
      </p:pic>
      <p:pic>
        <p:nvPicPr>
          <p:cNvPr id="61" name="Picture 60">
            <a:extLst>
              <a:ext uri="{FF2B5EF4-FFF2-40B4-BE49-F238E27FC236}">
                <a16:creationId xmlns:a16="http://schemas.microsoft.com/office/drawing/2014/main" id="{54C3008D-F15E-492B-9960-855CFFB64133}"/>
              </a:ext>
            </a:extLst>
          </p:cNvPr>
          <p:cNvPicPr>
            <a:picLocks noChangeAspect="1"/>
          </p:cNvPicPr>
          <p:nvPr/>
        </p:nvPicPr>
        <p:blipFill>
          <a:blip r:embed="rId4"/>
          <a:stretch>
            <a:fillRect/>
          </a:stretch>
        </p:blipFill>
        <p:spPr>
          <a:xfrm>
            <a:off x="838199" y="5047804"/>
            <a:ext cx="10744200" cy="1219200"/>
          </a:xfrm>
          <a:prstGeom prst="rect">
            <a:avLst/>
          </a:prstGeom>
          <a:ln>
            <a:solidFill>
              <a:schemeClr val="accent1"/>
            </a:solidFill>
          </a:ln>
        </p:spPr>
      </p:pic>
      <p:pic>
        <p:nvPicPr>
          <p:cNvPr id="62" name="Picture 61">
            <a:extLst>
              <a:ext uri="{FF2B5EF4-FFF2-40B4-BE49-F238E27FC236}">
                <a16:creationId xmlns:a16="http://schemas.microsoft.com/office/drawing/2014/main" id="{D227775D-F3C6-410A-9BA8-0754B867B2C1}"/>
              </a:ext>
            </a:extLst>
          </p:cNvPr>
          <p:cNvPicPr>
            <a:picLocks noChangeAspect="1"/>
          </p:cNvPicPr>
          <p:nvPr/>
        </p:nvPicPr>
        <p:blipFill>
          <a:blip r:embed="rId5"/>
          <a:stretch>
            <a:fillRect/>
          </a:stretch>
        </p:blipFill>
        <p:spPr>
          <a:xfrm>
            <a:off x="838200" y="1329453"/>
            <a:ext cx="3576145" cy="3620708"/>
          </a:xfrm>
          <a:prstGeom prst="rect">
            <a:avLst/>
          </a:prstGeom>
          <a:ln>
            <a:solidFill>
              <a:schemeClr val="accent1"/>
            </a:solidFill>
          </a:ln>
        </p:spPr>
      </p:pic>
      <p:pic>
        <p:nvPicPr>
          <p:cNvPr id="63" name="Picture 62">
            <a:extLst>
              <a:ext uri="{FF2B5EF4-FFF2-40B4-BE49-F238E27FC236}">
                <a16:creationId xmlns:a16="http://schemas.microsoft.com/office/drawing/2014/main" id="{263B2E76-ED79-4982-8748-8B38FAA3AB57}"/>
              </a:ext>
            </a:extLst>
          </p:cNvPr>
          <p:cNvPicPr>
            <a:picLocks noChangeAspect="1"/>
          </p:cNvPicPr>
          <p:nvPr/>
        </p:nvPicPr>
        <p:blipFill>
          <a:blip r:embed="rId6"/>
          <a:stretch>
            <a:fillRect/>
          </a:stretch>
        </p:blipFill>
        <p:spPr>
          <a:xfrm>
            <a:off x="4608784" y="4228491"/>
            <a:ext cx="6973616" cy="644238"/>
          </a:xfrm>
          <a:prstGeom prst="rect">
            <a:avLst/>
          </a:prstGeom>
          <a:ln>
            <a:solidFill>
              <a:schemeClr val="accent1"/>
            </a:solidFill>
          </a:ln>
        </p:spPr>
      </p:pic>
      <p:pic>
        <p:nvPicPr>
          <p:cNvPr id="64" name="Picture 63">
            <a:extLst>
              <a:ext uri="{FF2B5EF4-FFF2-40B4-BE49-F238E27FC236}">
                <a16:creationId xmlns:a16="http://schemas.microsoft.com/office/drawing/2014/main" id="{9749DC38-D743-43BF-940E-E600920828B1}"/>
              </a:ext>
            </a:extLst>
          </p:cNvPr>
          <p:cNvPicPr>
            <a:picLocks noChangeAspect="1"/>
          </p:cNvPicPr>
          <p:nvPr/>
        </p:nvPicPr>
        <p:blipFill>
          <a:blip r:embed="rId7"/>
          <a:stretch>
            <a:fillRect/>
          </a:stretch>
        </p:blipFill>
        <p:spPr>
          <a:xfrm>
            <a:off x="4608784" y="2348441"/>
            <a:ext cx="6267450" cy="1704975"/>
          </a:xfrm>
          <a:prstGeom prst="rect">
            <a:avLst/>
          </a:prstGeom>
          <a:ln>
            <a:solidFill>
              <a:schemeClr val="accent1"/>
            </a:solidFill>
          </a:ln>
        </p:spPr>
      </p:pic>
    </p:spTree>
    <p:extLst>
      <p:ext uri="{BB962C8B-B14F-4D97-AF65-F5344CB8AC3E}">
        <p14:creationId xmlns:p14="http://schemas.microsoft.com/office/powerpoint/2010/main" val="997738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Challenges </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16</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89D1CE-5279-4D29-AC69-37AE3B949033}"/>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Traçage distribué</a:t>
            </a:r>
          </a:p>
        </p:txBody>
      </p:sp>
      <p:sp>
        <p:nvSpPr>
          <p:cNvPr id="12" name="Rectangle 11">
            <a:extLst>
              <a:ext uri="{FF2B5EF4-FFF2-40B4-BE49-F238E27FC236}">
                <a16:creationId xmlns:a16="http://schemas.microsoft.com/office/drawing/2014/main" id="{C4B54AA0-29A4-4874-86C1-37FE5C5C0E1E}"/>
              </a:ext>
            </a:extLst>
          </p:cNvPr>
          <p:cNvSpPr/>
          <p:nvPr/>
        </p:nvSpPr>
        <p:spPr>
          <a:xfrm>
            <a:off x="6092810" y="2276716"/>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a:extLst>
              <a:ext uri="{FF2B5EF4-FFF2-40B4-BE49-F238E27FC236}">
                <a16:creationId xmlns:a16="http://schemas.microsoft.com/office/drawing/2014/main" id="{70FD26AC-A780-4C50-A481-F7F6C703A436}"/>
              </a:ext>
            </a:extLst>
          </p:cNvPr>
          <p:cNvSpPr/>
          <p:nvPr/>
        </p:nvSpPr>
        <p:spPr>
          <a:xfrm>
            <a:off x="6092815" y="1339647"/>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13">
            <a:extLst>
              <a:ext uri="{FF2B5EF4-FFF2-40B4-BE49-F238E27FC236}">
                <a16:creationId xmlns:a16="http://schemas.microsoft.com/office/drawing/2014/main" id="{E3E240F8-CADF-4599-B6E1-D5EC78F18549}"/>
              </a:ext>
            </a:extLst>
          </p:cNvPr>
          <p:cNvSpPr/>
          <p:nvPr/>
        </p:nvSpPr>
        <p:spPr>
          <a:xfrm>
            <a:off x="6257276" y="1538459"/>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Currency exchange services</a:t>
            </a:r>
          </a:p>
        </p:txBody>
      </p:sp>
      <p:sp>
        <p:nvSpPr>
          <p:cNvPr id="15" name="Rectangle 14">
            <a:extLst>
              <a:ext uri="{FF2B5EF4-FFF2-40B4-BE49-F238E27FC236}">
                <a16:creationId xmlns:a16="http://schemas.microsoft.com/office/drawing/2014/main" id="{239CD4A6-BCB7-49F2-9E02-259CA83641A7}"/>
              </a:ext>
            </a:extLst>
          </p:cNvPr>
          <p:cNvSpPr/>
          <p:nvPr/>
        </p:nvSpPr>
        <p:spPr>
          <a:xfrm>
            <a:off x="6257274" y="2462901"/>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Currency conversion services</a:t>
            </a:r>
          </a:p>
        </p:txBody>
      </p:sp>
      <p:pic>
        <p:nvPicPr>
          <p:cNvPr id="16" name="Picture 15">
            <a:extLst>
              <a:ext uri="{FF2B5EF4-FFF2-40B4-BE49-F238E27FC236}">
                <a16:creationId xmlns:a16="http://schemas.microsoft.com/office/drawing/2014/main" id="{8A1F9316-D1CA-46F3-A904-79AD5C3DD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8991" y="1818825"/>
            <a:ext cx="1017090" cy="1017092"/>
          </a:xfrm>
          <a:prstGeom prst="rect">
            <a:avLst/>
          </a:prstGeom>
        </p:spPr>
      </p:pic>
      <p:pic>
        <p:nvPicPr>
          <p:cNvPr id="18" name="Picture 17">
            <a:extLst>
              <a:ext uri="{FF2B5EF4-FFF2-40B4-BE49-F238E27FC236}">
                <a16:creationId xmlns:a16="http://schemas.microsoft.com/office/drawing/2014/main" id="{A89E4C6B-2187-46B4-BD66-342C1502E2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2739" y="2966495"/>
            <a:ext cx="819022" cy="841146"/>
          </a:xfrm>
          <a:prstGeom prst="rect">
            <a:avLst/>
          </a:prstGeom>
        </p:spPr>
      </p:pic>
      <p:cxnSp>
        <p:nvCxnSpPr>
          <p:cNvPr id="20" name="Connector: Elbow 19">
            <a:extLst>
              <a:ext uri="{FF2B5EF4-FFF2-40B4-BE49-F238E27FC236}">
                <a16:creationId xmlns:a16="http://schemas.microsoft.com/office/drawing/2014/main" id="{43ED409B-569B-497E-8949-FF516C7F7505}"/>
              </a:ext>
            </a:extLst>
          </p:cNvPr>
          <p:cNvCxnSpPr>
            <a:cxnSpLocks/>
            <a:stCxn id="13" idx="3"/>
            <a:endCxn id="16" idx="1"/>
          </p:cNvCxnSpPr>
          <p:nvPr/>
        </p:nvCxnSpPr>
        <p:spPr>
          <a:xfrm>
            <a:off x="8962533" y="1775281"/>
            <a:ext cx="1846458" cy="552090"/>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sp>
        <p:nvSpPr>
          <p:cNvPr id="21" name="Rectangle 20">
            <a:extLst>
              <a:ext uri="{FF2B5EF4-FFF2-40B4-BE49-F238E27FC236}">
                <a16:creationId xmlns:a16="http://schemas.microsoft.com/office/drawing/2014/main" id="{378FD400-6284-4BD0-9AC7-9FE59E36CFF7}"/>
              </a:ext>
            </a:extLst>
          </p:cNvPr>
          <p:cNvSpPr/>
          <p:nvPr/>
        </p:nvSpPr>
        <p:spPr>
          <a:xfrm>
            <a:off x="6092808" y="3253476"/>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21">
            <a:extLst>
              <a:ext uri="{FF2B5EF4-FFF2-40B4-BE49-F238E27FC236}">
                <a16:creationId xmlns:a16="http://schemas.microsoft.com/office/drawing/2014/main" id="{E3B25787-AF4D-4C33-8759-0FC599634063}"/>
              </a:ext>
            </a:extLst>
          </p:cNvPr>
          <p:cNvSpPr/>
          <p:nvPr/>
        </p:nvSpPr>
        <p:spPr>
          <a:xfrm>
            <a:off x="6257277" y="3439663"/>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Transaction services</a:t>
            </a:r>
          </a:p>
        </p:txBody>
      </p:sp>
      <p:sp>
        <p:nvSpPr>
          <p:cNvPr id="23" name="Rectangle 22">
            <a:extLst>
              <a:ext uri="{FF2B5EF4-FFF2-40B4-BE49-F238E27FC236}">
                <a16:creationId xmlns:a16="http://schemas.microsoft.com/office/drawing/2014/main" id="{80D15D2D-6F9A-4B43-9FCE-74DFB3B2D831}"/>
              </a:ext>
            </a:extLst>
          </p:cNvPr>
          <p:cNvSpPr/>
          <p:nvPr/>
        </p:nvSpPr>
        <p:spPr>
          <a:xfrm>
            <a:off x="6092807" y="4225351"/>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23">
            <a:extLst>
              <a:ext uri="{FF2B5EF4-FFF2-40B4-BE49-F238E27FC236}">
                <a16:creationId xmlns:a16="http://schemas.microsoft.com/office/drawing/2014/main" id="{9D0CAE99-F69A-4723-BBBD-174160E4488B}"/>
              </a:ext>
            </a:extLst>
          </p:cNvPr>
          <p:cNvSpPr/>
          <p:nvPr/>
        </p:nvSpPr>
        <p:spPr>
          <a:xfrm>
            <a:off x="6257271" y="4411536"/>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Enterprise services</a:t>
            </a:r>
          </a:p>
        </p:txBody>
      </p:sp>
      <p:cxnSp>
        <p:nvCxnSpPr>
          <p:cNvPr id="25" name="Connector: Elbow 24">
            <a:extLst>
              <a:ext uri="{FF2B5EF4-FFF2-40B4-BE49-F238E27FC236}">
                <a16:creationId xmlns:a16="http://schemas.microsoft.com/office/drawing/2014/main" id="{7E3D97E6-ED0C-4E64-8723-B73C111E8E61}"/>
              </a:ext>
            </a:extLst>
          </p:cNvPr>
          <p:cNvCxnSpPr>
            <a:cxnSpLocks/>
            <a:stCxn id="12" idx="3"/>
            <a:endCxn id="16" idx="1"/>
          </p:cNvCxnSpPr>
          <p:nvPr/>
        </p:nvCxnSpPr>
        <p:spPr>
          <a:xfrm flipV="1">
            <a:off x="8962528" y="2327371"/>
            <a:ext cx="1846463" cy="384979"/>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pic>
        <p:nvPicPr>
          <p:cNvPr id="26" name="Picture 25">
            <a:extLst>
              <a:ext uri="{FF2B5EF4-FFF2-40B4-BE49-F238E27FC236}">
                <a16:creationId xmlns:a16="http://schemas.microsoft.com/office/drawing/2014/main" id="{60020951-F3C8-4DE4-B922-7E808F7F5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8991" y="3991244"/>
            <a:ext cx="1017090" cy="1017092"/>
          </a:xfrm>
          <a:prstGeom prst="rect">
            <a:avLst/>
          </a:prstGeom>
        </p:spPr>
      </p:pic>
      <p:cxnSp>
        <p:nvCxnSpPr>
          <p:cNvPr id="27" name="Connector: Elbow 26">
            <a:extLst>
              <a:ext uri="{FF2B5EF4-FFF2-40B4-BE49-F238E27FC236}">
                <a16:creationId xmlns:a16="http://schemas.microsoft.com/office/drawing/2014/main" id="{20581981-E965-4D05-8043-1D71CE69EA0F}"/>
              </a:ext>
            </a:extLst>
          </p:cNvPr>
          <p:cNvCxnSpPr>
            <a:cxnSpLocks/>
            <a:stCxn id="21" idx="3"/>
            <a:endCxn id="26" idx="1"/>
          </p:cNvCxnSpPr>
          <p:nvPr/>
        </p:nvCxnSpPr>
        <p:spPr>
          <a:xfrm>
            <a:off x="8962526" y="3689110"/>
            <a:ext cx="1846465" cy="810680"/>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8" name="Connector: Elbow 27">
            <a:extLst>
              <a:ext uri="{FF2B5EF4-FFF2-40B4-BE49-F238E27FC236}">
                <a16:creationId xmlns:a16="http://schemas.microsoft.com/office/drawing/2014/main" id="{60FD6C35-6677-49FA-B355-F8EDA544BEEC}"/>
              </a:ext>
            </a:extLst>
          </p:cNvPr>
          <p:cNvCxnSpPr>
            <a:cxnSpLocks/>
            <a:stCxn id="23" idx="3"/>
            <a:endCxn id="26" idx="1"/>
          </p:cNvCxnSpPr>
          <p:nvPr/>
        </p:nvCxnSpPr>
        <p:spPr>
          <a:xfrm flipV="1">
            <a:off x="8962525" y="4499790"/>
            <a:ext cx="1846466" cy="161195"/>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sp>
        <p:nvSpPr>
          <p:cNvPr id="29" name="Rectangle 28">
            <a:extLst>
              <a:ext uri="{FF2B5EF4-FFF2-40B4-BE49-F238E27FC236}">
                <a16:creationId xmlns:a16="http://schemas.microsoft.com/office/drawing/2014/main" id="{96FC3C89-E02F-4C34-87A9-5D68CB717E18}"/>
              </a:ext>
            </a:extLst>
          </p:cNvPr>
          <p:cNvSpPr/>
          <p:nvPr/>
        </p:nvSpPr>
        <p:spPr>
          <a:xfrm>
            <a:off x="2930775" y="3137620"/>
            <a:ext cx="2209186" cy="49889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API Gateway</a:t>
            </a:r>
          </a:p>
        </p:txBody>
      </p:sp>
      <p:sp>
        <p:nvSpPr>
          <p:cNvPr id="30" name="Rectangle 29">
            <a:extLst>
              <a:ext uri="{FF2B5EF4-FFF2-40B4-BE49-F238E27FC236}">
                <a16:creationId xmlns:a16="http://schemas.microsoft.com/office/drawing/2014/main" id="{41364051-65EE-4E1A-9370-683F0D9F929E}"/>
              </a:ext>
            </a:extLst>
          </p:cNvPr>
          <p:cNvSpPr/>
          <p:nvPr/>
        </p:nvSpPr>
        <p:spPr>
          <a:xfrm>
            <a:off x="2930775" y="5183130"/>
            <a:ext cx="6031750" cy="49889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Spring Cloud </a:t>
            </a:r>
            <a:r>
              <a:rPr lang="fr-FR" sz="1400" dirty="0" err="1">
                <a:solidFill>
                  <a:schemeClr val="tx1"/>
                </a:solidFill>
                <a:latin typeface="Times New Roman" panose="02020603050405020304" pitchFamily="18" charset="0"/>
                <a:cs typeface="Times New Roman" panose="02020603050405020304" pitchFamily="18" charset="0"/>
              </a:rPr>
              <a:t>Sleuth</a:t>
            </a:r>
            <a:r>
              <a:rPr lang="fr-FR" sz="1400" dirty="0">
                <a:solidFill>
                  <a:schemeClr val="tx1"/>
                </a:solidFill>
                <a:latin typeface="Times New Roman" panose="02020603050405020304" pitchFamily="18" charset="0"/>
                <a:cs typeface="Times New Roman" panose="02020603050405020304" pitchFamily="18" charset="0"/>
              </a:rPr>
              <a:t> et </a:t>
            </a:r>
            <a:r>
              <a:rPr lang="fr-FR" sz="1400" dirty="0" err="1">
                <a:solidFill>
                  <a:schemeClr val="tx1"/>
                </a:solidFill>
                <a:latin typeface="Times New Roman" panose="02020603050405020304" pitchFamily="18" charset="0"/>
                <a:cs typeface="Times New Roman" panose="02020603050405020304" pitchFamily="18" charset="0"/>
              </a:rPr>
              <a:t>Zipkin</a:t>
            </a:r>
            <a:endParaRPr lang="fr-FR" sz="1400" dirty="0">
              <a:solidFill>
                <a:schemeClr val="tx1"/>
              </a:solidFill>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24E221A0-C656-4939-BB54-88071A388A4D}"/>
              </a:ext>
            </a:extLst>
          </p:cNvPr>
          <p:cNvSpPr/>
          <p:nvPr/>
        </p:nvSpPr>
        <p:spPr>
          <a:xfrm>
            <a:off x="2930775" y="5728570"/>
            <a:ext cx="7742084" cy="951199"/>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Times New Roman" panose="02020603050405020304" pitchFamily="18" charset="0"/>
                <a:cs typeface="Times New Roman" panose="02020603050405020304" pitchFamily="18" charset="0"/>
              </a:rPr>
              <a:t>suivi distribué et identification des problèmes de latence. Des identifiants uniques sont attachés à chaque demande qui sont ensuite transmis en aval via les différents services. </a:t>
            </a:r>
            <a:r>
              <a:rPr lang="fr-FR" sz="1200" dirty="0" err="1">
                <a:solidFill>
                  <a:schemeClr val="tx1"/>
                </a:solidFill>
                <a:latin typeface="Times New Roman" panose="02020603050405020304" pitchFamily="18" charset="0"/>
                <a:cs typeface="Times New Roman" panose="02020603050405020304" pitchFamily="18" charset="0"/>
              </a:rPr>
              <a:t>Zipkin</a:t>
            </a:r>
            <a:r>
              <a:rPr lang="fr-FR" sz="1200" dirty="0">
                <a:solidFill>
                  <a:schemeClr val="tx1"/>
                </a:solidFill>
                <a:latin typeface="Times New Roman" panose="02020603050405020304" pitchFamily="18" charset="0"/>
                <a:cs typeface="Times New Roman" panose="02020603050405020304" pitchFamily="18" charset="0"/>
              </a:rPr>
              <a:t> recueille ensuite ces données et permet aux utilisateurs de les analyser dans une interface utilisateur</a:t>
            </a:r>
          </a:p>
        </p:txBody>
      </p:sp>
      <p:cxnSp>
        <p:nvCxnSpPr>
          <p:cNvPr id="32" name="Straight Arrow Connector 31">
            <a:extLst>
              <a:ext uri="{FF2B5EF4-FFF2-40B4-BE49-F238E27FC236}">
                <a16:creationId xmlns:a16="http://schemas.microsoft.com/office/drawing/2014/main" id="{96DE9936-B76A-4E9E-9C88-C7D7B493C2E8}"/>
              </a:ext>
            </a:extLst>
          </p:cNvPr>
          <p:cNvCxnSpPr>
            <a:cxnSpLocks/>
            <a:stCxn id="18" idx="3"/>
            <a:endCxn id="29" idx="1"/>
          </p:cNvCxnSpPr>
          <p:nvPr/>
        </p:nvCxnSpPr>
        <p:spPr>
          <a:xfrm>
            <a:off x="1681761" y="3387068"/>
            <a:ext cx="1249014" cy="0"/>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2E6F64B0-E987-49D7-A6DA-1F038D8D728F}"/>
              </a:ext>
            </a:extLst>
          </p:cNvPr>
          <p:cNvCxnSpPr>
            <a:cxnSpLocks/>
            <a:stCxn id="29" idx="3"/>
          </p:cNvCxnSpPr>
          <p:nvPr/>
        </p:nvCxnSpPr>
        <p:spPr>
          <a:xfrm flipV="1">
            <a:off x="5139961" y="2646862"/>
            <a:ext cx="1117310" cy="740206"/>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489FFCF2-43F0-4E38-9B8E-984EC585D0EC}"/>
              </a:ext>
            </a:extLst>
          </p:cNvPr>
          <p:cNvCxnSpPr>
            <a:cxnSpLocks/>
            <a:stCxn id="15" idx="0"/>
          </p:cNvCxnSpPr>
          <p:nvPr/>
        </p:nvCxnSpPr>
        <p:spPr>
          <a:xfrm flipV="1">
            <a:off x="7538014" y="2053385"/>
            <a:ext cx="0" cy="409516"/>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5" name="Picture 2" descr="Résultat de recherche d'images pour &quot;x icon&quot;">
            <a:extLst>
              <a:ext uri="{FF2B5EF4-FFF2-40B4-BE49-F238E27FC236}">
                <a16:creationId xmlns:a16="http://schemas.microsoft.com/office/drawing/2014/main" id="{7B55D668-2527-44A6-948C-922385AA625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5353" y="2129173"/>
            <a:ext cx="333728" cy="33372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2D90852B-301B-43A7-8F0F-A3C6BB4D29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2739" y="3924606"/>
            <a:ext cx="819022" cy="841146"/>
          </a:xfrm>
          <a:prstGeom prst="rect">
            <a:avLst/>
          </a:prstGeom>
        </p:spPr>
      </p:pic>
      <p:pic>
        <p:nvPicPr>
          <p:cNvPr id="37" name="Picture 36">
            <a:extLst>
              <a:ext uri="{FF2B5EF4-FFF2-40B4-BE49-F238E27FC236}">
                <a16:creationId xmlns:a16="http://schemas.microsoft.com/office/drawing/2014/main" id="{F4BE3CA7-11C1-403B-BD9B-44FD2ABCC4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2739" y="2011537"/>
            <a:ext cx="819022" cy="841146"/>
          </a:xfrm>
          <a:prstGeom prst="rect">
            <a:avLst/>
          </a:prstGeom>
        </p:spPr>
      </p:pic>
      <p:cxnSp>
        <p:nvCxnSpPr>
          <p:cNvPr id="38" name="Straight Arrow Connector 37">
            <a:extLst>
              <a:ext uri="{FF2B5EF4-FFF2-40B4-BE49-F238E27FC236}">
                <a16:creationId xmlns:a16="http://schemas.microsoft.com/office/drawing/2014/main" id="{75F41A8D-38E0-4357-9211-E1089A14D138}"/>
              </a:ext>
            </a:extLst>
          </p:cNvPr>
          <p:cNvCxnSpPr>
            <a:cxnSpLocks/>
            <a:stCxn id="36" idx="3"/>
            <a:endCxn id="29" idx="1"/>
          </p:cNvCxnSpPr>
          <p:nvPr/>
        </p:nvCxnSpPr>
        <p:spPr>
          <a:xfrm flipV="1">
            <a:off x="1681761" y="3387068"/>
            <a:ext cx="1249014" cy="958111"/>
          </a:xfrm>
          <a:prstGeom prst="straightConnector1">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280B04B0-0700-4D7F-B2F3-7BF042ABF88A}"/>
              </a:ext>
            </a:extLst>
          </p:cNvPr>
          <p:cNvCxnSpPr>
            <a:cxnSpLocks/>
            <a:stCxn id="29" idx="3"/>
          </p:cNvCxnSpPr>
          <p:nvPr/>
        </p:nvCxnSpPr>
        <p:spPr>
          <a:xfrm flipV="1">
            <a:off x="5139961" y="2889668"/>
            <a:ext cx="1117310" cy="497400"/>
          </a:xfrm>
          <a:prstGeom prst="straightConnector1">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10D67B35-939E-4479-A82A-40F14C11E0E6}"/>
              </a:ext>
            </a:extLst>
          </p:cNvPr>
          <p:cNvCxnSpPr>
            <a:cxnSpLocks/>
            <a:stCxn id="37" idx="3"/>
            <a:endCxn id="29" idx="1"/>
          </p:cNvCxnSpPr>
          <p:nvPr/>
        </p:nvCxnSpPr>
        <p:spPr>
          <a:xfrm>
            <a:off x="1681761" y="2432110"/>
            <a:ext cx="1249014" cy="954958"/>
          </a:xfrm>
          <a:prstGeom prst="straightConnector1">
            <a:avLst/>
          </a:prstGeom>
          <a:ln w="28575">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41" name="Straight Arrow Connector 40">
            <a:extLst>
              <a:ext uri="{FF2B5EF4-FFF2-40B4-BE49-F238E27FC236}">
                <a16:creationId xmlns:a16="http://schemas.microsoft.com/office/drawing/2014/main" id="{6AA83317-B666-434B-AD74-940600C38DA2}"/>
              </a:ext>
            </a:extLst>
          </p:cNvPr>
          <p:cNvCxnSpPr>
            <a:cxnSpLocks/>
            <a:stCxn id="29" idx="3"/>
            <a:endCxn id="21" idx="1"/>
          </p:cNvCxnSpPr>
          <p:nvPr/>
        </p:nvCxnSpPr>
        <p:spPr>
          <a:xfrm>
            <a:off x="5139961" y="3387068"/>
            <a:ext cx="952847" cy="302042"/>
          </a:xfrm>
          <a:prstGeom prst="straightConnector1">
            <a:avLst/>
          </a:prstGeom>
          <a:ln w="28575">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42" name="Heptagon 41">
            <a:extLst>
              <a:ext uri="{FF2B5EF4-FFF2-40B4-BE49-F238E27FC236}">
                <a16:creationId xmlns:a16="http://schemas.microsoft.com/office/drawing/2014/main" id="{AB777B73-1003-4B84-968B-5AD2796B261D}"/>
              </a:ext>
            </a:extLst>
          </p:cNvPr>
          <p:cNvSpPr/>
          <p:nvPr/>
        </p:nvSpPr>
        <p:spPr>
          <a:xfrm>
            <a:off x="5599437" y="3050310"/>
            <a:ext cx="476250" cy="47625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ID</a:t>
            </a:r>
            <a:endParaRPr lang="fr-FR" dirty="0">
              <a:solidFill>
                <a:schemeClr val="tx1"/>
              </a:solidFill>
            </a:endParaRPr>
          </a:p>
        </p:txBody>
      </p:sp>
      <p:sp>
        <p:nvSpPr>
          <p:cNvPr id="43" name="Heptagon 42">
            <a:extLst>
              <a:ext uri="{FF2B5EF4-FFF2-40B4-BE49-F238E27FC236}">
                <a16:creationId xmlns:a16="http://schemas.microsoft.com/office/drawing/2014/main" id="{9EB09A3F-685D-40E5-A1BC-10777A98942D}"/>
              </a:ext>
            </a:extLst>
          </p:cNvPr>
          <p:cNvSpPr/>
          <p:nvPr/>
        </p:nvSpPr>
        <p:spPr>
          <a:xfrm>
            <a:off x="5386708" y="2405722"/>
            <a:ext cx="476250" cy="476250"/>
          </a:xfrm>
          <a:prstGeom prst="hept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ID</a:t>
            </a:r>
            <a:endParaRPr lang="fr-FR" dirty="0">
              <a:solidFill>
                <a:schemeClr val="tx1"/>
              </a:solidFill>
            </a:endParaRPr>
          </a:p>
        </p:txBody>
      </p:sp>
      <p:sp>
        <p:nvSpPr>
          <p:cNvPr id="44" name="Heptagon 43">
            <a:extLst>
              <a:ext uri="{FF2B5EF4-FFF2-40B4-BE49-F238E27FC236}">
                <a16:creationId xmlns:a16="http://schemas.microsoft.com/office/drawing/2014/main" id="{0339A4DF-9BA7-46DE-A767-FEC0B53FBF63}"/>
              </a:ext>
            </a:extLst>
          </p:cNvPr>
          <p:cNvSpPr/>
          <p:nvPr/>
        </p:nvSpPr>
        <p:spPr>
          <a:xfrm>
            <a:off x="5252776" y="3625193"/>
            <a:ext cx="476250" cy="476250"/>
          </a:xfrm>
          <a:prstGeom prst="heptagon">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ID</a:t>
            </a:r>
            <a:endParaRPr lang="fr-FR" dirty="0">
              <a:solidFill>
                <a:schemeClr val="tx1"/>
              </a:solidFill>
            </a:endParaRPr>
          </a:p>
        </p:txBody>
      </p:sp>
    </p:spTree>
    <p:extLst>
      <p:ext uri="{BB962C8B-B14F-4D97-AF65-F5344CB8AC3E}">
        <p14:creationId xmlns:p14="http://schemas.microsoft.com/office/powerpoint/2010/main" val="3534828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Challenges </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17</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89D1CE-5279-4D29-AC69-37AE3B949033}"/>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Load balancing : Server Side</a:t>
            </a:r>
          </a:p>
        </p:txBody>
      </p:sp>
      <p:sp>
        <p:nvSpPr>
          <p:cNvPr id="45" name="Rectangle 44">
            <a:extLst>
              <a:ext uri="{FF2B5EF4-FFF2-40B4-BE49-F238E27FC236}">
                <a16:creationId xmlns:a16="http://schemas.microsoft.com/office/drawing/2014/main" id="{0AF4F348-677F-424A-8636-2B7806D0303A}"/>
              </a:ext>
            </a:extLst>
          </p:cNvPr>
          <p:cNvSpPr/>
          <p:nvPr/>
        </p:nvSpPr>
        <p:spPr>
          <a:xfrm>
            <a:off x="1547683" y="4544982"/>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41BD3DD1-09B2-4190-AA98-EFF65EAE85BE}"/>
              </a:ext>
            </a:extLst>
          </p:cNvPr>
          <p:cNvSpPr/>
          <p:nvPr/>
        </p:nvSpPr>
        <p:spPr>
          <a:xfrm>
            <a:off x="4650799" y="4544982"/>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7" name="Rectangle 46">
            <a:extLst>
              <a:ext uri="{FF2B5EF4-FFF2-40B4-BE49-F238E27FC236}">
                <a16:creationId xmlns:a16="http://schemas.microsoft.com/office/drawing/2014/main" id="{2323843B-8FA4-46BF-809E-F0E5FBD705EC}"/>
              </a:ext>
            </a:extLst>
          </p:cNvPr>
          <p:cNvSpPr/>
          <p:nvPr/>
        </p:nvSpPr>
        <p:spPr>
          <a:xfrm>
            <a:off x="4815260" y="4743794"/>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Server B</a:t>
            </a:r>
          </a:p>
        </p:txBody>
      </p:sp>
      <p:sp>
        <p:nvSpPr>
          <p:cNvPr id="48" name="Rectangle 47">
            <a:extLst>
              <a:ext uri="{FF2B5EF4-FFF2-40B4-BE49-F238E27FC236}">
                <a16:creationId xmlns:a16="http://schemas.microsoft.com/office/drawing/2014/main" id="{B3E821BB-D912-497C-82FC-319335E37133}"/>
              </a:ext>
            </a:extLst>
          </p:cNvPr>
          <p:cNvSpPr/>
          <p:nvPr/>
        </p:nvSpPr>
        <p:spPr>
          <a:xfrm>
            <a:off x="1712147" y="4731167"/>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Server A</a:t>
            </a:r>
          </a:p>
        </p:txBody>
      </p:sp>
      <p:sp>
        <p:nvSpPr>
          <p:cNvPr id="49" name="Rectangle 48">
            <a:extLst>
              <a:ext uri="{FF2B5EF4-FFF2-40B4-BE49-F238E27FC236}">
                <a16:creationId xmlns:a16="http://schemas.microsoft.com/office/drawing/2014/main" id="{C6B13E5D-B7AE-44CA-8028-9BF8B3F49B5A}"/>
              </a:ext>
            </a:extLst>
          </p:cNvPr>
          <p:cNvSpPr/>
          <p:nvPr/>
        </p:nvSpPr>
        <p:spPr>
          <a:xfrm>
            <a:off x="7753915" y="4544982"/>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a:extLst>
              <a:ext uri="{FF2B5EF4-FFF2-40B4-BE49-F238E27FC236}">
                <a16:creationId xmlns:a16="http://schemas.microsoft.com/office/drawing/2014/main" id="{D8B548A2-D943-4D41-9251-A0D1214A0373}"/>
              </a:ext>
            </a:extLst>
          </p:cNvPr>
          <p:cNvSpPr/>
          <p:nvPr/>
        </p:nvSpPr>
        <p:spPr>
          <a:xfrm>
            <a:off x="7918384" y="4731169"/>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Server C</a:t>
            </a:r>
          </a:p>
        </p:txBody>
      </p:sp>
      <p:sp>
        <p:nvSpPr>
          <p:cNvPr id="51" name="Rectangle 50">
            <a:extLst>
              <a:ext uri="{FF2B5EF4-FFF2-40B4-BE49-F238E27FC236}">
                <a16:creationId xmlns:a16="http://schemas.microsoft.com/office/drawing/2014/main" id="{1D984CDE-FBE9-40E7-B82F-BB7C1F8CDA8A}"/>
              </a:ext>
            </a:extLst>
          </p:cNvPr>
          <p:cNvSpPr/>
          <p:nvPr/>
        </p:nvSpPr>
        <p:spPr>
          <a:xfrm>
            <a:off x="1547683" y="3429000"/>
            <a:ext cx="9075950" cy="697479"/>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Load balancer</a:t>
            </a:r>
          </a:p>
        </p:txBody>
      </p:sp>
      <p:pic>
        <p:nvPicPr>
          <p:cNvPr id="53" name="Picture 52">
            <a:extLst>
              <a:ext uri="{FF2B5EF4-FFF2-40B4-BE49-F238E27FC236}">
                <a16:creationId xmlns:a16="http://schemas.microsoft.com/office/drawing/2014/main" id="{41432635-9DF6-4D3F-AEE4-F898AE320E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1910" y="1580244"/>
            <a:ext cx="1128178" cy="1158654"/>
          </a:xfrm>
          <a:prstGeom prst="rect">
            <a:avLst/>
          </a:prstGeom>
        </p:spPr>
      </p:pic>
      <p:cxnSp>
        <p:nvCxnSpPr>
          <p:cNvPr id="3" name="Straight Arrow Connector 2">
            <a:extLst>
              <a:ext uri="{FF2B5EF4-FFF2-40B4-BE49-F238E27FC236}">
                <a16:creationId xmlns:a16="http://schemas.microsoft.com/office/drawing/2014/main" id="{D99AD221-D44D-47E8-8907-56D9C4BF25C0}"/>
              </a:ext>
            </a:extLst>
          </p:cNvPr>
          <p:cNvCxnSpPr>
            <a:cxnSpLocks/>
            <a:stCxn id="53" idx="2"/>
          </p:cNvCxnSpPr>
          <p:nvPr/>
        </p:nvCxnSpPr>
        <p:spPr>
          <a:xfrm flipH="1">
            <a:off x="3751385" y="2738898"/>
            <a:ext cx="2344614" cy="690102"/>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54" name="Straight Arrow Connector 53">
            <a:extLst>
              <a:ext uri="{FF2B5EF4-FFF2-40B4-BE49-F238E27FC236}">
                <a16:creationId xmlns:a16="http://schemas.microsoft.com/office/drawing/2014/main" id="{A307DEFE-4FC0-40EE-849D-C03BCC1FEC59}"/>
              </a:ext>
            </a:extLst>
          </p:cNvPr>
          <p:cNvCxnSpPr>
            <a:cxnSpLocks/>
            <a:stCxn id="53" idx="2"/>
            <a:endCxn id="51" idx="0"/>
          </p:cNvCxnSpPr>
          <p:nvPr/>
        </p:nvCxnSpPr>
        <p:spPr>
          <a:xfrm flipH="1">
            <a:off x="6085658" y="2738898"/>
            <a:ext cx="10341" cy="690102"/>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55" name="Straight Arrow Connector 54">
            <a:extLst>
              <a:ext uri="{FF2B5EF4-FFF2-40B4-BE49-F238E27FC236}">
                <a16:creationId xmlns:a16="http://schemas.microsoft.com/office/drawing/2014/main" id="{1FC1B7EC-4AA9-4884-BFE1-EB33BEA0E56A}"/>
              </a:ext>
            </a:extLst>
          </p:cNvPr>
          <p:cNvCxnSpPr>
            <a:cxnSpLocks/>
            <a:stCxn id="53" idx="2"/>
          </p:cNvCxnSpPr>
          <p:nvPr/>
        </p:nvCxnSpPr>
        <p:spPr>
          <a:xfrm>
            <a:off x="6095999" y="2738898"/>
            <a:ext cx="2192787" cy="66386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8" name="Arrow: Up-Down 7">
            <a:extLst>
              <a:ext uri="{FF2B5EF4-FFF2-40B4-BE49-F238E27FC236}">
                <a16:creationId xmlns:a16="http://schemas.microsoft.com/office/drawing/2014/main" id="{41C2004F-9507-4996-954D-F6D2E1755F93}"/>
              </a:ext>
            </a:extLst>
          </p:cNvPr>
          <p:cNvSpPr/>
          <p:nvPr/>
        </p:nvSpPr>
        <p:spPr>
          <a:xfrm>
            <a:off x="2872153" y="4126479"/>
            <a:ext cx="211015" cy="418501"/>
          </a:xfrm>
          <a:prstGeom prst="upDown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6" name="Arrow: Up-Down 55">
            <a:extLst>
              <a:ext uri="{FF2B5EF4-FFF2-40B4-BE49-F238E27FC236}">
                <a16:creationId xmlns:a16="http://schemas.microsoft.com/office/drawing/2014/main" id="{00B65418-521D-4CE1-B5A6-C3032C7E4351}"/>
              </a:ext>
            </a:extLst>
          </p:cNvPr>
          <p:cNvSpPr/>
          <p:nvPr/>
        </p:nvSpPr>
        <p:spPr>
          <a:xfrm>
            <a:off x="5990491" y="4128287"/>
            <a:ext cx="211015" cy="418501"/>
          </a:xfrm>
          <a:prstGeom prst="upDown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Arrow: Up-Down 56">
            <a:extLst>
              <a:ext uri="{FF2B5EF4-FFF2-40B4-BE49-F238E27FC236}">
                <a16:creationId xmlns:a16="http://schemas.microsoft.com/office/drawing/2014/main" id="{DFD7FDA0-2152-44B6-9AA7-40155CB18328}"/>
              </a:ext>
            </a:extLst>
          </p:cNvPr>
          <p:cNvSpPr/>
          <p:nvPr/>
        </p:nvSpPr>
        <p:spPr>
          <a:xfrm>
            <a:off x="9108829" y="4103415"/>
            <a:ext cx="211015" cy="418501"/>
          </a:xfrm>
          <a:prstGeom prst="upDown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993035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Challenges </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18</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89D1CE-5279-4D29-AC69-37AE3B949033}"/>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Load balancing : Client Side</a:t>
            </a:r>
          </a:p>
        </p:txBody>
      </p:sp>
      <p:sp>
        <p:nvSpPr>
          <p:cNvPr id="7" name="Rectangle 6">
            <a:extLst>
              <a:ext uri="{FF2B5EF4-FFF2-40B4-BE49-F238E27FC236}">
                <a16:creationId xmlns:a16="http://schemas.microsoft.com/office/drawing/2014/main" id="{5A81AAB4-0340-45DD-BBC7-B625AEBBB3DD}"/>
              </a:ext>
            </a:extLst>
          </p:cNvPr>
          <p:cNvSpPr/>
          <p:nvPr/>
        </p:nvSpPr>
        <p:spPr>
          <a:xfrm>
            <a:off x="6096000" y="3926805"/>
            <a:ext cx="2869718" cy="56605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E620271C-B7BB-494D-8177-6E2484930370}"/>
              </a:ext>
            </a:extLst>
          </p:cNvPr>
          <p:cNvSpPr/>
          <p:nvPr/>
        </p:nvSpPr>
        <p:spPr>
          <a:xfrm>
            <a:off x="6095998" y="1422465"/>
            <a:ext cx="2869718" cy="143924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a:extLst>
              <a:ext uri="{FF2B5EF4-FFF2-40B4-BE49-F238E27FC236}">
                <a16:creationId xmlns:a16="http://schemas.microsoft.com/office/drawing/2014/main" id="{7D63C2A6-9C36-4316-8B0B-51D177649A8E}"/>
              </a:ext>
            </a:extLst>
          </p:cNvPr>
          <p:cNvSpPr/>
          <p:nvPr/>
        </p:nvSpPr>
        <p:spPr>
          <a:xfrm>
            <a:off x="6260459" y="1621277"/>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Currency exchange : Instance 1</a:t>
            </a:r>
          </a:p>
        </p:txBody>
      </p:sp>
      <p:sp>
        <p:nvSpPr>
          <p:cNvPr id="13" name="Rectangle 12">
            <a:extLst>
              <a:ext uri="{FF2B5EF4-FFF2-40B4-BE49-F238E27FC236}">
                <a16:creationId xmlns:a16="http://schemas.microsoft.com/office/drawing/2014/main" id="{B63CFE5C-A7ED-417E-8F94-22355C1ED6AF}"/>
              </a:ext>
            </a:extLst>
          </p:cNvPr>
          <p:cNvSpPr/>
          <p:nvPr/>
        </p:nvSpPr>
        <p:spPr>
          <a:xfrm>
            <a:off x="6250118" y="4047768"/>
            <a:ext cx="2561479" cy="3241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Currency conversion services</a:t>
            </a:r>
          </a:p>
        </p:txBody>
      </p:sp>
      <p:pic>
        <p:nvPicPr>
          <p:cNvPr id="14" name="Picture 13">
            <a:extLst>
              <a:ext uri="{FF2B5EF4-FFF2-40B4-BE49-F238E27FC236}">
                <a16:creationId xmlns:a16="http://schemas.microsoft.com/office/drawing/2014/main" id="{4664F512-5C68-44CA-ACFC-79C015BEA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2174" y="2438534"/>
            <a:ext cx="1017090" cy="1017092"/>
          </a:xfrm>
          <a:prstGeom prst="rect">
            <a:avLst/>
          </a:prstGeom>
        </p:spPr>
      </p:pic>
      <p:pic>
        <p:nvPicPr>
          <p:cNvPr id="15" name="Picture 14">
            <a:extLst>
              <a:ext uri="{FF2B5EF4-FFF2-40B4-BE49-F238E27FC236}">
                <a16:creationId xmlns:a16="http://schemas.microsoft.com/office/drawing/2014/main" id="{868E1F26-0109-4A80-88DA-8500647129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439" y="2361375"/>
            <a:ext cx="819022" cy="841146"/>
          </a:xfrm>
          <a:prstGeom prst="rect">
            <a:avLst/>
          </a:prstGeom>
        </p:spPr>
      </p:pic>
      <p:cxnSp>
        <p:nvCxnSpPr>
          <p:cNvPr id="16" name="Connector: Elbow 15">
            <a:extLst>
              <a:ext uri="{FF2B5EF4-FFF2-40B4-BE49-F238E27FC236}">
                <a16:creationId xmlns:a16="http://schemas.microsoft.com/office/drawing/2014/main" id="{597B8B40-DDB0-43FE-8DB0-19B170B1B8E3}"/>
              </a:ext>
            </a:extLst>
          </p:cNvPr>
          <p:cNvCxnSpPr>
            <a:cxnSpLocks/>
            <a:stCxn id="8" idx="3"/>
            <a:endCxn id="14" idx="1"/>
          </p:cNvCxnSpPr>
          <p:nvPr/>
        </p:nvCxnSpPr>
        <p:spPr>
          <a:xfrm>
            <a:off x="8965716" y="2142086"/>
            <a:ext cx="1846458" cy="804994"/>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sp>
        <p:nvSpPr>
          <p:cNvPr id="18" name="Rectangle 17">
            <a:extLst>
              <a:ext uri="{FF2B5EF4-FFF2-40B4-BE49-F238E27FC236}">
                <a16:creationId xmlns:a16="http://schemas.microsoft.com/office/drawing/2014/main" id="{0A654DDD-A733-4A53-A9F6-2EE62BADE81B}"/>
              </a:ext>
            </a:extLst>
          </p:cNvPr>
          <p:cNvSpPr/>
          <p:nvPr/>
        </p:nvSpPr>
        <p:spPr>
          <a:xfrm>
            <a:off x="6095990" y="4715505"/>
            <a:ext cx="2869718" cy="56605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a:extLst>
              <a:ext uri="{FF2B5EF4-FFF2-40B4-BE49-F238E27FC236}">
                <a16:creationId xmlns:a16="http://schemas.microsoft.com/office/drawing/2014/main" id="{D5D38D86-1068-4EA3-BC28-722683882835}"/>
              </a:ext>
            </a:extLst>
          </p:cNvPr>
          <p:cNvSpPr/>
          <p:nvPr/>
        </p:nvSpPr>
        <p:spPr>
          <a:xfrm>
            <a:off x="6250108" y="4864157"/>
            <a:ext cx="2561479" cy="3241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Transaction services</a:t>
            </a:r>
          </a:p>
        </p:txBody>
      </p:sp>
      <p:sp>
        <p:nvSpPr>
          <p:cNvPr id="21" name="Rectangle 20">
            <a:extLst>
              <a:ext uri="{FF2B5EF4-FFF2-40B4-BE49-F238E27FC236}">
                <a16:creationId xmlns:a16="http://schemas.microsoft.com/office/drawing/2014/main" id="{2504B996-08D9-46CA-BEAC-97534CE04DFA}"/>
              </a:ext>
            </a:extLst>
          </p:cNvPr>
          <p:cNvSpPr/>
          <p:nvPr/>
        </p:nvSpPr>
        <p:spPr>
          <a:xfrm>
            <a:off x="6095990" y="5476873"/>
            <a:ext cx="2869718" cy="56605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21">
            <a:extLst>
              <a:ext uri="{FF2B5EF4-FFF2-40B4-BE49-F238E27FC236}">
                <a16:creationId xmlns:a16="http://schemas.microsoft.com/office/drawing/2014/main" id="{CD07BEB3-52E0-41DE-8078-D27F8613DEF8}"/>
              </a:ext>
            </a:extLst>
          </p:cNvPr>
          <p:cNvSpPr/>
          <p:nvPr/>
        </p:nvSpPr>
        <p:spPr>
          <a:xfrm>
            <a:off x="6250109" y="5597836"/>
            <a:ext cx="2561479" cy="3241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Enterprise services</a:t>
            </a:r>
          </a:p>
        </p:txBody>
      </p:sp>
      <p:cxnSp>
        <p:nvCxnSpPr>
          <p:cNvPr id="23" name="Connector: Elbow 22">
            <a:extLst>
              <a:ext uri="{FF2B5EF4-FFF2-40B4-BE49-F238E27FC236}">
                <a16:creationId xmlns:a16="http://schemas.microsoft.com/office/drawing/2014/main" id="{9BA44451-7790-4D4B-8646-F0891082C6BC}"/>
              </a:ext>
            </a:extLst>
          </p:cNvPr>
          <p:cNvCxnSpPr>
            <a:cxnSpLocks/>
            <a:stCxn id="7" idx="3"/>
            <a:endCxn id="14" idx="1"/>
          </p:cNvCxnSpPr>
          <p:nvPr/>
        </p:nvCxnSpPr>
        <p:spPr>
          <a:xfrm flipV="1">
            <a:off x="8965718" y="2947080"/>
            <a:ext cx="1846456" cy="1262754"/>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pic>
        <p:nvPicPr>
          <p:cNvPr id="24" name="Picture 23">
            <a:extLst>
              <a:ext uri="{FF2B5EF4-FFF2-40B4-BE49-F238E27FC236}">
                <a16:creationId xmlns:a16="http://schemas.microsoft.com/office/drawing/2014/main" id="{4E5B703E-AC0D-4570-BE0A-D43E7E4BE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2174" y="4610953"/>
            <a:ext cx="1017090" cy="1017092"/>
          </a:xfrm>
          <a:prstGeom prst="rect">
            <a:avLst/>
          </a:prstGeom>
        </p:spPr>
      </p:pic>
      <p:cxnSp>
        <p:nvCxnSpPr>
          <p:cNvPr id="25" name="Connector: Elbow 24">
            <a:extLst>
              <a:ext uri="{FF2B5EF4-FFF2-40B4-BE49-F238E27FC236}">
                <a16:creationId xmlns:a16="http://schemas.microsoft.com/office/drawing/2014/main" id="{A256DFEF-6E54-4AC8-AFDE-21C24EDBBC57}"/>
              </a:ext>
            </a:extLst>
          </p:cNvPr>
          <p:cNvCxnSpPr>
            <a:cxnSpLocks/>
            <a:stCxn id="18" idx="3"/>
            <a:endCxn id="24" idx="1"/>
          </p:cNvCxnSpPr>
          <p:nvPr/>
        </p:nvCxnSpPr>
        <p:spPr>
          <a:xfrm>
            <a:off x="8965708" y="4998534"/>
            <a:ext cx="1846466" cy="120965"/>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6" name="Connector: Elbow 25">
            <a:extLst>
              <a:ext uri="{FF2B5EF4-FFF2-40B4-BE49-F238E27FC236}">
                <a16:creationId xmlns:a16="http://schemas.microsoft.com/office/drawing/2014/main" id="{3F7298D9-BE70-4302-9DC7-9C6F18250925}"/>
              </a:ext>
            </a:extLst>
          </p:cNvPr>
          <p:cNvCxnSpPr>
            <a:cxnSpLocks/>
            <a:stCxn id="21" idx="3"/>
            <a:endCxn id="24" idx="1"/>
          </p:cNvCxnSpPr>
          <p:nvPr/>
        </p:nvCxnSpPr>
        <p:spPr>
          <a:xfrm flipV="1">
            <a:off x="8965708" y="5119499"/>
            <a:ext cx="1846466" cy="640403"/>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pic>
        <p:nvPicPr>
          <p:cNvPr id="27" name="Picture 26">
            <a:extLst>
              <a:ext uri="{FF2B5EF4-FFF2-40B4-BE49-F238E27FC236}">
                <a16:creationId xmlns:a16="http://schemas.microsoft.com/office/drawing/2014/main" id="{B67E4E5F-4617-4E9D-927C-DC11A8DA006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439" y="3590593"/>
            <a:ext cx="819022" cy="841146"/>
          </a:xfrm>
          <a:prstGeom prst="rect">
            <a:avLst/>
          </a:prstGeom>
        </p:spPr>
      </p:pic>
      <p:pic>
        <p:nvPicPr>
          <p:cNvPr id="28" name="Picture 27">
            <a:extLst>
              <a:ext uri="{FF2B5EF4-FFF2-40B4-BE49-F238E27FC236}">
                <a16:creationId xmlns:a16="http://schemas.microsoft.com/office/drawing/2014/main" id="{0BE79691-7914-4FA8-B8BD-EC694ABF78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439" y="4766151"/>
            <a:ext cx="819022" cy="841146"/>
          </a:xfrm>
          <a:prstGeom prst="rect">
            <a:avLst/>
          </a:prstGeom>
        </p:spPr>
      </p:pic>
      <p:sp>
        <p:nvSpPr>
          <p:cNvPr id="29" name="Rectangle 28">
            <a:extLst>
              <a:ext uri="{FF2B5EF4-FFF2-40B4-BE49-F238E27FC236}">
                <a16:creationId xmlns:a16="http://schemas.microsoft.com/office/drawing/2014/main" id="{0F59CA4E-95E5-41CB-AB50-96EE74C16FF4}"/>
              </a:ext>
            </a:extLst>
          </p:cNvPr>
          <p:cNvSpPr/>
          <p:nvPr/>
        </p:nvSpPr>
        <p:spPr>
          <a:xfrm>
            <a:off x="2717475" y="3761718"/>
            <a:ext cx="1497134" cy="49889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API Gateway</a:t>
            </a:r>
          </a:p>
        </p:txBody>
      </p:sp>
      <p:cxnSp>
        <p:nvCxnSpPr>
          <p:cNvPr id="30" name="Straight Arrow Connector 29">
            <a:extLst>
              <a:ext uri="{FF2B5EF4-FFF2-40B4-BE49-F238E27FC236}">
                <a16:creationId xmlns:a16="http://schemas.microsoft.com/office/drawing/2014/main" id="{8687578D-6DEA-4717-9D34-207E2B1E8646}"/>
              </a:ext>
            </a:extLst>
          </p:cNvPr>
          <p:cNvCxnSpPr>
            <a:cxnSpLocks/>
            <a:stCxn id="15" idx="3"/>
            <a:endCxn id="29" idx="1"/>
          </p:cNvCxnSpPr>
          <p:nvPr/>
        </p:nvCxnSpPr>
        <p:spPr>
          <a:xfrm>
            <a:off x="1788461" y="2781948"/>
            <a:ext cx="929014" cy="1229218"/>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1" name="Straight Arrow Connector 30">
            <a:extLst>
              <a:ext uri="{FF2B5EF4-FFF2-40B4-BE49-F238E27FC236}">
                <a16:creationId xmlns:a16="http://schemas.microsoft.com/office/drawing/2014/main" id="{CD21ECF6-88BE-4D89-B714-79548EF5E47C}"/>
              </a:ext>
            </a:extLst>
          </p:cNvPr>
          <p:cNvCxnSpPr>
            <a:cxnSpLocks/>
            <a:stCxn id="27" idx="3"/>
            <a:endCxn id="29" idx="1"/>
          </p:cNvCxnSpPr>
          <p:nvPr/>
        </p:nvCxnSpPr>
        <p:spPr>
          <a:xfrm>
            <a:off x="1788461" y="4011166"/>
            <a:ext cx="929014" cy="0"/>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2" name="Straight Arrow Connector 31">
            <a:extLst>
              <a:ext uri="{FF2B5EF4-FFF2-40B4-BE49-F238E27FC236}">
                <a16:creationId xmlns:a16="http://schemas.microsoft.com/office/drawing/2014/main" id="{498C9AC0-3AD3-4CB3-AA0C-C8261FFA19D0}"/>
              </a:ext>
            </a:extLst>
          </p:cNvPr>
          <p:cNvCxnSpPr>
            <a:cxnSpLocks/>
            <a:stCxn id="28" idx="3"/>
            <a:endCxn id="29" idx="1"/>
          </p:cNvCxnSpPr>
          <p:nvPr/>
        </p:nvCxnSpPr>
        <p:spPr>
          <a:xfrm flipV="1">
            <a:off x="1788461" y="4011166"/>
            <a:ext cx="929014" cy="1175558"/>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3" name="Connector: Elbow 32">
            <a:extLst>
              <a:ext uri="{FF2B5EF4-FFF2-40B4-BE49-F238E27FC236}">
                <a16:creationId xmlns:a16="http://schemas.microsoft.com/office/drawing/2014/main" id="{9ED7A079-B680-453B-97AD-22E0E0E69F4D}"/>
              </a:ext>
            </a:extLst>
          </p:cNvPr>
          <p:cNvCxnSpPr>
            <a:cxnSpLocks/>
            <a:stCxn id="29" idx="3"/>
            <a:endCxn id="8" idx="1"/>
          </p:cNvCxnSpPr>
          <p:nvPr/>
        </p:nvCxnSpPr>
        <p:spPr>
          <a:xfrm flipV="1">
            <a:off x="4214609" y="2142086"/>
            <a:ext cx="1881389" cy="1869080"/>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4" name="Connector: Elbow 33">
            <a:extLst>
              <a:ext uri="{FF2B5EF4-FFF2-40B4-BE49-F238E27FC236}">
                <a16:creationId xmlns:a16="http://schemas.microsoft.com/office/drawing/2014/main" id="{4BCC8ED1-6AB3-4CA7-9457-11EBA4DD9FCD}"/>
              </a:ext>
            </a:extLst>
          </p:cNvPr>
          <p:cNvCxnSpPr>
            <a:cxnSpLocks/>
            <a:stCxn id="29" idx="3"/>
            <a:endCxn id="7" idx="1"/>
          </p:cNvCxnSpPr>
          <p:nvPr/>
        </p:nvCxnSpPr>
        <p:spPr>
          <a:xfrm>
            <a:off x="4214609" y="4011166"/>
            <a:ext cx="1881391" cy="198668"/>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5" name="Connector: Elbow 34">
            <a:extLst>
              <a:ext uri="{FF2B5EF4-FFF2-40B4-BE49-F238E27FC236}">
                <a16:creationId xmlns:a16="http://schemas.microsoft.com/office/drawing/2014/main" id="{CF4A2A45-CFEE-4D7F-99F5-E551BA4846AA}"/>
              </a:ext>
            </a:extLst>
          </p:cNvPr>
          <p:cNvCxnSpPr>
            <a:cxnSpLocks/>
            <a:stCxn id="29" idx="3"/>
            <a:endCxn id="18" idx="1"/>
          </p:cNvCxnSpPr>
          <p:nvPr/>
        </p:nvCxnSpPr>
        <p:spPr>
          <a:xfrm>
            <a:off x="4214609" y="4011166"/>
            <a:ext cx="1881381" cy="987368"/>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6" name="Connector: Elbow 35">
            <a:extLst>
              <a:ext uri="{FF2B5EF4-FFF2-40B4-BE49-F238E27FC236}">
                <a16:creationId xmlns:a16="http://schemas.microsoft.com/office/drawing/2014/main" id="{CB6568F9-57E7-4935-91FD-407497F7003B}"/>
              </a:ext>
            </a:extLst>
          </p:cNvPr>
          <p:cNvCxnSpPr>
            <a:cxnSpLocks/>
            <a:stCxn id="29" idx="3"/>
            <a:endCxn id="21" idx="1"/>
          </p:cNvCxnSpPr>
          <p:nvPr/>
        </p:nvCxnSpPr>
        <p:spPr>
          <a:xfrm>
            <a:off x="4214609" y="4011166"/>
            <a:ext cx="1881381" cy="1748736"/>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37" name="Rectangle 36">
            <a:extLst>
              <a:ext uri="{FF2B5EF4-FFF2-40B4-BE49-F238E27FC236}">
                <a16:creationId xmlns:a16="http://schemas.microsoft.com/office/drawing/2014/main" id="{61F85AF1-FC9E-4F48-8FD4-36C2251FED27}"/>
              </a:ext>
            </a:extLst>
          </p:cNvPr>
          <p:cNvSpPr/>
          <p:nvPr/>
        </p:nvSpPr>
        <p:spPr>
          <a:xfrm>
            <a:off x="5080947" y="6175721"/>
            <a:ext cx="4899804" cy="49889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Times New Roman" panose="02020603050405020304" pitchFamily="18" charset="0"/>
                <a:cs typeface="Times New Roman" panose="02020603050405020304" pitchFamily="18" charset="0"/>
              </a:rPr>
              <a:t>RestTemplate, WebClient, OpenFeign, JMS Brokers (ActiveMQ, RabbitMQ)</a:t>
            </a:r>
          </a:p>
        </p:txBody>
      </p:sp>
      <p:sp>
        <p:nvSpPr>
          <p:cNvPr id="38" name="Rectangle 37">
            <a:extLst>
              <a:ext uri="{FF2B5EF4-FFF2-40B4-BE49-F238E27FC236}">
                <a16:creationId xmlns:a16="http://schemas.microsoft.com/office/drawing/2014/main" id="{C631D8FF-5D7F-4C0C-BF62-40606C1D0225}"/>
              </a:ext>
            </a:extLst>
          </p:cNvPr>
          <p:cNvSpPr/>
          <p:nvPr/>
        </p:nvSpPr>
        <p:spPr>
          <a:xfrm>
            <a:off x="6250105" y="2185043"/>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Currency exchange : Instance 2</a:t>
            </a:r>
          </a:p>
        </p:txBody>
      </p:sp>
      <p:sp>
        <p:nvSpPr>
          <p:cNvPr id="39" name="Rectangle 38">
            <a:extLst>
              <a:ext uri="{FF2B5EF4-FFF2-40B4-BE49-F238E27FC236}">
                <a16:creationId xmlns:a16="http://schemas.microsoft.com/office/drawing/2014/main" id="{B4882480-0E43-4C29-8BFA-E7906FC1EE4B}"/>
              </a:ext>
            </a:extLst>
          </p:cNvPr>
          <p:cNvSpPr/>
          <p:nvPr/>
        </p:nvSpPr>
        <p:spPr>
          <a:xfrm>
            <a:off x="6096000" y="3543608"/>
            <a:ext cx="2869708" cy="32412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Load Balancing : Ribbon</a:t>
            </a:r>
          </a:p>
        </p:txBody>
      </p:sp>
      <p:sp>
        <p:nvSpPr>
          <p:cNvPr id="40" name="Arrow: Up-Down 39">
            <a:extLst>
              <a:ext uri="{FF2B5EF4-FFF2-40B4-BE49-F238E27FC236}">
                <a16:creationId xmlns:a16="http://schemas.microsoft.com/office/drawing/2014/main" id="{63AD65CA-1CA5-4B5B-B180-8FBC7F52D78C}"/>
              </a:ext>
            </a:extLst>
          </p:cNvPr>
          <p:cNvSpPr/>
          <p:nvPr/>
        </p:nvSpPr>
        <p:spPr>
          <a:xfrm>
            <a:off x="6855114" y="2879249"/>
            <a:ext cx="319177" cy="664359"/>
          </a:xfrm>
          <a:prstGeom prst="upDown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Arrow: Up-Down 40">
            <a:extLst>
              <a:ext uri="{FF2B5EF4-FFF2-40B4-BE49-F238E27FC236}">
                <a16:creationId xmlns:a16="http://schemas.microsoft.com/office/drawing/2014/main" id="{A8931EC5-7FB6-416B-90F3-177FD8B46C41}"/>
              </a:ext>
            </a:extLst>
          </p:cNvPr>
          <p:cNvSpPr/>
          <p:nvPr/>
        </p:nvSpPr>
        <p:spPr>
          <a:xfrm>
            <a:off x="7933405" y="2877246"/>
            <a:ext cx="319177" cy="664359"/>
          </a:xfrm>
          <a:prstGeom prst="upDown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5262095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Challenges </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19</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89D1CE-5279-4D29-AC69-37AE3B949033}"/>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Load balancing : Client Side</a:t>
            </a:r>
          </a:p>
        </p:txBody>
      </p:sp>
      <p:pic>
        <p:nvPicPr>
          <p:cNvPr id="42" name="Picture 41">
            <a:extLst>
              <a:ext uri="{FF2B5EF4-FFF2-40B4-BE49-F238E27FC236}">
                <a16:creationId xmlns:a16="http://schemas.microsoft.com/office/drawing/2014/main" id="{C8B63739-7F29-4052-A5B9-6D89EC3E0CBF}"/>
              </a:ext>
            </a:extLst>
          </p:cNvPr>
          <p:cNvPicPr>
            <a:picLocks noChangeAspect="1"/>
          </p:cNvPicPr>
          <p:nvPr/>
        </p:nvPicPr>
        <p:blipFill>
          <a:blip r:embed="rId3"/>
          <a:stretch>
            <a:fillRect/>
          </a:stretch>
        </p:blipFill>
        <p:spPr>
          <a:xfrm>
            <a:off x="1262062" y="1414754"/>
            <a:ext cx="3524774" cy="2948610"/>
          </a:xfrm>
          <a:prstGeom prst="rect">
            <a:avLst/>
          </a:prstGeom>
          <a:ln>
            <a:solidFill>
              <a:schemeClr val="accent1"/>
            </a:solidFill>
          </a:ln>
        </p:spPr>
      </p:pic>
      <p:pic>
        <p:nvPicPr>
          <p:cNvPr id="43" name="Picture 42">
            <a:extLst>
              <a:ext uri="{FF2B5EF4-FFF2-40B4-BE49-F238E27FC236}">
                <a16:creationId xmlns:a16="http://schemas.microsoft.com/office/drawing/2014/main" id="{12E8B0E8-83BB-4B9B-BC69-5141E505F515}"/>
              </a:ext>
            </a:extLst>
          </p:cNvPr>
          <p:cNvPicPr>
            <a:picLocks noChangeAspect="1"/>
          </p:cNvPicPr>
          <p:nvPr/>
        </p:nvPicPr>
        <p:blipFill>
          <a:blip r:embed="rId4"/>
          <a:stretch>
            <a:fillRect/>
          </a:stretch>
        </p:blipFill>
        <p:spPr>
          <a:xfrm>
            <a:off x="5119687" y="2408470"/>
            <a:ext cx="5810250" cy="790575"/>
          </a:xfrm>
          <a:prstGeom prst="rect">
            <a:avLst/>
          </a:prstGeom>
          <a:ln>
            <a:solidFill>
              <a:schemeClr val="accent1"/>
            </a:solidFill>
          </a:ln>
        </p:spPr>
      </p:pic>
      <p:pic>
        <p:nvPicPr>
          <p:cNvPr id="44" name="Picture 43">
            <a:extLst>
              <a:ext uri="{FF2B5EF4-FFF2-40B4-BE49-F238E27FC236}">
                <a16:creationId xmlns:a16="http://schemas.microsoft.com/office/drawing/2014/main" id="{F447F852-D356-4921-9308-95E7CB2604E3}"/>
              </a:ext>
            </a:extLst>
          </p:cNvPr>
          <p:cNvPicPr>
            <a:picLocks noChangeAspect="1"/>
          </p:cNvPicPr>
          <p:nvPr/>
        </p:nvPicPr>
        <p:blipFill>
          <a:blip r:embed="rId5"/>
          <a:stretch>
            <a:fillRect/>
          </a:stretch>
        </p:blipFill>
        <p:spPr>
          <a:xfrm>
            <a:off x="1262062" y="4528147"/>
            <a:ext cx="9667875" cy="1409700"/>
          </a:xfrm>
          <a:prstGeom prst="rect">
            <a:avLst/>
          </a:prstGeom>
          <a:ln>
            <a:solidFill>
              <a:schemeClr val="accent1"/>
            </a:solidFill>
          </a:ln>
        </p:spPr>
      </p:pic>
    </p:spTree>
    <p:extLst>
      <p:ext uri="{BB962C8B-B14F-4D97-AF65-F5344CB8AC3E}">
        <p14:creationId xmlns:p14="http://schemas.microsoft.com/office/powerpoint/2010/main" val="3213339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p:cNvSpPr/>
          <p:nvPr/>
        </p:nvSpPr>
        <p:spPr bwMode="auto">
          <a:xfrm>
            <a:off x="5338620" y="0"/>
            <a:ext cx="6624317" cy="6858000"/>
          </a:xfrm>
          <a:custGeom>
            <a:avLst/>
            <a:gdLst>
              <a:gd name="connsiteX0" fmla="*/ 0 w 4968238"/>
              <a:gd name="connsiteY0" fmla="*/ 0 h 5143500"/>
              <a:gd name="connsiteX1" fmla="*/ 1926049 w 4968238"/>
              <a:gd name="connsiteY1" fmla="*/ 0 h 5143500"/>
              <a:gd name="connsiteX2" fmla="*/ 4968238 w 4968238"/>
              <a:gd name="connsiteY2" fmla="*/ 0 h 5143500"/>
              <a:gd name="connsiteX3" fmla="*/ 4968238 w 4968238"/>
              <a:gd name="connsiteY3" fmla="*/ 5143500 h 5143500"/>
              <a:gd name="connsiteX4" fmla="*/ 2495348 w 4968238"/>
              <a:gd name="connsiteY4" fmla="*/ 5143500 h 5143500"/>
              <a:gd name="connsiteX5" fmla="*/ 1950721 w 4968238"/>
              <a:gd name="connsiteY5" fmla="*/ 5143500 h 5143500"/>
              <a:gd name="connsiteX6" fmla="*/ 1926049 w 4968238"/>
              <a:gd name="connsiteY6" fmla="*/ 5143500 h 5143500"/>
              <a:gd name="connsiteX7" fmla="*/ 0 w 4968238"/>
              <a:gd name="connsiteY7" fmla="*/ 5143500 h 5143500"/>
              <a:gd name="connsiteX8" fmla="*/ 20189 w 4968238"/>
              <a:gd name="connsiteY8" fmla="*/ 5121287 h 5143500"/>
              <a:gd name="connsiteX9" fmla="*/ 935449 w 4968238"/>
              <a:gd name="connsiteY9" fmla="*/ 2571750 h 5143500"/>
              <a:gd name="connsiteX10" fmla="*/ 20189 w 4968238"/>
              <a:gd name="connsiteY10" fmla="*/ 22213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68238" h="5143500">
                <a:moveTo>
                  <a:pt x="0" y="0"/>
                </a:moveTo>
                <a:lnTo>
                  <a:pt x="1926049" y="0"/>
                </a:lnTo>
                <a:lnTo>
                  <a:pt x="4968238" y="0"/>
                </a:lnTo>
                <a:lnTo>
                  <a:pt x="4968238" y="5143500"/>
                </a:lnTo>
                <a:lnTo>
                  <a:pt x="2495348" y="5143500"/>
                </a:lnTo>
                <a:lnTo>
                  <a:pt x="1950721" y="5143500"/>
                </a:lnTo>
                <a:lnTo>
                  <a:pt x="1926049" y="5143500"/>
                </a:lnTo>
                <a:lnTo>
                  <a:pt x="0" y="5143500"/>
                </a:lnTo>
                <a:lnTo>
                  <a:pt x="20189" y="5121287"/>
                </a:lnTo>
                <a:cubicBezTo>
                  <a:pt x="591971" y="4428447"/>
                  <a:pt x="935449" y="3540210"/>
                  <a:pt x="935449" y="2571750"/>
                </a:cubicBezTo>
                <a:cubicBezTo>
                  <a:pt x="935449" y="1603289"/>
                  <a:pt x="591971" y="715053"/>
                  <a:pt x="20189" y="22213"/>
                </a:cubicBezTo>
                <a:close/>
              </a:path>
            </a:pathLst>
          </a:custGeom>
          <a:solidFill>
            <a:schemeClr val="tx2">
              <a:lumMod val="75000"/>
              <a:lumOff val="25000"/>
            </a:schemeClr>
          </a:solidFill>
          <a:ln w="9525">
            <a:solidFill>
              <a:schemeClr val="tx2">
                <a:lumMod val="75000"/>
                <a:lumOff val="25000"/>
              </a:schemeClr>
            </a:solidFill>
            <a:round/>
            <a:headEnd/>
            <a:tailEnd/>
          </a:ln>
        </p:spPr>
        <p:txBody>
          <a:bodyPr vert="horz" wrap="square" lIns="121920" tIns="60960" rIns="121920" bIns="60960" numCol="1" rtlCol="0" anchor="t" anchorCtr="0" compatLnSpc="1">
            <a:prstTxWarp prst="textNoShape">
              <a:avLst/>
            </a:prstTxWarp>
          </a:bodyPr>
          <a:lstStyle/>
          <a:p>
            <a:pPr algn="ctr"/>
            <a:endParaRPr lang="en-US" sz="2400" dirty="0">
              <a:latin typeface="+mj-lt"/>
            </a:endParaRPr>
          </a:p>
        </p:txBody>
      </p:sp>
      <p:sp>
        <p:nvSpPr>
          <p:cNvPr id="22" name="Rectangle 21"/>
          <p:cNvSpPr/>
          <p:nvPr/>
        </p:nvSpPr>
        <p:spPr bwMode="auto">
          <a:xfrm>
            <a:off x="284484" y="927486"/>
            <a:ext cx="5283199" cy="462828"/>
          </a:xfrm>
          <a:prstGeom prst="rect">
            <a:avLst/>
          </a:prstGeom>
          <a:solidFill>
            <a:schemeClr val="tx2">
              <a:lumMod val="75000"/>
              <a:lumOff val="25000"/>
            </a:schemeClr>
          </a:solidFill>
          <a:ln w="9525">
            <a:solidFill>
              <a:schemeClr val="bg1"/>
            </a:solidFill>
            <a:round/>
            <a:headEnd/>
            <a:tailEnd/>
          </a:ln>
          <a:effectLst>
            <a:outerShdw blurRad="50800" dist="38100" dir="5400000" algn="t" rotWithShape="0">
              <a:prstClr val="black">
                <a:alpha val="40000"/>
              </a:prstClr>
            </a:outerShdw>
          </a:effectLst>
        </p:spPr>
        <p:txBody>
          <a:bodyPr vert="horz" wrap="square" lIns="121920" tIns="60960" rIns="121920" bIns="60960" numCol="1" rtlCol="0" anchor="ctr" anchorCtr="0" compatLnSpc="1">
            <a:prstTxWarp prst="textNoShape">
              <a:avLst/>
            </a:prstTxWarp>
          </a:bodyPr>
          <a:lstStyle/>
          <a:p>
            <a:r>
              <a:rPr lang="en-US" sz="2400" dirty="0">
                <a:solidFill>
                  <a:schemeClr val="bg1"/>
                </a:solidFill>
                <a:latin typeface="+mj-lt"/>
              </a:rPr>
              <a:t>PLAN</a:t>
            </a:r>
          </a:p>
        </p:txBody>
      </p:sp>
      <p:sp>
        <p:nvSpPr>
          <p:cNvPr id="18" name="Inhaltsplatzhalter 4"/>
          <p:cNvSpPr txBox="1">
            <a:spLocks/>
          </p:cNvSpPr>
          <p:nvPr/>
        </p:nvSpPr>
        <p:spPr>
          <a:xfrm>
            <a:off x="1928677" y="2055426"/>
            <a:ext cx="4432357" cy="34471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fr-FR" sz="2000" dirty="0">
                <a:solidFill>
                  <a:schemeClr val="tx1"/>
                </a:solidFill>
                <a:latin typeface="+mj-lt"/>
              </a:rPr>
              <a:t>Architecture monolithique</a:t>
            </a:r>
          </a:p>
        </p:txBody>
      </p:sp>
      <p:sp>
        <p:nvSpPr>
          <p:cNvPr id="19" name="Inhaltsplatzhalter 4"/>
          <p:cNvSpPr txBox="1">
            <a:spLocks/>
          </p:cNvSpPr>
          <p:nvPr/>
        </p:nvSpPr>
        <p:spPr>
          <a:xfrm>
            <a:off x="1308565" y="1873445"/>
            <a:ext cx="599920" cy="131010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3733" b="1" dirty="0">
                <a:solidFill>
                  <a:schemeClr val="accent5">
                    <a:lumMod val="75000"/>
                  </a:schemeClr>
                </a:solidFill>
                <a:latin typeface="+mj-lt"/>
              </a:rPr>
              <a:t>A</a:t>
            </a:r>
          </a:p>
          <a:p>
            <a:pPr marL="0" indent="0">
              <a:lnSpc>
                <a:spcPct val="120000"/>
              </a:lnSpc>
              <a:buNone/>
            </a:pPr>
            <a:endParaRPr lang="en-US" sz="2667" dirty="0">
              <a:solidFill>
                <a:schemeClr val="accent1">
                  <a:lumMod val="75000"/>
                </a:schemeClr>
              </a:solidFill>
              <a:latin typeface="+mj-lt"/>
            </a:endParaRPr>
          </a:p>
        </p:txBody>
      </p:sp>
      <p:cxnSp>
        <p:nvCxnSpPr>
          <p:cNvPr id="28" name="Straight Connector 27"/>
          <p:cNvCxnSpPr>
            <a:cxnSpLocks/>
          </p:cNvCxnSpPr>
          <p:nvPr/>
        </p:nvCxnSpPr>
        <p:spPr>
          <a:xfrm>
            <a:off x="1803663" y="1878177"/>
            <a:ext cx="0" cy="699209"/>
          </a:xfrm>
          <a:prstGeom prst="line">
            <a:avLst/>
          </a:prstGeom>
          <a:ln/>
        </p:spPr>
        <p:style>
          <a:lnRef idx="3">
            <a:schemeClr val="accent5"/>
          </a:lnRef>
          <a:fillRef idx="0">
            <a:schemeClr val="accent5"/>
          </a:fillRef>
          <a:effectRef idx="2">
            <a:schemeClr val="accent5"/>
          </a:effectRef>
          <a:fontRef idx="minor">
            <a:schemeClr val="tx1"/>
          </a:fontRef>
        </p:style>
      </p:cxnSp>
      <p:sp>
        <p:nvSpPr>
          <p:cNvPr id="3" name="Picture Placeholder 2">
            <a:extLst>
              <a:ext uri="{FF2B5EF4-FFF2-40B4-BE49-F238E27FC236}">
                <a16:creationId xmlns:a16="http://schemas.microsoft.com/office/drawing/2014/main" id="{78E0F43E-9DC2-4C44-BD6E-96D9CA1EC110}"/>
              </a:ext>
            </a:extLst>
          </p:cNvPr>
          <p:cNvSpPr>
            <a:spLocks noGrp="1"/>
          </p:cNvSpPr>
          <p:nvPr>
            <p:ph type="pic" sz="quarter" idx="26"/>
          </p:nvPr>
        </p:nvSpPr>
        <p:spPr/>
      </p:sp>
      <p:pic>
        <p:nvPicPr>
          <p:cNvPr id="21" name="Picture Placeholder 8">
            <a:extLst>
              <a:ext uri="{FF2B5EF4-FFF2-40B4-BE49-F238E27FC236}">
                <a16:creationId xmlns:a16="http://schemas.microsoft.com/office/drawing/2014/main" id="{5E0B1AC8-165C-4F3E-8E3D-BB7610D6C4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683" y="-1"/>
            <a:ext cx="6708874" cy="6857999"/>
          </a:xfrm>
          <a:custGeom>
            <a:avLst/>
            <a:gdLst>
              <a:gd name="connsiteX0" fmla="*/ 0 w 4968238"/>
              <a:gd name="connsiteY0" fmla="*/ 0 h 5143500"/>
              <a:gd name="connsiteX1" fmla="*/ 1926049 w 4968238"/>
              <a:gd name="connsiteY1" fmla="*/ 0 h 5143500"/>
              <a:gd name="connsiteX2" fmla="*/ 4968238 w 4968238"/>
              <a:gd name="connsiteY2" fmla="*/ 0 h 5143500"/>
              <a:gd name="connsiteX3" fmla="*/ 4968238 w 4968238"/>
              <a:gd name="connsiteY3" fmla="*/ 5143500 h 5143500"/>
              <a:gd name="connsiteX4" fmla="*/ 2495348 w 4968238"/>
              <a:gd name="connsiteY4" fmla="*/ 5143500 h 5143500"/>
              <a:gd name="connsiteX5" fmla="*/ 1950721 w 4968238"/>
              <a:gd name="connsiteY5" fmla="*/ 5143500 h 5143500"/>
              <a:gd name="connsiteX6" fmla="*/ 1926049 w 4968238"/>
              <a:gd name="connsiteY6" fmla="*/ 5143500 h 5143500"/>
              <a:gd name="connsiteX7" fmla="*/ 0 w 4968238"/>
              <a:gd name="connsiteY7" fmla="*/ 5143500 h 5143500"/>
              <a:gd name="connsiteX8" fmla="*/ 20189 w 4968238"/>
              <a:gd name="connsiteY8" fmla="*/ 5121287 h 5143500"/>
              <a:gd name="connsiteX9" fmla="*/ 935449 w 4968238"/>
              <a:gd name="connsiteY9" fmla="*/ 2571750 h 5143500"/>
              <a:gd name="connsiteX10" fmla="*/ 20189 w 4968238"/>
              <a:gd name="connsiteY10" fmla="*/ 22213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68238" h="5143500">
                <a:moveTo>
                  <a:pt x="0" y="0"/>
                </a:moveTo>
                <a:lnTo>
                  <a:pt x="1926049" y="0"/>
                </a:lnTo>
                <a:lnTo>
                  <a:pt x="4968238" y="0"/>
                </a:lnTo>
                <a:lnTo>
                  <a:pt x="4968238" y="5143500"/>
                </a:lnTo>
                <a:lnTo>
                  <a:pt x="2495348" y="5143500"/>
                </a:lnTo>
                <a:lnTo>
                  <a:pt x="1950721" y="5143500"/>
                </a:lnTo>
                <a:lnTo>
                  <a:pt x="1926049" y="5143500"/>
                </a:lnTo>
                <a:lnTo>
                  <a:pt x="0" y="5143500"/>
                </a:lnTo>
                <a:lnTo>
                  <a:pt x="20189" y="5121287"/>
                </a:lnTo>
                <a:cubicBezTo>
                  <a:pt x="591971" y="4428447"/>
                  <a:pt x="935449" y="3540210"/>
                  <a:pt x="935449" y="2571750"/>
                </a:cubicBezTo>
                <a:cubicBezTo>
                  <a:pt x="935449" y="1603289"/>
                  <a:pt x="591971" y="715053"/>
                  <a:pt x="20189" y="22213"/>
                </a:cubicBezTo>
                <a:close/>
              </a:path>
            </a:pathLst>
          </a:custGeom>
          <a:solidFill>
            <a:schemeClr val="bg1">
              <a:lumMod val="95000"/>
            </a:schemeClr>
          </a:solidFill>
          <a:ln w="3175">
            <a:solidFill>
              <a:schemeClr val="tx2">
                <a:lumMod val="90000"/>
                <a:lumOff val="10000"/>
              </a:schemeClr>
            </a:solidFill>
            <a:prstDash val="dash"/>
          </a:ln>
          <a:effectLst/>
        </p:spPr>
      </p:pic>
      <p:sp>
        <p:nvSpPr>
          <p:cNvPr id="27" name="Inhaltsplatzhalter 4">
            <a:extLst>
              <a:ext uri="{FF2B5EF4-FFF2-40B4-BE49-F238E27FC236}">
                <a16:creationId xmlns:a16="http://schemas.microsoft.com/office/drawing/2014/main" id="{F0E675F0-63E1-49C4-A2D5-10E5E4D0935D}"/>
              </a:ext>
            </a:extLst>
          </p:cNvPr>
          <p:cNvSpPr txBox="1">
            <a:spLocks/>
          </p:cNvSpPr>
          <p:nvPr/>
        </p:nvSpPr>
        <p:spPr>
          <a:xfrm>
            <a:off x="1928677" y="3008606"/>
            <a:ext cx="4432357" cy="34471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fr-FR" sz="2000" dirty="0">
                <a:solidFill>
                  <a:schemeClr val="tx1"/>
                </a:solidFill>
                <a:latin typeface="+mj-lt"/>
              </a:rPr>
              <a:t>Notion de microservice</a:t>
            </a:r>
          </a:p>
        </p:txBody>
      </p:sp>
      <p:sp>
        <p:nvSpPr>
          <p:cNvPr id="29" name="Inhaltsplatzhalter 4">
            <a:extLst>
              <a:ext uri="{FF2B5EF4-FFF2-40B4-BE49-F238E27FC236}">
                <a16:creationId xmlns:a16="http://schemas.microsoft.com/office/drawing/2014/main" id="{A1653986-531E-4866-B63E-1F0C2BE01882}"/>
              </a:ext>
            </a:extLst>
          </p:cNvPr>
          <p:cNvSpPr txBox="1">
            <a:spLocks/>
          </p:cNvSpPr>
          <p:nvPr/>
        </p:nvSpPr>
        <p:spPr>
          <a:xfrm>
            <a:off x="1308565" y="2826625"/>
            <a:ext cx="599920" cy="131010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3733" b="1" dirty="0">
                <a:solidFill>
                  <a:schemeClr val="accent4">
                    <a:lumMod val="75000"/>
                  </a:schemeClr>
                </a:solidFill>
                <a:latin typeface="+mj-lt"/>
              </a:rPr>
              <a:t>B</a:t>
            </a:r>
          </a:p>
          <a:p>
            <a:pPr marL="0" indent="0">
              <a:lnSpc>
                <a:spcPct val="120000"/>
              </a:lnSpc>
              <a:buNone/>
            </a:pPr>
            <a:endParaRPr lang="en-US" sz="2667" dirty="0">
              <a:solidFill>
                <a:schemeClr val="accent3"/>
              </a:solidFill>
              <a:latin typeface="+mj-lt"/>
            </a:endParaRPr>
          </a:p>
        </p:txBody>
      </p:sp>
      <p:cxnSp>
        <p:nvCxnSpPr>
          <p:cNvPr id="30" name="Straight Connector 29">
            <a:extLst>
              <a:ext uri="{FF2B5EF4-FFF2-40B4-BE49-F238E27FC236}">
                <a16:creationId xmlns:a16="http://schemas.microsoft.com/office/drawing/2014/main" id="{10835318-B769-4BCE-99C9-0985BFEA9785}"/>
              </a:ext>
            </a:extLst>
          </p:cNvPr>
          <p:cNvCxnSpPr>
            <a:cxnSpLocks/>
          </p:cNvCxnSpPr>
          <p:nvPr/>
        </p:nvCxnSpPr>
        <p:spPr>
          <a:xfrm>
            <a:off x="1803663" y="2831357"/>
            <a:ext cx="0" cy="699209"/>
          </a:xfrm>
          <a:prstGeom prst="line">
            <a:avLst/>
          </a:prstGeom>
          <a:ln/>
        </p:spPr>
        <p:style>
          <a:lnRef idx="3">
            <a:schemeClr val="accent4"/>
          </a:lnRef>
          <a:fillRef idx="0">
            <a:schemeClr val="accent4"/>
          </a:fillRef>
          <a:effectRef idx="2">
            <a:schemeClr val="accent4"/>
          </a:effectRef>
          <a:fontRef idx="minor">
            <a:schemeClr val="tx1"/>
          </a:fontRef>
        </p:style>
      </p:cxnSp>
      <p:sp>
        <p:nvSpPr>
          <p:cNvPr id="25" name="Inhaltsplatzhalter 4">
            <a:extLst>
              <a:ext uri="{FF2B5EF4-FFF2-40B4-BE49-F238E27FC236}">
                <a16:creationId xmlns:a16="http://schemas.microsoft.com/office/drawing/2014/main" id="{1F2F9BAF-BF2B-408D-84D0-5495ADA60948}"/>
              </a:ext>
            </a:extLst>
          </p:cNvPr>
          <p:cNvSpPr txBox="1">
            <a:spLocks/>
          </p:cNvSpPr>
          <p:nvPr/>
        </p:nvSpPr>
        <p:spPr>
          <a:xfrm>
            <a:off x="1928677" y="3951801"/>
            <a:ext cx="5033944" cy="34471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fr-FR" sz="2000" dirty="0">
                <a:solidFill>
                  <a:schemeClr val="tx1"/>
                </a:solidFill>
                <a:latin typeface="+mj-lt"/>
              </a:rPr>
              <a:t>Challenges</a:t>
            </a:r>
          </a:p>
        </p:txBody>
      </p:sp>
      <p:sp>
        <p:nvSpPr>
          <p:cNvPr id="37" name="Inhaltsplatzhalter 4">
            <a:extLst>
              <a:ext uri="{FF2B5EF4-FFF2-40B4-BE49-F238E27FC236}">
                <a16:creationId xmlns:a16="http://schemas.microsoft.com/office/drawing/2014/main" id="{BB54898A-52E1-4FD3-9F71-1F0A3D904BB2}"/>
              </a:ext>
            </a:extLst>
          </p:cNvPr>
          <p:cNvSpPr txBox="1">
            <a:spLocks/>
          </p:cNvSpPr>
          <p:nvPr/>
        </p:nvSpPr>
        <p:spPr>
          <a:xfrm>
            <a:off x="1308565" y="3769820"/>
            <a:ext cx="599920" cy="131010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3733" b="1" dirty="0">
                <a:solidFill>
                  <a:schemeClr val="accent3">
                    <a:lumMod val="75000"/>
                  </a:schemeClr>
                </a:solidFill>
                <a:latin typeface="+mj-lt"/>
              </a:rPr>
              <a:t>C</a:t>
            </a:r>
          </a:p>
          <a:p>
            <a:pPr marL="0" indent="0">
              <a:lnSpc>
                <a:spcPct val="120000"/>
              </a:lnSpc>
              <a:buNone/>
            </a:pPr>
            <a:endParaRPr lang="en-US" sz="2667" dirty="0">
              <a:solidFill>
                <a:schemeClr val="accent1">
                  <a:lumMod val="75000"/>
                </a:schemeClr>
              </a:solidFill>
              <a:latin typeface="+mj-lt"/>
            </a:endParaRPr>
          </a:p>
        </p:txBody>
      </p:sp>
      <p:cxnSp>
        <p:nvCxnSpPr>
          <p:cNvPr id="38" name="Straight Connector 37">
            <a:extLst>
              <a:ext uri="{FF2B5EF4-FFF2-40B4-BE49-F238E27FC236}">
                <a16:creationId xmlns:a16="http://schemas.microsoft.com/office/drawing/2014/main" id="{0DF73521-C0CC-486F-B0BB-564AB1089813}"/>
              </a:ext>
            </a:extLst>
          </p:cNvPr>
          <p:cNvCxnSpPr>
            <a:cxnSpLocks/>
          </p:cNvCxnSpPr>
          <p:nvPr/>
        </p:nvCxnSpPr>
        <p:spPr>
          <a:xfrm>
            <a:off x="1803663" y="3774552"/>
            <a:ext cx="0" cy="699209"/>
          </a:xfrm>
          <a:prstGeom prst="line">
            <a:avLst/>
          </a:prstGeom>
          <a:ln/>
        </p:spPr>
        <p:style>
          <a:lnRef idx="3">
            <a:schemeClr val="accent3"/>
          </a:lnRef>
          <a:fillRef idx="0">
            <a:schemeClr val="accent3"/>
          </a:fillRef>
          <a:effectRef idx="2">
            <a:schemeClr val="accent3"/>
          </a:effectRef>
          <a:fontRef idx="minor">
            <a:schemeClr val="tx1"/>
          </a:fontRef>
        </p:style>
      </p:cxnSp>
      <p:sp>
        <p:nvSpPr>
          <p:cNvPr id="39" name="Inhaltsplatzhalter 4">
            <a:extLst>
              <a:ext uri="{FF2B5EF4-FFF2-40B4-BE49-F238E27FC236}">
                <a16:creationId xmlns:a16="http://schemas.microsoft.com/office/drawing/2014/main" id="{EA6D8A02-39E5-4817-BC93-80C583CF8ED9}"/>
              </a:ext>
            </a:extLst>
          </p:cNvPr>
          <p:cNvSpPr txBox="1">
            <a:spLocks/>
          </p:cNvSpPr>
          <p:nvPr/>
        </p:nvSpPr>
        <p:spPr>
          <a:xfrm>
            <a:off x="1928677" y="4939284"/>
            <a:ext cx="4432357" cy="34471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fr-FR" sz="2000" dirty="0">
                <a:solidFill>
                  <a:schemeClr val="tx1"/>
                </a:solidFill>
                <a:latin typeface="+mj-lt"/>
              </a:rPr>
              <a:t>Architecture général</a:t>
            </a:r>
          </a:p>
        </p:txBody>
      </p:sp>
      <p:sp>
        <p:nvSpPr>
          <p:cNvPr id="40" name="Inhaltsplatzhalter 4">
            <a:extLst>
              <a:ext uri="{FF2B5EF4-FFF2-40B4-BE49-F238E27FC236}">
                <a16:creationId xmlns:a16="http://schemas.microsoft.com/office/drawing/2014/main" id="{8352B1F3-99B3-4636-B1F1-B54E5328105A}"/>
              </a:ext>
            </a:extLst>
          </p:cNvPr>
          <p:cNvSpPr txBox="1">
            <a:spLocks/>
          </p:cNvSpPr>
          <p:nvPr/>
        </p:nvSpPr>
        <p:spPr>
          <a:xfrm>
            <a:off x="1308565" y="4757303"/>
            <a:ext cx="599920" cy="131010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3733" b="1" dirty="0">
                <a:solidFill>
                  <a:schemeClr val="accent2">
                    <a:lumMod val="75000"/>
                  </a:schemeClr>
                </a:solidFill>
                <a:latin typeface="+mj-lt"/>
              </a:rPr>
              <a:t>D</a:t>
            </a:r>
          </a:p>
          <a:p>
            <a:pPr marL="0" indent="0">
              <a:lnSpc>
                <a:spcPct val="120000"/>
              </a:lnSpc>
              <a:buNone/>
            </a:pPr>
            <a:endParaRPr lang="en-US" sz="2667" dirty="0">
              <a:solidFill>
                <a:schemeClr val="accent3"/>
              </a:solidFill>
              <a:latin typeface="+mj-lt"/>
            </a:endParaRPr>
          </a:p>
        </p:txBody>
      </p:sp>
      <p:cxnSp>
        <p:nvCxnSpPr>
          <p:cNvPr id="41" name="Straight Connector 40">
            <a:extLst>
              <a:ext uri="{FF2B5EF4-FFF2-40B4-BE49-F238E27FC236}">
                <a16:creationId xmlns:a16="http://schemas.microsoft.com/office/drawing/2014/main" id="{172DF11B-B5F8-41A1-AF21-C9C6ACE12DC7}"/>
              </a:ext>
            </a:extLst>
          </p:cNvPr>
          <p:cNvCxnSpPr>
            <a:cxnSpLocks/>
          </p:cNvCxnSpPr>
          <p:nvPr/>
        </p:nvCxnSpPr>
        <p:spPr>
          <a:xfrm>
            <a:off x="1803663" y="4762035"/>
            <a:ext cx="0" cy="699209"/>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4551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down)">
                                      <p:cBhvr>
                                        <p:cTn id="13" dur="500"/>
                                        <p:tgtEl>
                                          <p:spTgt spid="42"/>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500" fill="hold"/>
                                        <p:tgtEl>
                                          <p:spTgt spid="28"/>
                                        </p:tgtEl>
                                        <p:attrNameLst>
                                          <p:attrName>ppt_w</p:attrName>
                                        </p:attrNameLst>
                                      </p:cBhvr>
                                      <p:tavLst>
                                        <p:tav tm="0">
                                          <p:val>
                                            <p:fltVal val="0"/>
                                          </p:val>
                                        </p:tav>
                                        <p:tav tm="100000">
                                          <p:val>
                                            <p:strVal val="#ppt_w"/>
                                          </p:val>
                                        </p:tav>
                                      </p:tavLst>
                                    </p:anim>
                                    <p:anim calcmode="lin" valueType="num">
                                      <p:cBhvr>
                                        <p:cTn id="28" dur="500" fill="hold"/>
                                        <p:tgtEl>
                                          <p:spTgt spid="28"/>
                                        </p:tgtEl>
                                        <p:attrNameLst>
                                          <p:attrName>ppt_h</p:attrName>
                                        </p:attrNameLst>
                                      </p:cBhvr>
                                      <p:tavLst>
                                        <p:tav tm="0">
                                          <p:val>
                                            <p:fltVal val="0"/>
                                          </p:val>
                                        </p:tav>
                                        <p:tav tm="100000">
                                          <p:val>
                                            <p:strVal val="#ppt_h"/>
                                          </p:val>
                                        </p:tav>
                                      </p:tavLst>
                                    </p:anim>
                                    <p:animEffect transition="in" filter="fade">
                                      <p:cBhvr>
                                        <p:cTn id="29" dur="500"/>
                                        <p:tgtEl>
                                          <p:spTgt spid="28"/>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p:cTn id="36" dur="500" fill="hold"/>
                                        <p:tgtEl>
                                          <p:spTgt spid="29"/>
                                        </p:tgtEl>
                                        <p:attrNameLst>
                                          <p:attrName>ppt_w</p:attrName>
                                        </p:attrNameLst>
                                      </p:cBhvr>
                                      <p:tavLst>
                                        <p:tav tm="0">
                                          <p:val>
                                            <p:fltVal val="0"/>
                                          </p:val>
                                        </p:tav>
                                        <p:tav tm="100000">
                                          <p:val>
                                            <p:strVal val="#ppt_w"/>
                                          </p:val>
                                        </p:tav>
                                      </p:tavLst>
                                    </p:anim>
                                    <p:anim calcmode="lin" valueType="num">
                                      <p:cBhvr>
                                        <p:cTn id="37" dur="500" fill="hold"/>
                                        <p:tgtEl>
                                          <p:spTgt spid="29"/>
                                        </p:tgtEl>
                                        <p:attrNameLst>
                                          <p:attrName>ppt_h</p:attrName>
                                        </p:attrNameLst>
                                      </p:cBhvr>
                                      <p:tavLst>
                                        <p:tav tm="0">
                                          <p:val>
                                            <p:fltVal val="0"/>
                                          </p:val>
                                        </p:tav>
                                        <p:tav tm="100000">
                                          <p:val>
                                            <p:strVal val="#ppt_h"/>
                                          </p:val>
                                        </p:tav>
                                      </p:tavLst>
                                    </p:anim>
                                    <p:animEffect transition="in" filter="fade">
                                      <p:cBhvr>
                                        <p:cTn id="38" dur="500"/>
                                        <p:tgtEl>
                                          <p:spTgt spid="29"/>
                                        </p:tgtEl>
                                      </p:cBhvr>
                                    </p:animEffect>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ppt_w</p:attrName>
                                        </p:attrNameLst>
                                      </p:cBhvr>
                                      <p:tavLst>
                                        <p:tav tm="0">
                                          <p:val>
                                            <p:fltVal val="0"/>
                                          </p:val>
                                        </p:tav>
                                        <p:tav tm="100000">
                                          <p:val>
                                            <p:strVal val="#ppt_w"/>
                                          </p:val>
                                        </p:tav>
                                      </p:tavLst>
                                    </p:anim>
                                    <p:anim calcmode="lin" valueType="num">
                                      <p:cBhvr>
                                        <p:cTn id="43" dur="500" fill="hold"/>
                                        <p:tgtEl>
                                          <p:spTgt spid="30"/>
                                        </p:tgtEl>
                                        <p:attrNameLst>
                                          <p:attrName>ppt_h</p:attrName>
                                        </p:attrNameLst>
                                      </p:cBhvr>
                                      <p:tavLst>
                                        <p:tav tm="0">
                                          <p:val>
                                            <p:fltVal val="0"/>
                                          </p:val>
                                        </p:tav>
                                        <p:tav tm="100000">
                                          <p:val>
                                            <p:strVal val="#ppt_h"/>
                                          </p:val>
                                        </p:tav>
                                      </p:tavLst>
                                    </p:anim>
                                    <p:animEffect transition="in" filter="fade">
                                      <p:cBhvr>
                                        <p:cTn id="44" dur="500"/>
                                        <p:tgtEl>
                                          <p:spTgt spid="30"/>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par>
                          <p:cTn id="48" fill="hold">
                            <p:stCondLst>
                              <p:cond delay="3500"/>
                            </p:stCondLst>
                            <p:childTnLst>
                              <p:par>
                                <p:cTn id="49" presetID="53" presetClass="entr" presetSubtype="16" fill="hold" grpId="0" nodeType="after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p:cTn id="51" dur="500" fill="hold"/>
                                        <p:tgtEl>
                                          <p:spTgt spid="37"/>
                                        </p:tgtEl>
                                        <p:attrNameLst>
                                          <p:attrName>ppt_w</p:attrName>
                                        </p:attrNameLst>
                                      </p:cBhvr>
                                      <p:tavLst>
                                        <p:tav tm="0">
                                          <p:val>
                                            <p:fltVal val="0"/>
                                          </p:val>
                                        </p:tav>
                                        <p:tav tm="100000">
                                          <p:val>
                                            <p:strVal val="#ppt_w"/>
                                          </p:val>
                                        </p:tav>
                                      </p:tavLst>
                                    </p:anim>
                                    <p:anim calcmode="lin" valueType="num">
                                      <p:cBhvr>
                                        <p:cTn id="52" dur="500" fill="hold"/>
                                        <p:tgtEl>
                                          <p:spTgt spid="37"/>
                                        </p:tgtEl>
                                        <p:attrNameLst>
                                          <p:attrName>ppt_h</p:attrName>
                                        </p:attrNameLst>
                                      </p:cBhvr>
                                      <p:tavLst>
                                        <p:tav tm="0">
                                          <p:val>
                                            <p:fltVal val="0"/>
                                          </p:val>
                                        </p:tav>
                                        <p:tav tm="100000">
                                          <p:val>
                                            <p:strVal val="#ppt_h"/>
                                          </p:val>
                                        </p:tav>
                                      </p:tavLst>
                                    </p:anim>
                                    <p:animEffect transition="in" filter="fade">
                                      <p:cBhvr>
                                        <p:cTn id="53" dur="500"/>
                                        <p:tgtEl>
                                          <p:spTgt spid="37"/>
                                        </p:tgtEl>
                                      </p:cBhvr>
                                    </p:animEffect>
                                  </p:childTnLst>
                                </p:cTn>
                              </p:par>
                            </p:childTnLst>
                          </p:cTn>
                        </p:par>
                        <p:par>
                          <p:cTn id="54" fill="hold">
                            <p:stCondLst>
                              <p:cond delay="4000"/>
                            </p:stCondLst>
                            <p:childTnLst>
                              <p:par>
                                <p:cTn id="55" presetID="53" presetClass="entr" presetSubtype="16" fill="hold" nodeType="after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p:cTn id="57" dur="500" fill="hold"/>
                                        <p:tgtEl>
                                          <p:spTgt spid="38"/>
                                        </p:tgtEl>
                                        <p:attrNameLst>
                                          <p:attrName>ppt_w</p:attrName>
                                        </p:attrNameLst>
                                      </p:cBhvr>
                                      <p:tavLst>
                                        <p:tav tm="0">
                                          <p:val>
                                            <p:fltVal val="0"/>
                                          </p:val>
                                        </p:tav>
                                        <p:tav tm="100000">
                                          <p:val>
                                            <p:strVal val="#ppt_w"/>
                                          </p:val>
                                        </p:tav>
                                      </p:tavLst>
                                    </p:anim>
                                    <p:anim calcmode="lin" valueType="num">
                                      <p:cBhvr>
                                        <p:cTn id="58" dur="500" fill="hold"/>
                                        <p:tgtEl>
                                          <p:spTgt spid="38"/>
                                        </p:tgtEl>
                                        <p:attrNameLst>
                                          <p:attrName>ppt_h</p:attrName>
                                        </p:attrNameLst>
                                      </p:cBhvr>
                                      <p:tavLst>
                                        <p:tav tm="0">
                                          <p:val>
                                            <p:fltVal val="0"/>
                                          </p:val>
                                        </p:tav>
                                        <p:tav tm="100000">
                                          <p:val>
                                            <p:strVal val="#ppt_h"/>
                                          </p:val>
                                        </p:tav>
                                      </p:tavLst>
                                    </p:anim>
                                    <p:animEffect transition="in" filter="fade">
                                      <p:cBhvr>
                                        <p:cTn id="59" dur="500"/>
                                        <p:tgtEl>
                                          <p:spTgt spid="38"/>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left)">
                                      <p:cBhvr>
                                        <p:cTn id="62" dur="500"/>
                                        <p:tgtEl>
                                          <p:spTgt spid="25"/>
                                        </p:tgtEl>
                                      </p:cBhvr>
                                    </p:animEffect>
                                  </p:childTnLst>
                                </p:cTn>
                              </p:par>
                            </p:childTnLst>
                          </p:cTn>
                        </p:par>
                        <p:par>
                          <p:cTn id="63" fill="hold">
                            <p:stCondLst>
                              <p:cond delay="4500"/>
                            </p:stCondLst>
                            <p:childTnLst>
                              <p:par>
                                <p:cTn id="64" presetID="53" presetClass="entr" presetSubtype="16" fill="hold" grpId="0" nodeType="after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p:cTn id="66" dur="500" fill="hold"/>
                                        <p:tgtEl>
                                          <p:spTgt spid="40"/>
                                        </p:tgtEl>
                                        <p:attrNameLst>
                                          <p:attrName>ppt_w</p:attrName>
                                        </p:attrNameLst>
                                      </p:cBhvr>
                                      <p:tavLst>
                                        <p:tav tm="0">
                                          <p:val>
                                            <p:fltVal val="0"/>
                                          </p:val>
                                        </p:tav>
                                        <p:tav tm="100000">
                                          <p:val>
                                            <p:strVal val="#ppt_w"/>
                                          </p:val>
                                        </p:tav>
                                      </p:tavLst>
                                    </p:anim>
                                    <p:anim calcmode="lin" valueType="num">
                                      <p:cBhvr>
                                        <p:cTn id="67" dur="500" fill="hold"/>
                                        <p:tgtEl>
                                          <p:spTgt spid="40"/>
                                        </p:tgtEl>
                                        <p:attrNameLst>
                                          <p:attrName>ppt_h</p:attrName>
                                        </p:attrNameLst>
                                      </p:cBhvr>
                                      <p:tavLst>
                                        <p:tav tm="0">
                                          <p:val>
                                            <p:fltVal val="0"/>
                                          </p:val>
                                        </p:tav>
                                        <p:tav tm="100000">
                                          <p:val>
                                            <p:strVal val="#ppt_h"/>
                                          </p:val>
                                        </p:tav>
                                      </p:tavLst>
                                    </p:anim>
                                    <p:animEffect transition="in" filter="fade">
                                      <p:cBhvr>
                                        <p:cTn id="68" dur="500"/>
                                        <p:tgtEl>
                                          <p:spTgt spid="40"/>
                                        </p:tgtEl>
                                      </p:cBhvr>
                                    </p:animEffect>
                                  </p:childTnLst>
                                </p:cTn>
                              </p:par>
                            </p:childTnLst>
                          </p:cTn>
                        </p:par>
                        <p:par>
                          <p:cTn id="69" fill="hold">
                            <p:stCondLst>
                              <p:cond delay="5000"/>
                            </p:stCondLst>
                            <p:childTnLst>
                              <p:par>
                                <p:cTn id="70" presetID="53" presetClass="entr" presetSubtype="16" fill="hold" nodeType="afterEffect">
                                  <p:stCondLst>
                                    <p:cond delay="0"/>
                                  </p:stCondLst>
                                  <p:childTnLst>
                                    <p:set>
                                      <p:cBhvr>
                                        <p:cTn id="71" dur="1" fill="hold">
                                          <p:stCondLst>
                                            <p:cond delay="0"/>
                                          </p:stCondLst>
                                        </p:cTn>
                                        <p:tgtEl>
                                          <p:spTgt spid="41"/>
                                        </p:tgtEl>
                                        <p:attrNameLst>
                                          <p:attrName>style.visibility</p:attrName>
                                        </p:attrNameLst>
                                      </p:cBhvr>
                                      <p:to>
                                        <p:strVal val="visible"/>
                                      </p:to>
                                    </p:set>
                                    <p:anim calcmode="lin" valueType="num">
                                      <p:cBhvr>
                                        <p:cTn id="72" dur="500" fill="hold"/>
                                        <p:tgtEl>
                                          <p:spTgt spid="41"/>
                                        </p:tgtEl>
                                        <p:attrNameLst>
                                          <p:attrName>ppt_w</p:attrName>
                                        </p:attrNameLst>
                                      </p:cBhvr>
                                      <p:tavLst>
                                        <p:tav tm="0">
                                          <p:val>
                                            <p:fltVal val="0"/>
                                          </p:val>
                                        </p:tav>
                                        <p:tav tm="100000">
                                          <p:val>
                                            <p:strVal val="#ppt_w"/>
                                          </p:val>
                                        </p:tav>
                                      </p:tavLst>
                                    </p:anim>
                                    <p:anim calcmode="lin" valueType="num">
                                      <p:cBhvr>
                                        <p:cTn id="73" dur="500" fill="hold"/>
                                        <p:tgtEl>
                                          <p:spTgt spid="41"/>
                                        </p:tgtEl>
                                        <p:attrNameLst>
                                          <p:attrName>ppt_h</p:attrName>
                                        </p:attrNameLst>
                                      </p:cBhvr>
                                      <p:tavLst>
                                        <p:tav tm="0">
                                          <p:val>
                                            <p:fltVal val="0"/>
                                          </p:val>
                                        </p:tav>
                                        <p:tav tm="100000">
                                          <p:val>
                                            <p:strVal val="#ppt_h"/>
                                          </p:val>
                                        </p:tav>
                                      </p:tavLst>
                                    </p:anim>
                                    <p:animEffect transition="in" filter="fade">
                                      <p:cBhvr>
                                        <p:cTn id="74" dur="500"/>
                                        <p:tgtEl>
                                          <p:spTgt spid="41"/>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wipe(left)">
                                      <p:cBhvr>
                                        <p:cTn id="7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2" grpId="0" animBg="1"/>
      <p:bldP spid="18" grpId="0"/>
      <p:bldP spid="19" grpId="0"/>
      <p:bldP spid="27" grpId="0"/>
      <p:bldP spid="29" grpId="0"/>
      <p:bldP spid="25" grpId="0"/>
      <p:bldP spid="37" grpId="0"/>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Challenges </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20</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89D1CE-5279-4D29-AC69-37AE3B949033}"/>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Tolérance aux panes et à latence</a:t>
            </a:r>
          </a:p>
        </p:txBody>
      </p:sp>
      <p:sp>
        <p:nvSpPr>
          <p:cNvPr id="12" name="Rectangle 11">
            <a:extLst>
              <a:ext uri="{FF2B5EF4-FFF2-40B4-BE49-F238E27FC236}">
                <a16:creationId xmlns:a16="http://schemas.microsoft.com/office/drawing/2014/main" id="{BCD54008-139B-4343-A182-795F1FCFD1BD}"/>
              </a:ext>
            </a:extLst>
          </p:cNvPr>
          <p:cNvSpPr/>
          <p:nvPr/>
        </p:nvSpPr>
        <p:spPr>
          <a:xfrm>
            <a:off x="6269678" y="2148626"/>
            <a:ext cx="2869718" cy="56605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a:extLst>
              <a:ext uri="{FF2B5EF4-FFF2-40B4-BE49-F238E27FC236}">
                <a16:creationId xmlns:a16="http://schemas.microsoft.com/office/drawing/2014/main" id="{71A452AF-C8AB-46D3-9623-4175097EF477}"/>
              </a:ext>
            </a:extLst>
          </p:cNvPr>
          <p:cNvSpPr/>
          <p:nvPr/>
        </p:nvSpPr>
        <p:spPr>
          <a:xfrm>
            <a:off x="6269686" y="1335404"/>
            <a:ext cx="2869718" cy="7359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13">
            <a:extLst>
              <a:ext uri="{FF2B5EF4-FFF2-40B4-BE49-F238E27FC236}">
                <a16:creationId xmlns:a16="http://schemas.microsoft.com/office/drawing/2014/main" id="{A985E0B9-41EC-422D-93BE-18150527BDBF}"/>
              </a:ext>
            </a:extLst>
          </p:cNvPr>
          <p:cNvSpPr/>
          <p:nvPr/>
        </p:nvSpPr>
        <p:spPr>
          <a:xfrm>
            <a:off x="6423796" y="1449734"/>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Currency exchange services</a:t>
            </a:r>
          </a:p>
        </p:txBody>
      </p:sp>
      <p:sp>
        <p:nvSpPr>
          <p:cNvPr id="15" name="Rectangle 14">
            <a:extLst>
              <a:ext uri="{FF2B5EF4-FFF2-40B4-BE49-F238E27FC236}">
                <a16:creationId xmlns:a16="http://schemas.microsoft.com/office/drawing/2014/main" id="{7D3E3149-73AE-48F5-A63B-85F177DA09BC}"/>
              </a:ext>
            </a:extLst>
          </p:cNvPr>
          <p:cNvSpPr/>
          <p:nvPr/>
        </p:nvSpPr>
        <p:spPr>
          <a:xfrm>
            <a:off x="6423796" y="2269589"/>
            <a:ext cx="2561479" cy="3241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Currency conversion services</a:t>
            </a:r>
          </a:p>
        </p:txBody>
      </p:sp>
      <p:pic>
        <p:nvPicPr>
          <p:cNvPr id="16" name="Picture 15">
            <a:extLst>
              <a:ext uri="{FF2B5EF4-FFF2-40B4-BE49-F238E27FC236}">
                <a16:creationId xmlns:a16="http://schemas.microsoft.com/office/drawing/2014/main" id="{1A48C96A-D24A-48F5-AAC2-0ACC18D33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5862" y="2351473"/>
            <a:ext cx="1017090" cy="1017092"/>
          </a:xfrm>
          <a:prstGeom prst="rect">
            <a:avLst/>
          </a:prstGeom>
        </p:spPr>
      </p:pic>
      <p:pic>
        <p:nvPicPr>
          <p:cNvPr id="18" name="Picture 17">
            <a:extLst>
              <a:ext uri="{FF2B5EF4-FFF2-40B4-BE49-F238E27FC236}">
                <a16:creationId xmlns:a16="http://schemas.microsoft.com/office/drawing/2014/main" id="{B9726166-FBF0-4705-8879-5E08A89ED3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4002" y="1860246"/>
            <a:ext cx="819022" cy="841146"/>
          </a:xfrm>
          <a:prstGeom prst="rect">
            <a:avLst/>
          </a:prstGeom>
        </p:spPr>
      </p:pic>
      <p:cxnSp>
        <p:nvCxnSpPr>
          <p:cNvPr id="20" name="Connector: Elbow 19">
            <a:extLst>
              <a:ext uri="{FF2B5EF4-FFF2-40B4-BE49-F238E27FC236}">
                <a16:creationId xmlns:a16="http://schemas.microsoft.com/office/drawing/2014/main" id="{43963D44-1B14-4BDB-A299-F7C81DFB1BEE}"/>
              </a:ext>
            </a:extLst>
          </p:cNvPr>
          <p:cNvCxnSpPr>
            <a:cxnSpLocks/>
            <a:stCxn id="13" idx="3"/>
            <a:endCxn id="16" idx="1"/>
          </p:cNvCxnSpPr>
          <p:nvPr/>
        </p:nvCxnSpPr>
        <p:spPr>
          <a:xfrm>
            <a:off x="9139404" y="1703362"/>
            <a:ext cx="1846458" cy="1156657"/>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sp>
        <p:nvSpPr>
          <p:cNvPr id="21" name="Rectangle 20">
            <a:extLst>
              <a:ext uri="{FF2B5EF4-FFF2-40B4-BE49-F238E27FC236}">
                <a16:creationId xmlns:a16="http://schemas.microsoft.com/office/drawing/2014/main" id="{6311A957-1C9F-4135-A4C6-DFDFDDACFF19}"/>
              </a:ext>
            </a:extLst>
          </p:cNvPr>
          <p:cNvSpPr/>
          <p:nvPr/>
        </p:nvSpPr>
        <p:spPr>
          <a:xfrm>
            <a:off x="6269678" y="3253997"/>
            <a:ext cx="2869718" cy="93134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21">
            <a:extLst>
              <a:ext uri="{FF2B5EF4-FFF2-40B4-BE49-F238E27FC236}">
                <a16:creationId xmlns:a16="http://schemas.microsoft.com/office/drawing/2014/main" id="{5678AC72-343F-444F-B04F-698D053FCA1F}"/>
              </a:ext>
            </a:extLst>
          </p:cNvPr>
          <p:cNvSpPr/>
          <p:nvPr/>
        </p:nvSpPr>
        <p:spPr>
          <a:xfrm>
            <a:off x="6423796" y="3402649"/>
            <a:ext cx="2561479" cy="3241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Transaction services</a:t>
            </a:r>
          </a:p>
        </p:txBody>
      </p:sp>
      <p:sp>
        <p:nvSpPr>
          <p:cNvPr id="23" name="Rectangle 22">
            <a:extLst>
              <a:ext uri="{FF2B5EF4-FFF2-40B4-BE49-F238E27FC236}">
                <a16:creationId xmlns:a16="http://schemas.microsoft.com/office/drawing/2014/main" id="{4CC87E67-8505-4C23-945E-802D220A3157}"/>
              </a:ext>
            </a:extLst>
          </p:cNvPr>
          <p:cNvSpPr/>
          <p:nvPr/>
        </p:nvSpPr>
        <p:spPr>
          <a:xfrm>
            <a:off x="6269678" y="5389812"/>
            <a:ext cx="2869718" cy="56605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23">
            <a:extLst>
              <a:ext uri="{FF2B5EF4-FFF2-40B4-BE49-F238E27FC236}">
                <a16:creationId xmlns:a16="http://schemas.microsoft.com/office/drawing/2014/main" id="{59DC9689-1982-42D1-BE71-B31F349B92DF}"/>
              </a:ext>
            </a:extLst>
          </p:cNvPr>
          <p:cNvSpPr/>
          <p:nvPr/>
        </p:nvSpPr>
        <p:spPr>
          <a:xfrm>
            <a:off x="6423797" y="5510775"/>
            <a:ext cx="2561479" cy="3241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Enterprise services</a:t>
            </a:r>
          </a:p>
        </p:txBody>
      </p:sp>
      <p:cxnSp>
        <p:nvCxnSpPr>
          <p:cNvPr id="25" name="Connector: Elbow 24">
            <a:extLst>
              <a:ext uri="{FF2B5EF4-FFF2-40B4-BE49-F238E27FC236}">
                <a16:creationId xmlns:a16="http://schemas.microsoft.com/office/drawing/2014/main" id="{2249B1AE-E62A-40CD-A5CE-322A41E9A131}"/>
              </a:ext>
            </a:extLst>
          </p:cNvPr>
          <p:cNvCxnSpPr>
            <a:cxnSpLocks/>
            <a:stCxn id="12" idx="3"/>
            <a:endCxn id="16" idx="1"/>
          </p:cNvCxnSpPr>
          <p:nvPr/>
        </p:nvCxnSpPr>
        <p:spPr>
          <a:xfrm>
            <a:off x="9139396" y="2431655"/>
            <a:ext cx="1846466" cy="428364"/>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pic>
        <p:nvPicPr>
          <p:cNvPr id="26" name="Picture 25">
            <a:extLst>
              <a:ext uri="{FF2B5EF4-FFF2-40B4-BE49-F238E27FC236}">
                <a16:creationId xmlns:a16="http://schemas.microsoft.com/office/drawing/2014/main" id="{50B23E07-8276-4D0B-93C7-CA3BE1DCEA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5862" y="4523892"/>
            <a:ext cx="1017090" cy="1017092"/>
          </a:xfrm>
          <a:prstGeom prst="rect">
            <a:avLst/>
          </a:prstGeom>
        </p:spPr>
      </p:pic>
      <p:cxnSp>
        <p:nvCxnSpPr>
          <p:cNvPr id="27" name="Connector: Elbow 26">
            <a:extLst>
              <a:ext uri="{FF2B5EF4-FFF2-40B4-BE49-F238E27FC236}">
                <a16:creationId xmlns:a16="http://schemas.microsoft.com/office/drawing/2014/main" id="{EA3EDE54-40D4-4883-9C5C-9F69E7058821}"/>
              </a:ext>
            </a:extLst>
          </p:cNvPr>
          <p:cNvCxnSpPr>
            <a:cxnSpLocks/>
            <a:stCxn id="21" idx="3"/>
            <a:endCxn id="26" idx="1"/>
          </p:cNvCxnSpPr>
          <p:nvPr/>
        </p:nvCxnSpPr>
        <p:spPr>
          <a:xfrm>
            <a:off x="9139396" y="3719669"/>
            <a:ext cx="1846466" cy="1312769"/>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8" name="Connector: Elbow 27">
            <a:extLst>
              <a:ext uri="{FF2B5EF4-FFF2-40B4-BE49-F238E27FC236}">
                <a16:creationId xmlns:a16="http://schemas.microsoft.com/office/drawing/2014/main" id="{ACEEAE7B-3CB0-4E4E-8431-B5C503684269}"/>
              </a:ext>
            </a:extLst>
          </p:cNvPr>
          <p:cNvCxnSpPr>
            <a:cxnSpLocks/>
            <a:stCxn id="23" idx="3"/>
            <a:endCxn id="26" idx="1"/>
          </p:cNvCxnSpPr>
          <p:nvPr/>
        </p:nvCxnSpPr>
        <p:spPr>
          <a:xfrm flipV="1">
            <a:off x="9139396" y="5032438"/>
            <a:ext cx="1846466" cy="640403"/>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pic>
        <p:nvPicPr>
          <p:cNvPr id="29" name="Picture 28">
            <a:extLst>
              <a:ext uri="{FF2B5EF4-FFF2-40B4-BE49-F238E27FC236}">
                <a16:creationId xmlns:a16="http://schemas.microsoft.com/office/drawing/2014/main" id="{686E8FC2-02B0-4E8F-9FEA-35792B389E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4002" y="3089464"/>
            <a:ext cx="819022" cy="841146"/>
          </a:xfrm>
          <a:prstGeom prst="rect">
            <a:avLst/>
          </a:prstGeom>
        </p:spPr>
      </p:pic>
      <p:pic>
        <p:nvPicPr>
          <p:cNvPr id="30" name="Picture 29">
            <a:extLst>
              <a:ext uri="{FF2B5EF4-FFF2-40B4-BE49-F238E27FC236}">
                <a16:creationId xmlns:a16="http://schemas.microsoft.com/office/drawing/2014/main" id="{87482660-E901-4CC2-937E-9048806E41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4002" y="4265022"/>
            <a:ext cx="819022" cy="841146"/>
          </a:xfrm>
          <a:prstGeom prst="rect">
            <a:avLst/>
          </a:prstGeom>
        </p:spPr>
      </p:pic>
      <p:sp>
        <p:nvSpPr>
          <p:cNvPr id="31" name="Rectangle 30">
            <a:extLst>
              <a:ext uri="{FF2B5EF4-FFF2-40B4-BE49-F238E27FC236}">
                <a16:creationId xmlns:a16="http://schemas.microsoft.com/office/drawing/2014/main" id="{0746F83D-1878-44C9-8736-E22C8877707D}"/>
              </a:ext>
            </a:extLst>
          </p:cNvPr>
          <p:cNvSpPr/>
          <p:nvPr/>
        </p:nvSpPr>
        <p:spPr>
          <a:xfrm>
            <a:off x="2891162" y="3288501"/>
            <a:ext cx="1532069" cy="49889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API Gateway</a:t>
            </a:r>
          </a:p>
        </p:txBody>
      </p:sp>
      <p:cxnSp>
        <p:nvCxnSpPr>
          <p:cNvPr id="32" name="Straight Arrow Connector 31">
            <a:extLst>
              <a:ext uri="{FF2B5EF4-FFF2-40B4-BE49-F238E27FC236}">
                <a16:creationId xmlns:a16="http://schemas.microsoft.com/office/drawing/2014/main" id="{54658581-9BFD-47FC-89CA-5B77F85A11F8}"/>
              </a:ext>
            </a:extLst>
          </p:cNvPr>
          <p:cNvCxnSpPr>
            <a:cxnSpLocks/>
            <a:stCxn id="18" idx="3"/>
            <a:endCxn id="31" idx="1"/>
          </p:cNvCxnSpPr>
          <p:nvPr/>
        </p:nvCxnSpPr>
        <p:spPr>
          <a:xfrm>
            <a:off x="1963024" y="2280819"/>
            <a:ext cx="928138" cy="1257130"/>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3" name="Straight Arrow Connector 32">
            <a:extLst>
              <a:ext uri="{FF2B5EF4-FFF2-40B4-BE49-F238E27FC236}">
                <a16:creationId xmlns:a16="http://schemas.microsoft.com/office/drawing/2014/main" id="{0FDC3ABC-1A54-44BB-8C8F-6F8ED6ADE3A2}"/>
              </a:ext>
            </a:extLst>
          </p:cNvPr>
          <p:cNvCxnSpPr>
            <a:cxnSpLocks/>
            <a:stCxn id="29" idx="3"/>
            <a:endCxn id="31" idx="1"/>
          </p:cNvCxnSpPr>
          <p:nvPr/>
        </p:nvCxnSpPr>
        <p:spPr>
          <a:xfrm>
            <a:off x="1963024" y="3510037"/>
            <a:ext cx="928138" cy="27912"/>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4" name="Straight Arrow Connector 33">
            <a:extLst>
              <a:ext uri="{FF2B5EF4-FFF2-40B4-BE49-F238E27FC236}">
                <a16:creationId xmlns:a16="http://schemas.microsoft.com/office/drawing/2014/main" id="{8436E6B9-1CC9-4344-B025-0E23897ED8D7}"/>
              </a:ext>
            </a:extLst>
          </p:cNvPr>
          <p:cNvCxnSpPr>
            <a:cxnSpLocks/>
            <a:stCxn id="30" idx="3"/>
            <a:endCxn id="31" idx="1"/>
          </p:cNvCxnSpPr>
          <p:nvPr/>
        </p:nvCxnSpPr>
        <p:spPr>
          <a:xfrm flipV="1">
            <a:off x="1963024" y="3537949"/>
            <a:ext cx="928138" cy="1147646"/>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5" name="Connector: Elbow 34">
            <a:extLst>
              <a:ext uri="{FF2B5EF4-FFF2-40B4-BE49-F238E27FC236}">
                <a16:creationId xmlns:a16="http://schemas.microsoft.com/office/drawing/2014/main" id="{94682244-3D26-4FD2-ABD8-27598DE4A870}"/>
              </a:ext>
            </a:extLst>
          </p:cNvPr>
          <p:cNvCxnSpPr>
            <a:cxnSpLocks/>
            <a:stCxn id="31" idx="3"/>
            <a:endCxn id="13" idx="1"/>
          </p:cNvCxnSpPr>
          <p:nvPr/>
        </p:nvCxnSpPr>
        <p:spPr>
          <a:xfrm flipV="1">
            <a:off x="4423231" y="1703362"/>
            <a:ext cx="1846455" cy="1834587"/>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6" name="Connector: Elbow 35">
            <a:extLst>
              <a:ext uri="{FF2B5EF4-FFF2-40B4-BE49-F238E27FC236}">
                <a16:creationId xmlns:a16="http://schemas.microsoft.com/office/drawing/2014/main" id="{4152A56D-A26C-4C22-9E11-07F17AEB806F}"/>
              </a:ext>
            </a:extLst>
          </p:cNvPr>
          <p:cNvCxnSpPr>
            <a:cxnSpLocks/>
            <a:stCxn id="31" idx="3"/>
            <a:endCxn id="12" idx="1"/>
          </p:cNvCxnSpPr>
          <p:nvPr/>
        </p:nvCxnSpPr>
        <p:spPr>
          <a:xfrm flipV="1">
            <a:off x="4423231" y="2431655"/>
            <a:ext cx="1846447" cy="1106294"/>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7" name="Connector: Elbow 36">
            <a:extLst>
              <a:ext uri="{FF2B5EF4-FFF2-40B4-BE49-F238E27FC236}">
                <a16:creationId xmlns:a16="http://schemas.microsoft.com/office/drawing/2014/main" id="{3F2B3451-37AB-4B02-84B3-1E9AB097DBFF}"/>
              </a:ext>
            </a:extLst>
          </p:cNvPr>
          <p:cNvCxnSpPr>
            <a:cxnSpLocks/>
            <a:stCxn id="31" idx="3"/>
            <a:endCxn id="23" idx="1"/>
          </p:cNvCxnSpPr>
          <p:nvPr/>
        </p:nvCxnSpPr>
        <p:spPr>
          <a:xfrm>
            <a:off x="4423231" y="3537949"/>
            <a:ext cx="1846447" cy="2134892"/>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38" name="Rectangle 37">
            <a:extLst>
              <a:ext uri="{FF2B5EF4-FFF2-40B4-BE49-F238E27FC236}">
                <a16:creationId xmlns:a16="http://schemas.microsoft.com/office/drawing/2014/main" id="{ECE62A74-056D-4076-9968-AB2C2A182B45}"/>
              </a:ext>
            </a:extLst>
          </p:cNvPr>
          <p:cNvSpPr/>
          <p:nvPr/>
        </p:nvSpPr>
        <p:spPr>
          <a:xfrm>
            <a:off x="6269688" y="4308030"/>
            <a:ext cx="2869698" cy="32412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fault tolerance : hystrix, resilience4j</a:t>
            </a:r>
          </a:p>
        </p:txBody>
      </p:sp>
      <p:sp>
        <p:nvSpPr>
          <p:cNvPr id="39" name="Arrow: Up-Down 38">
            <a:extLst>
              <a:ext uri="{FF2B5EF4-FFF2-40B4-BE49-F238E27FC236}">
                <a16:creationId xmlns:a16="http://schemas.microsoft.com/office/drawing/2014/main" id="{A29A4C4C-6E59-482A-AE4B-B9DF6B63E658}"/>
              </a:ext>
            </a:extLst>
          </p:cNvPr>
          <p:cNvSpPr/>
          <p:nvPr/>
        </p:nvSpPr>
        <p:spPr>
          <a:xfrm>
            <a:off x="7514753" y="4685595"/>
            <a:ext cx="379563" cy="651934"/>
          </a:xfrm>
          <a:prstGeom prst="upDownArrow">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39">
            <a:extLst>
              <a:ext uri="{FF2B5EF4-FFF2-40B4-BE49-F238E27FC236}">
                <a16:creationId xmlns:a16="http://schemas.microsoft.com/office/drawing/2014/main" id="{C069F52C-FD62-40F9-8E46-8BC9812922A9}"/>
              </a:ext>
            </a:extLst>
          </p:cNvPr>
          <p:cNvSpPr/>
          <p:nvPr/>
        </p:nvSpPr>
        <p:spPr>
          <a:xfrm>
            <a:off x="520654" y="5494408"/>
            <a:ext cx="4068491" cy="566057"/>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Offre une plus grande tolérance de latence et d'échec</a:t>
            </a:r>
          </a:p>
        </p:txBody>
      </p:sp>
      <p:cxnSp>
        <p:nvCxnSpPr>
          <p:cNvPr id="41" name="Straight Arrow Connector 40">
            <a:extLst>
              <a:ext uri="{FF2B5EF4-FFF2-40B4-BE49-F238E27FC236}">
                <a16:creationId xmlns:a16="http://schemas.microsoft.com/office/drawing/2014/main" id="{0A4CA29F-9D2A-40C1-8270-C6551693758D}"/>
              </a:ext>
            </a:extLst>
          </p:cNvPr>
          <p:cNvCxnSpPr>
            <a:cxnSpLocks/>
            <a:stCxn id="38" idx="1"/>
            <a:endCxn id="40" idx="0"/>
          </p:cNvCxnSpPr>
          <p:nvPr/>
        </p:nvCxnSpPr>
        <p:spPr>
          <a:xfrm flipH="1">
            <a:off x="2554900" y="4470095"/>
            <a:ext cx="3714788" cy="1024313"/>
          </a:xfrm>
          <a:prstGeom prst="straightConnector1">
            <a:avLst/>
          </a:prstGeom>
          <a:ln w="57150">
            <a:prstDash val="dash"/>
            <a:headEnd type="triangle"/>
            <a:tailEnd type="triangle"/>
          </a:ln>
        </p:spPr>
        <p:style>
          <a:lnRef idx="3">
            <a:schemeClr val="accent2"/>
          </a:lnRef>
          <a:fillRef idx="0">
            <a:schemeClr val="accent2"/>
          </a:fillRef>
          <a:effectRef idx="2">
            <a:schemeClr val="accent2"/>
          </a:effectRef>
          <a:fontRef idx="minor">
            <a:schemeClr val="tx1"/>
          </a:fontRef>
        </p:style>
      </p:cxnSp>
      <p:pic>
        <p:nvPicPr>
          <p:cNvPr id="45" name="Picture 44">
            <a:extLst>
              <a:ext uri="{FF2B5EF4-FFF2-40B4-BE49-F238E27FC236}">
                <a16:creationId xmlns:a16="http://schemas.microsoft.com/office/drawing/2014/main" id="{A6918727-07DA-4C8C-B913-7844C85041DD}"/>
              </a:ext>
            </a:extLst>
          </p:cNvPr>
          <p:cNvPicPr>
            <a:picLocks noChangeAspect="1"/>
          </p:cNvPicPr>
          <p:nvPr/>
        </p:nvPicPr>
        <p:blipFill>
          <a:blip r:embed="rId5">
            <a:duotone>
              <a:prstClr val="black"/>
              <a:srgbClr val="D9C3A5">
                <a:tint val="50000"/>
                <a:satMod val="180000"/>
              </a:srgbClr>
            </a:duotone>
          </a:blip>
          <a:stretch>
            <a:fillRect/>
          </a:stretch>
        </p:blipFill>
        <p:spPr>
          <a:xfrm>
            <a:off x="520654" y="6062025"/>
            <a:ext cx="7153275" cy="419100"/>
          </a:xfrm>
          <a:prstGeom prst="rect">
            <a:avLst/>
          </a:prstGeom>
          <a:solidFill>
            <a:schemeClr val="accent2">
              <a:lumMod val="20000"/>
              <a:lumOff val="80000"/>
            </a:schemeClr>
          </a:solidFill>
        </p:spPr>
      </p:pic>
      <p:sp>
        <p:nvSpPr>
          <p:cNvPr id="46" name="Rectangle 45">
            <a:extLst>
              <a:ext uri="{FF2B5EF4-FFF2-40B4-BE49-F238E27FC236}">
                <a16:creationId xmlns:a16="http://schemas.microsoft.com/office/drawing/2014/main" id="{B014E6EE-9187-422A-BCD8-260D93446050}"/>
              </a:ext>
            </a:extLst>
          </p:cNvPr>
          <p:cNvSpPr/>
          <p:nvPr/>
        </p:nvSpPr>
        <p:spPr>
          <a:xfrm>
            <a:off x="6269678" y="3858190"/>
            <a:ext cx="2869708" cy="32412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Default response</a:t>
            </a:r>
          </a:p>
        </p:txBody>
      </p:sp>
      <p:cxnSp>
        <p:nvCxnSpPr>
          <p:cNvPr id="47" name="Connector: Elbow 46">
            <a:extLst>
              <a:ext uri="{FF2B5EF4-FFF2-40B4-BE49-F238E27FC236}">
                <a16:creationId xmlns:a16="http://schemas.microsoft.com/office/drawing/2014/main" id="{2C7B06BC-ECC0-4B68-B456-A9DB0583DE99}"/>
              </a:ext>
            </a:extLst>
          </p:cNvPr>
          <p:cNvCxnSpPr>
            <a:cxnSpLocks/>
            <a:stCxn id="31" idx="3"/>
            <a:endCxn id="21" idx="1"/>
          </p:cNvCxnSpPr>
          <p:nvPr/>
        </p:nvCxnSpPr>
        <p:spPr>
          <a:xfrm>
            <a:off x="4423231" y="3537949"/>
            <a:ext cx="1846447" cy="181720"/>
          </a:xfrm>
          <a:prstGeom prst="bentConnector3">
            <a:avLst>
              <a:gd name="adj1" fmla="val 50000"/>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20181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Challenges </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21</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89D1CE-5279-4D29-AC69-37AE3B949033}"/>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Tolérance aux panes et à latence</a:t>
            </a:r>
          </a:p>
        </p:txBody>
      </p:sp>
      <p:pic>
        <p:nvPicPr>
          <p:cNvPr id="42" name="Picture 41">
            <a:extLst>
              <a:ext uri="{FF2B5EF4-FFF2-40B4-BE49-F238E27FC236}">
                <a16:creationId xmlns:a16="http://schemas.microsoft.com/office/drawing/2014/main" id="{660CD6A5-9594-40FF-8E87-4DB1D0E80EBE}"/>
              </a:ext>
            </a:extLst>
          </p:cNvPr>
          <p:cNvPicPr>
            <a:picLocks noChangeAspect="1"/>
          </p:cNvPicPr>
          <p:nvPr/>
        </p:nvPicPr>
        <p:blipFill>
          <a:blip r:embed="rId3"/>
          <a:stretch>
            <a:fillRect/>
          </a:stretch>
        </p:blipFill>
        <p:spPr>
          <a:xfrm>
            <a:off x="838199" y="1627607"/>
            <a:ext cx="2989194" cy="2989194"/>
          </a:xfrm>
          <a:prstGeom prst="rect">
            <a:avLst/>
          </a:prstGeom>
          <a:ln>
            <a:solidFill>
              <a:schemeClr val="accent1"/>
            </a:solidFill>
          </a:ln>
        </p:spPr>
      </p:pic>
      <p:pic>
        <p:nvPicPr>
          <p:cNvPr id="43" name="Picture 42">
            <a:extLst>
              <a:ext uri="{FF2B5EF4-FFF2-40B4-BE49-F238E27FC236}">
                <a16:creationId xmlns:a16="http://schemas.microsoft.com/office/drawing/2014/main" id="{A2AB8542-F04C-4425-A1CE-BA32E9791737}"/>
              </a:ext>
            </a:extLst>
          </p:cNvPr>
          <p:cNvPicPr>
            <a:picLocks noChangeAspect="1"/>
          </p:cNvPicPr>
          <p:nvPr/>
        </p:nvPicPr>
        <p:blipFill>
          <a:blip r:embed="rId4"/>
          <a:stretch>
            <a:fillRect/>
          </a:stretch>
        </p:blipFill>
        <p:spPr>
          <a:xfrm>
            <a:off x="838199" y="5008003"/>
            <a:ext cx="5076826" cy="971550"/>
          </a:xfrm>
          <a:prstGeom prst="rect">
            <a:avLst/>
          </a:prstGeom>
          <a:ln>
            <a:solidFill>
              <a:schemeClr val="accent1"/>
            </a:solidFill>
          </a:ln>
        </p:spPr>
      </p:pic>
      <p:pic>
        <p:nvPicPr>
          <p:cNvPr id="44" name="Picture 43">
            <a:extLst>
              <a:ext uri="{FF2B5EF4-FFF2-40B4-BE49-F238E27FC236}">
                <a16:creationId xmlns:a16="http://schemas.microsoft.com/office/drawing/2014/main" id="{EE07A4B3-0289-4AA5-A29A-F65581DD1ED9}"/>
              </a:ext>
            </a:extLst>
          </p:cNvPr>
          <p:cNvPicPr>
            <a:picLocks noChangeAspect="1"/>
          </p:cNvPicPr>
          <p:nvPr/>
        </p:nvPicPr>
        <p:blipFill>
          <a:blip r:embed="rId5"/>
          <a:stretch>
            <a:fillRect/>
          </a:stretch>
        </p:blipFill>
        <p:spPr>
          <a:xfrm>
            <a:off x="4352924" y="2018809"/>
            <a:ext cx="7000875" cy="609600"/>
          </a:xfrm>
          <a:prstGeom prst="rect">
            <a:avLst/>
          </a:prstGeom>
          <a:ln>
            <a:solidFill>
              <a:schemeClr val="accent1"/>
            </a:solidFill>
          </a:ln>
        </p:spPr>
      </p:pic>
      <p:pic>
        <p:nvPicPr>
          <p:cNvPr id="48" name="Picture 47">
            <a:extLst>
              <a:ext uri="{FF2B5EF4-FFF2-40B4-BE49-F238E27FC236}">
                <a16:creationId xmlns:a16="http://schemas.microsoft.com/office/drawing/2014/main" id="{80F0050A-BB7F-47BE-AAC3-FBB6AA95ED0D}"/>
              </a:ext>
            </a:extLst>
          </p:cNvPr>
          <p:cNvPicPr>
            <a:picLocks noChangeAspect="1"/>
          </p:cNvPicPr>
          <p:nvPr/>
        </p:nvPicPr>
        <p:blipFill>
          <a:blip r:embed="rId6"/>
          <a:stretch>
            <a:fillRect/>
          </a:stretch>
        </p:blipFill>
        <p:spPr>
          <a:xfrm>
            <a:off x="6365287" y="3198348"/>
            <a:ext cx="4495800" cy="1419225"/>
          </a:xfrm>
          <a:prstGeom prst="rect">
            <a:avLst/>
          </a:prstGeom>
          <a:ln>
            <a:solidFill>
              <a:schemeClr val="accent1"/>
            </a:solidFill>
          </a:ln>
        </p:spPr>
      </p:pic>
    </p:spTree>
    <p:extLst>
      <p:ext uri="{BB962C8B-B14F-4D97-AF65-F5344CB8AC3E}">
        <p14:creationId xmlns:p14="http://schemas.microsoft.com/office/powerpoint/2010/main" val="19484278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Challenges </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22</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89D1CE-5279-4D29-AC69-37AE3B949033}"/>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Tolérance aux panes et à latence</a:t>
            </a:r>
          </a:p>
        </p:txBody>
      </p:sp>
      <p:pic>
        <p:nvPicPr>
          <p:cNvPr id="12" name="Picture 11">
            <a:extLst>
              <a:ext uri="{FF2B5EF4-FFF2-40B4-BE49-F238E27FC236}">
                <a16:creationId xmlns:a16="http://schemas.microsoft.com/office/drawing/2014/main" id="{06DF0A42-6E4F-4117-82F9-3EB532499779}"/>
              </a:ext>
            </a:extLst>
          </p:cNvPr>
          <p:cNvPicPr>
            <a:picLocks noChangeAspect="1"/>
          </p:cNvPicPr>
          <p:nvPr/>
        </p:nvPicPr>
        <p:blipFill>
          <a:blip r:embed="rId3"/>
          <a:stretch>
            <a:fillRect/>
          </a:stretch>
        </p:blipFill>
        <p:spPr>
          <a:xfrm>
            <a:off x="1554646" y="1746216"/>
            <a:ext cx="9307166" cy="1951504"/>
          </a:xfrm>
          <a:prstGeom prst="rect">
            <a:avLst/>
          </a:prstGeom>
          <a:ln>
            <a:solidFill>
              <a:schemeClr val="accent1"/>
            </a:solidFill>
          </a:ln>
        </p:spPr>
      </p:pic>
      <p:pic>
        <p:nvPicPr>
          <p:cNvPr id="13" name="Picture 12">
            <a:extLst>
              <a:ext uri="{FF2B5EF4-FFF2-40B4-BE49-F238E27FC236}">
                <a16:creationId xmlns:a16="http://schemas.microsoft.com/office/drawing/2014/main" id="{D36BBD37-0E57-44AF-B9BA-0B4560302500}"/>
              </a:ext>
            </a:extLst>
          </p:cNvPr>
          <p:cNvPicPr>
            <a:picLocks noChangeAspect="1"/>
          </p:cNvPicPr>
          <p:nvPr/>
        </p:nvPicPr>
        <p:blipFill>
          <a:blip r:embed="rId4"/>
          <a:stretch>
            <a:fillRect/>
          </a:stretch>
        </p:blipFill>
        <p:spPr>
          <a:xfrm>
            <a:off x="1310435" y="4220499"/>
            <a:ext cx="9795588" cy="1013792"/>
          </a:xfrm>
          <a:prstGeom prst="rect">
            <a:avLst/>
          </a:prstGeom>
          <a:ln>
            <a:solidFill>
              <a:schemeClr val="accent1"/>
            </a:solidFill>
          </a:ln>
        </p:spPr>
      </p:pic>
    </p:spTree>
    <p:extLst>
      <p:ext uri="{BB962C8B-B14F-4D97-AF65-F5344CB8AC3E}">
        <p14:creationId xmlns:p14="http://schemas.microsoft.com/office/powerpoint/2010/main" val="31794676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Challenges </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23</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89D1CE-5279-4D29-AC69-37AE3B949033}"/>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Communication entre les microservices</a:t>
            </a:r>
          </a:p>
        </p:txBody>
      </p:sp>
      <p:sp>
        <p:nvSpPr>
          <p:cNvPr id="14" name="Rectangle 13">
            <a:extLst>
              <a:ext uri="{FF2B5EF4-FFF2-40B4-BE49-F238E27FC236}">
                <a16:creationId xmlns:a16="http://schemas.microsoft.com/office/drawing/2014/main" id="{EF6BAEBB-5EE9-467A-BD44-3272A18FC297}"/>
              </a:ext>
            </a:extLst>
          </p:cNvPr>
          <p:cNvSpPr/>
          <p:nvPr/>
        </p:nvSpPr>
        <p:spPr>
          <a:xfrm>
            <a:off x="5855369" y="2637540"/>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14">
            <a:extLst>
              <a:ext uri="{FF2B5EF4-FFF2-40B4-BE49-F238E27FC236}">
                <a16:creationId xmlns:a16="http://schemas.microsoft.com/office/drawing/2014/main" id="{B091D202-E740-4122-B97F-9D485F48AF42}"/>
              </a:ext>
            </a:extLst>
          </p:cNvPr>
          <p:cNvSpPr/>
          <p:nvPr/>
        </p:nvSpPr>
        <p:spPr>
          <a:xfrm>
            <a:off x="5855374" y="1700471"/>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15">
            <a:extLst>
              <a:ext uri="{FF2B5EF4-FFF2-40B4-BE49-F238E27FC236}">
                <a16:creationId xmlns:a16="http://schemas.microsoft.com/office/drawing/2014/main" id="{8018318D-A5FB-4672-9B7B-E8D23E47139C}"/>
              </a:ext>
            </a:extLst>
          </p:cNvPr>
          <p:cNvSpPr/>
          <p:nvPr/>
        </p:nvSpPr>
        <p:spPr>
          <a:xfrm>
            <a:off x="6019835" y="1899283"/>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Currency exchange services</a:t>
            </a:r>
          </a:p>
        </p:txBody>
      </p:sp>
      <p:sp>
        <p:nvSpPr>
          <p:cNvPr id="18" name="Rectangle 17">
            <a:extLst>
              <a:ext uri="{FF2B5EF4-FFF2-40B4-BE49-F238E27FC236}">
                <a16:creationId xmlns:a16="http://schemas.microsoft.com/office/drawing/2014/main" id="{245EB146-32A0-4F93-B473-0BA11F32DA94}"/>
              </a:ext>
            </a:extLst>
          </p:cNvPr>
          <p:cNvSpPr/>
          <p:nvPr/>
        </p:nvSpPr>
        <p:spPr>
          <a:xfrm>
            <a:off x="6019833" y="2823725"/>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Currency conversion services</a:t>
            </a:r>
          </a:p>
        </p:txBody>
      </p:sp>
      <p:pic>
        <p:nvPicPr>
          <p:cNvPr id="20" name="Picture 19">
            <a:extLst>
              <a:ext uri="{FF2B5EF4-FFF2-40B4-BE49-F238E27FC236}">
                <a16:creationId xmlns:a16="http://schemas.microsoft.com/office/drawing/2014/main" id="{73B44A46-80C9-49CD-8D2D-4B6DC92D0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1550" y="2179649"/>
            <a:ext cx="1017090" cy="1017092"/>
          </a:xfrm>
          <a:prstGeom prst="rect">
            <a:avLst/>
          </a:prstGeom>
        </p:spPr>
      </p:pic>
      <p:pic>
        <p:nvPicPr>
          <p:cNvPr id="21" name="Picture 20">
            <a:extLst>
              <a:ext uri="{FF2B5EF4-FFF2-40B4-BE49-F238E27FC236}">
                <a16:creationId xmlns:a16="http://schemas.microsoft.com/office/drawing/2014/main" id="{2300952A-AF89-4750-B8E9-68AE2A82AD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815" y="2102490"/>
            <a:ext cx="819022" cy="841146"/>
          </a:xfrm>
          <a:prstGeom prst="rect">
            <a:avLst/>
          </a:prstGeom>
        </p:spPr>
      </p:pic>
      <p:cxnSp>
        <p:nvCxnSpPr>
          <p:cNvPr id="22" name="Connector: Elbow 21">
            <a:extLst>
              <a:ext uri="{FF2B5EF4-FFF2-40B4-BE49-F238E27FC236}">
                <a16:creationId xmlns:a16="http://schemas.microsoft.com/office/drawing/2014/main" id="{FF8D6263-EE09-45D1-A788-E42830235C30}"/>
              </a:ext>
            </a:extLst>
          </p:cNvPr>
          <p:cNvCxnSpPr>
            <a:cxnSpLocks/>
            <a:stCxn id="15" idx="3"/>
            <a:endCxn id="20" idx="1"/>
          </p:cNvCxnSpPr>
          <p:nvPr/>
        </p:nvCxnSpPr>
        <p:spPr>
          <a:xfrm>
            <a:off x="8725092" y="2136105"/>
            <a:ext cx="1846458" cy="552090"/>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sp>
        <p:nvSpPr>
          <p:cNvPr id="23" name="Rectangle 22">
            <a:extLst>
              <a:ext uri="{FF2B5EF4-FFF2-40B4-BE49-F238E27FC236}">
                <a16:creationId xmlns:a16="http://schemas.microsoft.com/office/drawing/2014/main" id="{17B5BD7C-EAB7-46F8-87D6-99727EAC5A75}"/>
              </a:ext>
            </a:extLst>
          </p:cNvPr>
          <p:cNvSpPr/>
          <p:nvPr/>
        </p:nvSpPr>
        <p:spPr>
          <a:xfrm>
            <a:off x="5855367" y="3614300"/>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23">
            <a:extLst>
              <a:ext uri="{FF2B5EF4-FFF2-40B4-BE49-F238E27FC236}">
                <a16:creationId xmlns:a16="http://schemas.microsoft.com/office/drawing/2014/main" id="{8C21424C-3F6D-4AC6-85ED-C191B5294944}"/>
              </a:ext>
            </a:extLst>
          </p:cNvPr>
          <p:cNvSpPr/>
          <p:nvPr/>
        </p:nvSpPr>
        <p:spPr>
          <a:xfrm>
            <a:off x="6019836" y="3800487"/>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Transaction services</a:t>
            </a:r>
          </a:p>
        </p:txBody>
      </p:sp>
      <p:sp>
        <p:nvSpPr>
          <p:cNvPr id="25" name="Rectangle 24">
            <a:extLst>
              <a:ext uri="{FF2B5EF4-FFF2-40B4-BE49-F238E27FC236}">
                <a16:creationId xmlns:a16="http://schemas.microsoft.com/office/drawing/2014/main" id="{F0229220-DD8D-4788-A371-76828F22F81E}"/>
              </a:ext>
            </a:extLst>
          </p:cNvPr>
          <p:cNvSpPr/>
          <p:nvPr/>
        </p:nvSpPr>
        <p:spPr>
          <a:xfrm>
            <a:off x="5855366" y="4586175"/>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Rectangle 25">
            <a:extLst>
              <a:ext uri="{FF2B5EF4-FFF2-40B4-BE49-F238E27FC236}">
                <a16:creationId xmlns:a16="http://schemas.microsoft.com/office/drawing/2014/main" id="{D05AF42C-F9D5-4D53-A230-39B0E3AB12C3}"/>
              </a:ext>
            </a:extLst>
          </p:cNvPr>
          <p:cNvSpPr/>
          <p:nvPr/>
        </p:nvSpPr>
        <p:spPr>
          <a:xfrm>
            <a:off x="6019830" y="4772360"/>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Enterprise services</a:t>
            </a:r>
          </a:p>
        </p:txBody>
      </p:sp>
      <p:cxnSp>
        <p:nvCxnSpPr>
          <p:cNvPr id="27" name="Connector: Elbow 26">
            <a:extLst>
              <a:ext uri="{FF2B5EF4-FFF2-40B4-BE49-F238E27FC236}">
                <a16:creationId xmlns:a16="http://schemas.microsoft.com/office/drawing/2014/main" id="{29F82B09-BB57-409C-A094-D7AFF1B811BE}"/>
              </a:ext>
            </a:extLst>
          </p:cNvPr>
          <p:cNvCxnSpPr>
            <a:cxnSpLocks/>
            <a:stCxn id="14" idx="3"/>
            <a:endCxn id="20" idx="1"/>
          </p:cNvCxnSpPr>
          <p:nvPr/>
        </p:nvCxnSpPr>
        <p:spPr>
          <a:xfrm flipV="1">
            <a:off x="8725087" y="2688195"/>
            <a:ext cx="1846463" cy="384979"/>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pic>
        <p:nvPicPr>
          <p:cNvPr id="28" name="Picture 27">
            <a:extLst>
              <a:ext uri="{FF2B5EF4-FFF2-40B4-BE49-F238E27FC236}">
                <a16:creationId xmlns:a16="http://schemas.microsoft.com/office/drawing/2014/main" id="{6F47AE86-59D1-4DF9-94A6-406B2226B4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1550" y="4352068"/>
            <a:ext cx="1017090" cy="1017092"/>
          </a:xfrm>
          <a:prstGeom prst="rect">
            <a:avLst/>
          </a:prstGeom>
        </p:spPr>
      </p:pic>
      <p:cxnSp>
        <p:nvCxnSpPr>
          <p:cNvPr id="29" name="Connector: Elbow 28">
            <a:extLst>
              <a:ext uri="{FF2B5EF4-FFF2-40B4-BE49-F238E27FC236}">
                <a16:creationId xmlns:a16="http://schemas.microsoft.com/office/drawing/2014/main" id="{3020837B-F86D-49A3-8870-998E55288134}"/>
              </a:ext>
            </a:extLst>
          </p:cNvPr>
          <p:cNvCxnSpPr>
            <a:cxnSpLocks/>
            <a:stCxn id="23" idx="3"/>
            <a:endCxn id="28" idx="1"/>
          </p:cNvCxnSpPr>
          <p:nvPr/>
        </p:nvCxnSpPr>
        <p:spPr>
          <a:xfrm>
            <a:off x="8725085" y="4049934"/>
            <a:ext cx="1846465" cy="810680"/>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0" name="Connector: Elbow 29">
            <a:extLst>
              <a:ext uri="{FF2B5EF4-FFF2-40B4-BE49-F238E27FC236}">
                <a16:creationId xmlns:a16="http://schemas.microsoft.com/office/drawing/2014/main" id="{7F3F8C35-EBEC-4BEB-996E-D4A0948DAF79}"/>
              </a:ext>
            </a:extLst>
          </p:cNvPr>
          <p:cNvCxnSpPr>
            <a:cxnSpLocks/>
            <a:stCxn id="25" idx="3"/>
            <a:endCxn id="28" idx="1"/>
          </p:cNvCxnSpPr>
          <p:nvPr/>
        </p:nvCxnSpPr>
        <p:spPr>
          <a:xfrm flipV="1">
            <a:off x="8725084" y="4860614"/>
            <a:ext cx="1846466" cy="161195"/>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pic>
        <p:nvPicPr>
          <p:cNvPr id="31" name="Picture 30">
            <a:extLst>
              <a:ext uri="{FF2B5EF4-FFF2-40B4-BE49-F238E27FC236}">
                <a16:creationId xmlns:a16="http://schemas.microsoft.com/office/drawing/2014/main" id="{2156A1C5-C280-4DBE-B761-D8FFCFB987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815" y="3331708"/>
            <a:ext cx="819022" cy="841146"/>
          </a:xfrm>
          <a:prstGeom prst="rect">
            <a:avLst/>
          </a:prstGeom>
        </p:spPr>
      </p:pic>
      <p:pic>
        <p:nvPicPr>
          <p:cNvPr id="32" name="Picture 31">
            <a:extLst>
              <a:ext uri="{FF2B5EF4-FFF2-40B4-BE49-F238E27FC236}">
                <a16:creationId xmlns:a16="http://schemas.microsoft.com/office/drawing/2014/main" id="{0CCDC4EB-A147-45D3-9DF3-A567AC7AB0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815" y="4507266"/>
            <a:ext cx="819022" cy="841146"/>
          </a:xfrm>
          <a:prstGeom prst="rect">
            <a:avLst/>
          </a:prstGeom>
        </p:spPr>
      </p:pic>
      <p:sp>
        <p:nvSpPr>
          <p:cNvPr id="33" name="Rectangle 32">
            <a:extLst>
              <a:ext uri="{FF2B5EF4-FFF2-40B4-BE49-F238E27FC236}">
                <a16:creationId xmlns:a16="http://schemas.microsoft.com/office/drawing/2014/main" id="{A51B01BE-1814-45C7-A0AA-D4875FB2C335}"/>
              </a:ext>
            </a:extLst>
          </p:cNvPr>
          <p:cNvSpPr/>
          <p:nvPr/>
        </p:nvSpPr>
        <p:spPr>
          <a:xfrm>
            <a:off x="2693334" y="3498444"/>
            <a:ext cx="2209186" cy="49889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API Gateway</a:t>
            </a:r>
          </a:p>
        </p:txBody>
      </p:sp>
      <p:cxnSp>
        <p:nvCxnSpPr>
          <p:cNvPr id="34" name="Straight Arrow Connector 33">
            <a:extLst>
              <a:ext uri="{FF2B5EF4-FFF2-40B4-BE49-F238E27FC236}">
                <a16:creationId xmlns:a16="http://schemas.microsoft.com/office/drawing/2014/main" id="{65991E85-B502-489C-B3EC-0F5D14BA6D2F}"/>
              </a:ext>
            </a:extLst>
          </p:cNvPr>
          <p:cNvCxnSpPr>
            <a:cxnSpLocks/>
            <a:stCxn id="21" idx="3"/>
            <a:endCxn id="33" idx="1"/>
          </p:cNvCxnSpPr>
          <p:nvPr/>
        </p:nvCxnSpPr>
        <p:spPr>
          <a:xfrm>
            <a:off x="1547837" y="2523063"/>
            <a:ext cx="1145497" cy="1224829"/>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8425E406-7AAC-4CE7-9F60-D4F6D90E5618}"/>
              </a:ext>
            </a:extLst>
          </p:cNvPr>
          <p:cNvCxnSpPr>
            <a:cxnSpLocks/>
            <a:stCxn id="31" idx="3"/>
            <a:endCxn id="33" idx="1"/>
          </p:cNvCxnSpPr>
          <p:nvPr/>
        </p:nvCxnSpPr>
        <p:spPr>
          <a:xfrm flipV="1">
            <a:off x="1547837" y="3747892"/>
            <a:ext cx="1145497" cy="4389"/>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6" name="Straight Arrow Connector 35">
            <a:extLst>
              <a:ext uri="{FF2B5EF4-FFF2-40B4-BE49-F238E27FC236}">
                <a16:creationId xmlns:a16="http://schemas.microsoft.com/office/drawing/2014/main" id="{346081B4-D778-4EC6-BC20-252F68F09093}"/>
              </a:ext>
            </a:extLst>
          </p:cNvPr>
          <p:cNvCxnSpPr>
            <a:cxnSpLocks/>
            <a:stCxn id="32" idx="3"/>
            <a:endCxn id="33" idx="1"/>
          </p:cNvCxnSpPr>
          <p:nvPr/>
        </p:nvCxnSpPr>
        <p:spPr>
          <a:xfrm flipV="1">
            <a:off x="1547837" y="3747892"/>
            <a:ext cx="1145497" cy="1179947"/>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7" name="Connector: Elbow 36">
            <a:extLst>
              <a:ext uri="{FF2B5EF4-FFF2-40B4-BE49-F238E27FC236}">
                <a16:creationId xmlns:a16="http://schemas.microsoft.com/office/drawing/2014/main" id="{9B08D661-A88A-40FD-A27C-A8F59B71BA64}"/>
              </a:ext>
            </a:extLst>
          </p:cNvPr>
          <p:cNvCxnSpPr>
            <a:cxnSpLocks/>
            <a:stCxn id="33" idx="3"/>
            <a:endCxn id="15" idx="1"/>
          </p:cNvCxnSpPr>
          <p:nvPr/>
        </p:nvCxnSpPr>
        <p:spPr>
          <a:xfrm flipV="1">
            <a:off x="4902520" y="2136105"/>
            <a:ext cx="952854" cy="1611787"/>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8" name="Connector: Elbow 37">
            <a:extLst>
              <a:ext uri="{FF2B5EF4-FFF2-40B4-BE49-F238E27FC236}">
                <a16:creationId xmlns:a16="http://schemas.microsoft.com/office/drawing/2014/main" id="{786EC879-DBD9-40D5-85B6-DB79FA3E0160}"/>
              </a:ext>
            </a:extLst>
          </p:cNvPr>
          <p:cNvCxnSpPr>
            <a:cxnSpLocks/>
            <a:stCxn id="33" idx="3"/>
            <a:endCxn id="14" idx="1"/>
          </p:cNvCxnSpPr>
          <p:nvPr/>
        </p:nvCxnSpPr>
        <p:spPr>
          <a:xfrm flipV="1">
            <a:off x="4902520" y="3073174"/>
            <a:ext cx="952849" cy="674718"/>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9" name="Connector: Elbow 38">
            <a:extLst>
              <a:ext uri="{FF2B5EF4-FFF2-40B4-BE49-F238E27FC236}">
                <a16:creationId xmlns:a16="http://schemas.microsoft.com/office/drawing/2014/main" id="{5770F258-F7B5-4C0C-86CC-7F908EBD497A}"/>
              </a:ext>
            </a:extLst>
          </p:cNvPr>
          <p:cNvCxnSpPr>
            <a:cxnSpLocks/>
            <a:stCxn id="33" idx="3"/>
            <a:endCxn id="23" idx="1"/>
          </p:cNvCxnSpPr>
          <p:nvPr/>
        </p:nvCxnSpPr>
        <p:spPr>
          <a:xfrm>
            <a:off x="4902520" y="3747892"/>
            <a:ext cx="952847" cy="302042"/>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40" name="Connector: Elbow 39">
            <a:extLst>
              <a:ext uri="{FF2B5EF4-FFF2-40B4-BE49-F238E27FC236}">
                <a16:creationId xmlns:a16="http://schemas.microsoft.com/office/drawing/2014/main" id="{34EFB59B-A080-4CE1-94AA-0E289A80B41E}"/>
              </a:ext>
            </a:extLst>
          </p:cNvPr>
          <p:cNvCxnSpPr>
            <a:cxnSpLocks/>
            <a:stCxn id="33" idx="3"/>
            <a:endCxn id="25" idx="1"/>
          </p:cNvCxnSpPr>
          <p:nvPr/>
        </p:nvCxnSpPr>
        <p:spPr>
          <a:xfrm>
            <a:off x="4902520" y="3747892"/>
            <a:ext cx="952846" cy="1273917"/>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41" name="Rectangle 40">
            <a:extLst>
              <a:ext uri="{FF2B5EF4-FFF2-40B4-BE49-F238E27FC236}">
                <a16:creationId xmlns:a16="http://schemas.microsoft.com/office/drawing/2014/main" id="{A4EB20A3-A82F-4AE2-ADC6-4B4CB005C143}"/>
              </a:ext>
            </a:extLst>
          </p:cNvPr>
          <p:cNvSpPr/>
          <p:nvPr/>
        </p:nvSpPr>
        <p:spPr>
          <a:xfrm>
            <a:off x="4824787" y="5576808"/>
            <a:ext cx="4899804" cy="498895"/>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Times New Roman" panose="02020603050405020304" pitchFamily="18" charset="0"/>
                <a:cs typeface="Times New Roman" panose="02020603050405020304" pitchFamily="18" charset="0"/>
              </a:rPr>
              <a:t>RestTemplate, WebClient, OpenFeign, JMS Brokers (ActiveMQ, RabbitMQ)</a:t>
            </a:r>
          </a:p>
        </p:txBody>
      </p:sp>
    </p:spTree>
    <p:extLst>
      <p:ext uri="{BB962C8B-B14F-4D97-AF65-F5344CB8AC3E}">
        <p14:creationId xmlns:p14="http://schemas.microsoft.com/office/powerpoint/2010/main" val="31331423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Challenges </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24</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89D1CE-5279-4D29-AC69-37AE3B949033}"/>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Communication entre les microservices</a:t>
            </a:r>
          </a:p>
        </p:txBody>
      </p:sp>
      <p:pic>
        <p:nvPicPr>
          <p:cNvPr id="42" name="Picture 41">
            <a:extLst>
              <a:ext uri="{FF2B5EF4-FFF2-40B4-BE49-F238E27FC236}">
                <a16:creationId xmlns:a16="http://schemas.microsoft.com/office/drawing/2014/main" id="{5F96E3E1-DBFB-4EBE-8709-D189AA74001E}"/>
              </a:ext>
            </a:extLst>
          </p:cNvPr>
          <p:cNvPicPr>
            <a:picLocks noChangeAspect="1"/>
          </p:cNvPicPr>
          <p:nvPr/>
        </p:nvPicPr>
        <p:blipFill>
          <a:blip r:embed="rId3"/>
          <a:stretch>
            <a:fillRect/>
          </a:stretch>
        </p:blipFill>
        <p:spPr>
          <a:xfrm>
            <a:off x="1704975" y="1619250"/>
            <a:ext cx="8782050" cy="1809750"/>
          </a:xfrm>
          <a:prstGeom prst="rect">
            <a:avLst/>
          </a:prstGeom>
          <a:ln>
            <a:solidFill>
              <a:schemeClr val="accent1"/>
            </a:solidFill>
          </a:ln>
        </p:spPr>
      </p:pic>
      <p:pic>
        <p:nvPicPr>
          <p:cNvPr id="43" name="Picture 42">
            <a:extLst>
              <a:ext uri="{FF2B5EF4-FFF2-40B4-BE49-F238E27FC236}">
                <a16:creationId xmlns:a16="http://schemas.microsoft.com/office/drawing/2014/main" id="{A145A28C-1008-4289-8C1F-7904924D7885}"/>
              </a:ext>
            </a:extLst>
          </p:cNvPr>
          <p:cNvPicPr>
            <a:picLocks noChangeAspect="1"/>
          </p:cNvPicPr>
          <p:nvPr/>
        </p:nvPicPr>
        <p:blipFill>
          <a:blip r:embed="rId4"/>
          <a:stretch>
            <a:fillRect/>
          </a:stretch>
        </p:blipFill>
        <p:spPr>
          <a:xfrm>
            <a:off x="1314450" y="3806222"/>
            <a:ext cx="9563100" cy="2314575"/>
          </a:xfrm>
          <a:prstGeom prst="rect">
            <a:avLst/>
          </a:prstGeom>
          <a:ln>
            <a:solidFill>
              <a:schemeClr val="accent1"/>
            </a:solidFill>
          </a:ln>
        </p:spPr>
      </p:pic>
    </p:spTree>
    <p:extLst>
      <p:ext uri="{BB962C8B-B14F-4D97-AF65-F5344CB8AC3E}">
        <p14:creationId xmlns:p14="http://schemas.microsoft.com/office/powerpoint/2010/main" val="5408426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Challenges </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25</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89D1CE-5279-4D29-AC69-37AE3B949033}"/>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Communication entre les microservices</a:t>
            </a:r>
          </a:p>
        </p:txBody>
      </p:sp>
      <p:pic>
        <p:nvPicPr>
          <p:cNvPr id="12" name="Picture 11">
            <a:extLst>
              <a:ext uri="{FF2B5EF4-FFF2-40B4-BE49-F238E27FC236}">
                <a16:creationId xmlns:a16="http://schemas.microsoft.com/office/drawing/2014/main" id="{E658E369-33B6-4235-9C60-7CCB7F874EC7}"/>
              </a:ext>
            </a:extLst>
          </p:cNvPr>
          <p:cNvPicPr>
            <a:picLocks noChangeAspect="1"/>
          </p:cNvPicPr>
          <p:nvPr/>
        </p:nvPicPr>
        <p:blipFill>
          <a:blip r:embed="rId3"/>
          <a:stretch>
            <a:fillRect/>
          </a:stretch>
        </p:blipFill>
        <p:spPr>
          <a:xfrm>
            <a:off x="935421" y="1342650"/>
            <a:ext cx="5553075" cy="838200"/>
          </a:xfrm>
          <a:prstGeom prst="rect">
            <a:avLst/>
          </a:prstGeom>
          <a:ln>
            <a:solidFill>
              <a:schemeClr val="accent1"/>
            </a:solidFill>
          </a:ln>
        </p:spPr>
      </p:pic>
      <p:pic>
        <p:nvPicPr>
          <p:cNvPr id="13" name="Picture 12">
            <a:extLst>
              <a:ext uri="{FF2B5EF4-FFF2-40B4-BE49-F238E27FC236}">
                <a16:creationId xmlns:a16="http://schemas.microsoft.com/office/drawing/2014/main" id="{6E8F07F9-A678-406B-9337-C725D0AB4977}"/>
              </a:ext>
            </a:extLst>
          </p:cNvPr>
          <p:cNvPicPr>
            <a:picLocks noChangeAspect="1"/>
          </p:cNvPicPr>
          <p:nvPr/>
        </p:nvPicPr>
        <p:blipFill>
          <a:blip r:embed="rId4"/>
          <a:stretch>
            <a:fillRect/>
          </a:stretch>
        </p:blipFill>
        <p:spPr>
          <a:xfrm>
            <a:off x="935421" y="2940279"/>
            <a:ext cx="8597460" cy="1506124"/>
          </a:xfrm>
          <a:prstGeom prst="rect">
            <a:avLst/>
          </a:prstGeom>
          <a:ln>
            <a:solidFill>
              <a:schemeClr val="accent1"/>
            </a:solidFill>
          </a:ln>
        </p:spPr>
      </p:pic>
      <p:pic>
        <p:nvPicPr>
          <p:cNvPr id="14" name="Picture 13">
            <a:extLst>
              <a:ext uri="{FF2B5EF4-FFF2-40B4-BE49-F238E27FC236}">
                <a16:creationId xmlns:a16="http://schemas.microsoft.com/office/drawing/2014/main" id="{99E4E90E-D4E7-4416-8F89-5F1FB07B38F7}"/>
              </a:ext>
            </a:extLst>
          </p:cNvPr>
          <p:cNvPicPr>
            <a:picLocks noChangeAspect="1"/>
          </p:cNvPicPr>
          <p:nvPr/>
        </p:nvPicPr>
        <p:blipFill>
          <a:blip r:embed="rId5"/>
          <a:stretch>
            <a:fillRect/>
          </a:stretch>
        </p:blipFill>
        <p:spPr>
          <a:xfrm>
            <a:off x="6777037" y="1329453"/>
            <a:ext cx="4610100" cy="1552575"/>
          </a:xfrm>
          <a:prstGeom prst="rect">
            <a:avLst/>
          </a:prstGeom>
          <a:ln>
            <a:solidFill>
              <a:schemeClr val="accent1"/>
            </a:solidFill>
          </a:ln>
        </p:spPr>
      </p:pic>
      <p:pic>
        <p:nvPicPr>
          <p:cNvPr id="15" name="Picture 14">
            <a:extLst>
              <a:ext uri="{FF2B5EF4-FFF2-40B4-BE49-F238E27FC236}">
                <a16:creationId xmlns:a16="http://schemas.microsoft.com/office/drawing/2014/main" id="{603D9DA5-B7DB-4408-B520-8B4FCFEE8B59}"/>
              </a:ext>
            </a:extLst>
          </p:cNvPr>
          <p:cNvPicPr>
            <a:picLocks noChangeAspect="1"/>
          </p:cNvPicPr>
          <p:nvPr/>
        </p:nvPicPr>
        <p:blipFill>
          <a:blip r:embed="rId6"/>
          <a:stretch>
            <a:fillRect/>
          </a:stretch>
        </p:blipFill>
        <p:spPr>
          <a:xfrm>
            <a:off x="1598345" y="4546169"/>
            <a:ext cx="9153525" cy="2133600"/>
          </a:xfrm>
          <a:prstGeom prst="rect">
            <a:avLst/>
          </a:prstGeom>
          <a:ln>
            <a:solidFill>
              <a:schemeClr val="accent1"/>
            </a:solidFill>
          </a:ln>
        </p:spPr>
      </p:pic>
    </p:spTree>
    <p:extLst>
      <p:ext uri="{BB962C8B-B14F-4D97-AF65-F5344CB8AC3E}">
        <p14:creationId xmlns:p14="http://schemas.microsoft.com/office/powerpoint/2010/main" val="36821259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Architecture général</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26</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4C6923B-4CFF-4498-AAE6-0D10F0CBC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6104" y="1249972"/>
            <a:ext cx="7539790" cy="5608028"/>
          </a:xfrm>
          <a:prstGeom prst="rect">
            <a:avLst/>
          </a:prstGeom>
        </p:spPr>
      </p:pic>
    </p:spTree>
    <p:extLst>
      <p:ext uri="{BB962C8B-B14F-4D97-AF65-F5344CB8AC3E}">
        <p14:creationId xmlns:p14="http://schemas.microsoft.com/office/powerpoint/2010/main" val="730181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FF60CF-F122-4215-B00E-50E7455023E8}"/>
              </a:ext>
            </a:extLst>
          </p:cNvPr>
          <p:cNvSpPr/>
          <p:nvPr/>
        </p:nvSpPr>
        <p:spPr>
          <a:xfrm>
            <a:off x="0" y="-39757"/>
            <a:ext cx="12192000" cy="6897757"/>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B27470E-39D5-4C8D-9624-636C7C241EBD}"/>
              </a:ext>
            </a:extLst>
          </p:cNvPr>
          <p:cNvSpPr txBox="1"/>
          <p:nvPr/>
        </p:nvSpPr>
        <p:spPr>
          <a:xfrm>
            <a:off x="5429342" y="3868779"/>
            <a:ext cx="1320618" cy="609398"/>
          </a:xfrm>
          <a:prstGeom prst="rect">
            <a:avLst/>
          </a:prstGeom>
          <a:noFill/>
        </p:spPr>
        <p:txBody>
          <a:bodyPr wrap="none" lIns="0" tIns="0" rIns="0" bIns="0" rtlCol="0" anchor="ctr" anchorCtr="0">
            <a:spAutoFit/>
          </a:bodyPr>
          <a:lstStyle/>
          <a:p>
            <a:pPr defTabSz="914377">
              <a:lnSpc>
                <a:spcPct val="90000"/>
              </a:lnSpc>
              <a:spcBef>
                <a:spcPct val="0"/>
              </a:spcBef>
            </a:pPr>
            <a:r>
              <a:rPr lang="en-IN" sz="4400" dirty="0">
                <a:solidFill>
                  <a:schemeClr val="bg1"/>
                </a:solidFill>
              </a:rPr>
              <a:t>Merci</a:t>
            </a:r>
          </a:p>
        </p:txBody>
      </p:sp>
      <p:sp>
        <p:nvSpPr>
          <p:cNvPr id="8" name="Text Placeholder 14">
            <a:extLst>
              <a:ext uri="{FF2B5EF4-FFF2-40B4-BE49-F238E27FC236}">
                <a16:creationId xmlns:a16="http://schemas.microsoft.com/office/drawing/2014/main" id="{7D0C0ECA-865D-4C20-9EEC-E9B1C8B0068D}"/>
              </a:ext>
            </a:extLst>
          </p:cNvPr>
          <p:cNvSpPr txBox="1">
            <a:spLocks/>
          </p:cNvSpPr>
          <p:nvPr/>
        </p:nvSpPr>
        <p:spPr>
          <a:xfrm>
            <a:off x="2890158" y="4478177"/>
            <a:ext cx="6398986" cy="241285"/>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fr-FR" sz="1400" dirty="0">
                <a:solidFill>
                  <a:schemeClr val="bg1"/>
                </a:solidFill>
              </a:rPr>
              <a:t>MQL :  2019-2020</a:t>
            </a:r>
          </a:p>
        </p:txBody>
      </p:sp>
      <p:sp>
        <p:nvSpPr>
          <p:cNvPr id="9" name="Freeform 6">
            <a:extLst>
              <a:ext uri="{FF2B5EF4-FFF2-40B4-BE49-F238E27FC236}">
                <a16:creationId xmlns:a16="http://schemas.microsoft.com/office/drawing/2014/main" id="{60359CF3-4F70-4811-A680-716EE4801CB9}"/>
              </a:ext>
            </a:extLst>
          </p:cNvPr>
          <p:cNvSpPr>
            <a:spLocks noEditPoints="1"/>
          </p:cNvSpPr>
          <p:nvPr/>
        </p:nvSpPr>
        <p:spPr bwMode="auto">
          <a:xfrm>
            <a:off x="5327705" y="2021335"/>
            <a:ext cx="1523893" cy="1545663"/>
          </a:xfrm>
          <a:custGeom>
            <a:avLst/>
            <a:gdLst>
              <a:gd name="T0" fmla="*/ 1585 w 3498"/>
              <a:gd name="T1" fmla="*/ 742 h 3548"/>
              <a:gd name="T2" fmla="*/ 1602 w 3498"/>
              <a:gd name="T3" fmla="*/ 889 h 3548"/>
              <a:gd name="T4" fmla="*/ 1842 w 3498"/>
              <a:gd name="T5" fmla="*/ 830 h 3548"/>
              <a:gd name="T6" fmla="*/ 1988 w 3498"/>
              <a:gd name="T7" fmla="*/ 814 h 3548"/>
              <a:gd name="T8" fmla="*/ 2074 w 3498"/>
              <a:gd name="T9" fmla="*/ 932 h 3548"/>
              <a:gd name="T10" fmla="*/ 1652 w 3498"/>
              <a:gd name="T11" fmla="*/ 2043 h 3548"/>
              <a:gd name="T12" fmla="*/ 2179 w 3498"/>
              <a:gd name="T13" fmla="*/ 1239 h 3548"/>
              <a:gd name="T14" fmla="*/ 2310 w 3498"/>
              <a:gd name="T15" fmla="*/ 1176 h 3548"/>
              <a:gd name="T16" fmla="*/ 2432 w 3498"/>
              <a:gd name="T17" fmla="*/ 1257 h 3548"/>
              <a:gd name="T18" fmla="*/ 1839 w 3498"/>
              <a:gd name="T19" fmla="*/ 2636 h 3548"/>
              <a:gd name="T20" fmla="*/ 2239 w 3498"/>
              <a:gd name="T21" fmla="*/ 2497 h 3548"/>
              <a:gd name="T22" fmla="*/ 2402 w 3498"/>
              <a:gd name="T23" fmla="*/ 2565 h 3548"/>
              <a:gd name="T24" fmla="*/ 2445 w 3498"/>
              <a:gd name="T25" fmla="*/ 2759 h 3548"/>
              <a:gd name="T26" fmla="*/ 1511 w 3498"/>
              <a:gd name="T27" fmla="*/ 3412 h 3548"/>
              <a:gd name="T28" fmla="*/ 1219 w 3498"/>
              <a:gd name="T29" fmla="*/ 3533 h 3548"/>
              <a:gd name="T30" fmla="*/ 823 w 3498"/>
              <a:gd name="T31" fmla="*/ 3521 h 3548"/>
              <a:gd name="T32" fmla="*/ 378 w 3498"/>
              <a:gd name="T33" fmla="*/ 3338 h 3548"/>
              <a:gd name="T34" fmla="*/ 104 w 3498"/>
              <a:gd name="T35" fmla="*/ 3072 h 3548"/>
              <a:gd name="T36" fmla="*/ 2 w 3498"/>
              <a:gd name="T37" fmla="*/ 2763 h 3548"/>
              <a:gd name="T38" fmla="*/ 38 w 3498"/>
              <a:gd name="T39" fmla="*/ 2438 h 3548"/>
              <a:gd name="T40" fmla="*/ 767 w 3498"/>
              <a:gd name="T41" fmla="*/ 829 h 3548"/>
              <a:gd name="T42" fmla="*/ 912 w 3498"/>
              <a:gd name="T43" fmla="*/ 743 h 3548"/>
              <a:gd name="T44" fmla="*/ 1033 w 3498"/>
              <a:gd name="T45" fmla="*/ 824 h 3548"/>
              <a:gd name="T46" fmla="*/ 707 w 3498"/>
              <a:gd name="T47" fmla="*/ 1635 h 3548"/>
              <a:gd name="T48" fmla="*/ 1333 w 3498"/>
              <a:gd name="T49" fmla="*/ 769 h 3548"/>
              <a:gd name="T50" fmla="*/ 1450 w 3498"/>
              <a:gd name="T51" fmla="*/ 684 h 3548"/>
              <a:gd name="T52" fmla="*/ 1210 w 3498"/>
              <a:gd name="T53" fmla="*/ 545 h 3548"/>
              <a:gd name="T54" fmla="*/ 1169 w 3498"/>
              <a:gd name="T55" fmla="*/ 664 h 3548"/>
              <a:gd name="T56" fmla="*/ 1021 w 3498"/>
              <a:gd name="T57" fmla="*/ 575 h 3548"/>
              <a:gd name="T58" fmla="*/ 1034 w 3498"/>
              <a:gd name="T59" fmla="*/ 566 h 3548"/>
              <a:gd name="T60" fmla="*/ 1075 w 3498"/>
              <a:gd name="T61" fmla="*/ 533 h 3548"/>
              <a:gd name="T62" fmla="*/ 1506 w 3498"/>
              <a:gd name="T63" fmla="*/ 154 h 3548"/>
              <a:gd name="T64" fmla="*/ 1832 w 3498"/>
              <a:gd name="T65" fmla="*/ 632 h 3548"/>
              <a:gd name="T66" fmla="*/ 1674 w 3498"/>
              <a:gd name="T67" fmla="*/ 565 h 3548"/>
              <a:gd name="T68" fmla="*/ 1495 w 3498"/>
              <a:gd name="T69" fmla="*/ 502 h 3548"/>
              <a:gd name="T70" fmla="*/ 1302 w 3498"/>
              <a:gd name="T71" fmla="*/ 304 h 3548"/>
              <a:gd name="T72" fmla="*/ 1371 w 3498"/>
              <a:gd name="T73" fmla="*/ 160 h 3548"/>
              <a:gd name="T74" fmla="*/ 1973 w 3498"/>
              <a:gd name="T75" fmla="*/ 4 h 3548"/>
              <a:gd name="T76" fmla="*/ 3016 w 3498"/>
              <a:gd name="T77" fmla="*/ 1202 h 3548"/>
              <a:gd name="T78" fmla="*/ 3011 w 3498"/>
              <a:gd name="T79" fmla="*/ 672 h 3548"/>
              <a:gd name="T80" fmla="*/ 3186 w 3498"/>
              <a:gd name="T81" fmla="*/ 589 h 3548"/>
              <a:gd name="T82" fmla="*/ 3352 w 3498"/>
              <a:gd name="T83" fmla="*/ 687 h 3548"/>
              <a:gd name="T84" fmla="*/ 3498 w 3498"/>
              <a:gd name="T85" fmla="*/ 1805 h 3548"/>
              <a:gd name="T86" fmla="*/ 3427 w 3498"/>
              <a:gd name="T87" fmla="*/ 2197 h 3548"/>
              <a:gd name="T88" fmla="*/ 3187 w 3498"/>
              <a:gd name="T89" fmla="*/ 2546 h 3548"/>
              <a:gd name="T90" fmla="*/ 2793 w 3498"/>
              <a:gd name="T91" fmla="*/ 2847 h 3548"/>
              <a:gd name="T92" fmla="*/ 2606 w 3498"/>
              <a:gd name="T93" fmla="*/ 2866 h 3548"/>
              <a:gd name="T94" fmla="*/ 2610 w 3498"/>
              <a:gd name="T95" fmla="*/ 2601 h 3548"/>
              <a:gd name="T96" fmla="*/ 2420 w 3498"/>
              <a:gd name="T97" fmla="*/ 2388 h 3548"/>
              <a:gd name="T98" fmla="*/ 2613 w 3498"/>
              <a:gd name="T99" fmla="*/ 1501 h 3548"/>
              <a:gd name="T100" fmla="*/ 2628 w 3498"/>
              <a:gd name="T101" fmla="*/ 1262 h 3548"/>
              <a:gd name="T102" fmla="*/ 2486 w 3498"/>
              <a:gd name="T103" fmla="*/ 1072 h 3548"/>
              <a:gd name="T104" fmla="*/ 2377 w 3498"/>
              <a:gd name="T105" fmla="*/ 1015 h 3548"/>
              <a:gd name="T106" fmla="*/ 1808 w 3498"/>
              <a:gd name="T107" fmla="*/ 228 h 3548"/>
              <a:gd name="T108" fmla="*/ 1799 w 3498"/>
              <a:gd name="T109" fmla="*/ 92 h 3548"/>
              <a:gd name="T110" fmla="*/ 1902 w 3498"/>
              <a:gd name="T111" fmla="*/ 3 h 3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8" h="3548">
                <a:moveTo>
                  <a:pt x="1475" y="684"/>
                </a:moveTo>
                <a:lnTo>
                  <a:pt x="1501" y="687"/>
                </a:lnTo>
                <a:lnTo>
                  <a:pt x="1527" y="695"/>
                </a:lnTo>
                <a:lnTo>
                  <a:pt x="1549" y="707"/>
                </a:lnTo>
                <a:lnTo>
                  <a:pt x="1569" y="722"/>
                </a:lnTo>
                <a:lnTo>
                  <a:pt x="1585" y="742"/>
                </a:lnTo>
                <a:lnTo>
                  <a:pt x="1598" y="764"/>
                </a:lnTo>
                <a:lnTo>
                  <a:pt x="1607" y="787"/>
                </a:lnTo>
                <a:lnTo>
                  <a:pt x="1611" y="812"/>
                </a:lnTo>
                <a:lnTo>
                  <a:pt x="1612" y="838"/>
                </a:lnTo>
                <a:lnTo>
                  <a:pt x="1609" y="864"/>
                </a:lnTo>
                <a:lnTo>
                  <a:pt x="1602" y="889"/>
                </a:lnTo>
                <a:lnTo>
                  <a:pt x="1139" y="1800"/>
                </a:lnTo>
                <a:lnTo>
                  <a:pt x="1318" y="1889"/>
                </a:lnTo>
                <a:lnTo>
                  <a:pt x="1795" y="889"/>
                </a:lnTo>
                <a:lnTo>
                  <a:pt x="1807" y="866"/>
                </a:lnTo>
                <a:lnTo>
                  <a:pt x="1822" y="845"/>
                </a:lnTo>
                <a:lnTo>
                  <a:pt x="1842" y="830"/>
                </a:lnTo>
                <a:lnTo>
                  <a:pt x="1863" y="817"/>
                </a:lnTo>
                <a:lnTo>
                  <a:pt x="1887" y="808"/>
                </a:lnTo>
                <a:lnTo>
                  <a:pt x="1912" y="804"/>
                </a:lnTo>
                <a:lnTo>
                  <a:pt x="1938" y="803"/>
                </a:lnTo>
                <a:lnTo>
                  <a:pt x="1963" y="806"/>
                </a:lnTo>
                <a:lnTo>
                  <a:pt x="1988" y="814"/>
                </a:lnTo>
                <a:lnTo>
                  <a:pt x="2012" y="826"/>
                </a:lnTo>
                <a:lnTo>
                  <a:pt x="2031" y="842"/>
                </a:lnTo>
                <a:lnTo>
                  <a:pt x="2048" y="862"/>
                </a:lnTo>
                <a:lnTo>
                  <a:pt x="2060" y="883"/>
                </a:lnTo>
                <a:lnTo>
                  <a:pt x="2068" y="907"/>
                </a:lnTo>
                <a:lnTo>
                  <a:pt x="2074" y="932"/>
                </a:lnTo>
                <a:lnTo>
                  <a:pt x="2074" y="958"/>
                </a:lnTo>
                <a:lnTo>
                  <a:pt x="2071" y="983"/>
                </a:lnTo>
                <a:lnTo>
                  <a:pt x="2063" y="1008"/>
                </a:lnTo>
                <a:lnTo>
                  <a:pt x="1586" y="2009"/>
                </a:lnTo>
                <a:lnTo>
                  <a:pt x="1621" y="2025"/>
                </a:lnTo>
                <a:lnTo>
                  <a:pt x="1652" y="2043"/>
                </a:lnTo>
                <a:lnTo>
                  <a:pt x="1679" y="2063"/>
                </a:lnTo>
                <a:lnTo>
                  <a:pt x="1704" y="2084"/>
                </a:lnTo>
                <a:lnTo>
                  <a:pt x="1728" y="2107"/>
                </a:lnTo>
                <a:lnTo>
                  <a:pt x="1750" y="2128"/>
                </a:lnTo>
                <a:lnTo>
                  <a:pt x="2167" y="1262"/>
                </a:lnTo>
                <a:lnTo>
                  <a:pt x="2179" y="1239"/>
                </a:lnTo>
                <a:lnTo>
                  <a:pt x="2195" y="1220"/>
                </a:lnTo>
                <a:lnTo>
                  <a:pt x="2214" y="1203"/>
                </a:lnTo>
                <a:lnTo>
                  <a:pt x="2236" y="1190"/>
                </a:lnTo>
                <a:lnTo>
                  <a:pt x="2259" y="1181"/>
                </a:lnTo>
                <a:lnTo>
                  <a:pt x="2284" y="1177"/>
                </a:lnTo>
                <a:lnTo>
                  <a:pt x="2310" y="1176"/>
                </a:lnTo>
                <a:lnTo>
                  <a:pt x="2335" y="1179"/>
                </a:lnTo>
                <a:lnTo>
                  <a:pt x="2361" y="1188"/>
                </a:lnTo>
                <a:lnTo>
                  <a:pt x="2384" y="1200"/>
                </a:lnTo>
                <a:lnTo>
                  <a:pt x="2403" y="1215"/>
                </a:lnTo>
                <a:lnTo>
                  <a:pt x="2420" y="1235"/>
                </a:lnTo>
                <a:lnTo>
                  <a:pt x="2432" y="1257"/>
                </a:lnTo>
                <a:lnTo>
                  <a:pt x="2440" y="1280"/>
                </a:lnTo>
                <a:lnTo>
                  <a:pt x="2446" y="1305"/>
                </a:lnTo>
                <a:lnTo>
                  <a:pt x="2446" y="1331"/>
                </a:lnTo>
                <a:lnTo>
                  <a:pt x="2443" y="1356"/>
                </a:lnTo>
                <a:lnTo>
                  <a:pt x="2435" y="1382"/>
                </a:lnTo>
                <a:lnTo>
                  <a:pt x="1839" y="2636"/>
                </a:lnTo>
                <a:lnTo>
                  <a:pt x="1794" y="2726"/>
                </a:lnTo>
                <a:lnTo>
                  <a:pt x="2108" y="2532"/>
                </a:lnTo>
                <a:lnTo>
                  <a:pt x="2140" y="2517"/>
                </a:lnTo>
                <a:lnTo>
                  <a:pt x="2173" y="2507"/>
                </a:lnTo>
                <a:lnTo>
                  <a:pt x="2207" y="2499"/>
                </a:lnTo>
                <a:lnTo>
                  <a:pt x="2239" y="2497"/>
                </a:lnTo>
                <a:lnTo>
                  <a:pt x="2271" y="2498"/>
                </a:lnTo>
                <a:lnTo>
                  <a:pt x="2301" y="2503"/>
                </a:lnTo>
                <a:lnTo>
                  <a:pt x="2329" y="2512"/>
                </a:lnTo>
                <a:lnTo>
                  <a:pt x="2357" y="2525"/>
                </a:lnTo>
                <a:lnTo>
                  <a:pt x="2381" y="2543"/>
                </a:lnTo>
                <a:lnTo>
                  <a:pt x="2402" y="2565"/>
                </a:lnTo>
                <a:lnTo>
                  <a:pt x="2420" y="2591"/>
                </a:lnTo>
                <a:lnTo>
                  <a:pt x="2435" y="2624"/>
                </a:lnTo>
                <a:lnTo>
                  <a:pt x="2446" y="2657"/>
                </a:lnTo>
                <a:lnTo>
                  <a:pt x="2450" y="2691"/>
                </a:lnTo>
                <a:lnTo>
                  <a:pt x="2450" y="2725"/>
                </a:lnTo>
                <a:lnTo>
                  <a:pt x="2445" y="2759"/>
                </a:lnTo>
                <a:lnTo>
                  <a:pt x="2434" y="2793"/>
                </a:lnTo>
                <a:lnTo>
                  <a:pt x="2419" y="2824"/>
                </a:lnTo>
                <a:lnTo>
                  <a:pt x="2399" y="2854"/>
                </a:lnTo>
                <a:lnTo>
                  <a:pt x="2375" y="2881"/>
                </a:lnTo>
                <a:lnTo>
                  <a:pt x="2346" y="2905"/>
                </a:lnTo>
                <a:lnTo>
                  <a:pt x="1511" y="3412"/>
                </a:lnTo>
                <a:lnTo>
                  <a:pt x="1471" y="3440"/>
                </a:lnTo>
                <a:lnTo>
                  <a:pt x="1426" y="3464"/>
                </a:lnTo>
                <a:lnTo>
                  <a:pt x="1380" y="3487"/>
                </a:lnTo>
                <a:lnTo>
                  <a:pt x="1328" y="3505"/>
                </a:lnTo>
                <a:lnTo>
                  <a:pt x="1275" y="3521"/>
                </a:lnTo>
                <a:lnTo>
                  <a:pt x="1219" y="3533"/>
                </a:lnTo>
                <a:lnTo>
                  <a:pt x="1159" y="3542"/>
                </a:lnTo>
                <a:lnTo>
                  <a:pt x="1097" y="3548"/>
                </a:lnTo>
                <a:lnTo>
                  <a:pt x="1031" y="3548"/>
                </a:lnTo>
                <a:lnTo>
                  <a:pt x="964" y="3544"/>
                </a:lnTo>
                <a:lnTo>
                  <a:pt x="894" y="3536"/>
                </a:lnTo>
                <a:lnTo>
                  <a:pt x="823" y="3521"/>
                </a:lnTo>
                <a:lnTo>
                  <a:pt x="749" y="3503"/>
                </a:lnTo>
                <a:lnTo>
                  <a:pt x="672" y="3479"/>
                </a:lnTo>
                <a:lnTo>
                  <a:pt x="594" y="3448"/>
                </a:lnTo>
                <a:lnTo>
                  <a:pt x="514" y="3412"/>
                </a:lnTo>
                <a:lnTo>
                  <a:pt x="443" y="3376"/>
                </a:lnTo>
                <a:lnTo>
                  <a:pt x="378" y="3338"/>
                </a:lnTo>
                <a:lnTo>
                  <a:pt x="319" y="3298"/>
                </a:lnTo>
                <a:lnTo>
                  <a:pt x="265" y="3256"/>
                </a:lnTo>
                <a:lnTo>
                  <a:pt x="218" y="3213"/>
                </a:lnTo>
                <a:lnTo>
                  <a:pt x="174" y="3167"/>
                </a:lnTo>
                <a:lnTo>
                  <a:pt x="137" y="3120"/>
                </a:lnTo>
                <a:lnTo>
                  <a:pt x="104" y="3072"/>
                </a:lnTo>
                <a:lnTo>
                  <a:pt x="76" y="3023"/>
                </a:lnTo>
                <a:lnTo>
                  <a:pt x="52" y="2973"/>
                </a:lnTo>
                <a:lnTo>
                  <a:pt x="34" y="2921"/>
                </a:lnTo>
                <a:lnTo>
                  <a:pt x="20" y="2869"/>
                </a:lnTo>
                <a:lnTo>
                  <a:pt x="9" y="2817"/>
                </a:lnTo>
                <a:lnTo>
                  <a:pt x="2" y="2763"/>
                </a:lnTo>
                <a:lnTo>
                  <a:pt x="0" y="2710"/>
                </a:lnTo>
                <a:lnTo>
                  <a:pt x="1" y="2655"/>
                </a:lnTo>
                <a:lnTo>
                  <a:pt x="5" y="2601"/>
                </a:lnTo>
                <a:lnTo>
                  <a:pt x="13" y="2546"/>
                </a:lnTo>
                <a:lnTo>
                  <a:pt x="24" y="2492"/>
                </a:lnTo>
                <a:lnTo>
                  <a:pt x="38" y="2438"/>
                </a:lnTo>
                <a:lnTo>
                  <a:pt x="55" y="2384"/>
                </a:lnTo>
                <a:lnTo>
                  <a:pt x="75" y="2330"/>
                </a:lnTo>
                <a:lnTo>
                  <a:pt x="97" y="2278"/>
                </a:lnTo>
                <a:lnTo>
                  <a:pt x="141" y="2173"/>
                </a:lnTo>
                <a:lnTo>
                  <a:pt x="261" y="1905"/>
                </a:lnTo>
                <a:lnTo>
                  <a:pt x="767" y="829"/>
                </a:lnTo>
                <a:lnTo>
                  <a:pt x="786" y="803"/>
                </a:lnTo>
                <a:lnTo>
                  <a:pt x="807" y="782"/>
                </a:lnTo>
                <a:lnTo>
                  <a:pt x="832" y="765"/>
                </a:lnTo>
                <a:lnTo>
                  <a:pt x="858" y="753"/>
                </a:lnTo>
                <a:lnTo>
                  <a:pt x="885" y="745"/>
                </a:lnTo>
                <a:lnTo>
                  <a:pt x="912" y="743"/>
                </a:lnTo>
                <a:lnTo>
                  <a:pt x="937" y="746"/>
                </a:lnTo>
                <a:lnTo>
                  <a:pt x="961" y="755"/>
                </a:lnTo>
                <a:lnTo>
                  <a:pt x="984" y="767"/>
                </a:lnTo>
                <a:lnTo>
                  <a:pt x="1003" y="782"/>
                </a:lnTo>
                <a:lnTo>
                  <a:pt x="1019" y="802"/>
                </a:lnTo>
                <a:lnTo>
                  <a:pt x="1033" y="824"/>
                </a:lnTo>
                <a:lnTo>
                  <a:pt x="1041" y="847"/>
                </a:lnTo>
                <a:lnTo>
                  <a:pt x="1046" y="872"/>
                </a:lnTo>
                <a:lnTo>
                  <a:pt x="1047" y="898"/>
                </a:lnTo>
                <a:lnTo>
                  <a:pt x="1042" y="923"/>
                </a:lnTo>
                <a:lnTo>
                  <a:pt x="1035" y="949"/>
                </a:lnTo>
                <a:lnTo>
                  <a:pt x="707" y="1635"/>
                </a:lnTo>
                <a:lnTo>
                  <a:pt x="744" y="1637"/>
                </a:lnTo>
                <a:lnTo>
                  <a:pt x="784" y="1643"/>
                </a:lnTo>
                <a:lnTo>
                  <a:pt x="825" y="1652"/>
                </a:lnTo>
                <a:lnTo>
                  <a:pt x="864" y="1665"/>
                </a:lnTo>
                <a:lnTo>
                  <a:pt x="901" y="1680"/>
                </a:lnTo>
                <a:lnTo>
                  <a:pt x="1333" y="769"/>
                </a:lnTo>
                <a:lnTo>
                  <a:pt x="1345" y="746"/>
                </a:lnTo>
                <a:lnTo>
                  <a:pt x="1361" y="727"/>
                </a:lnTo>
                <a:lnTo>
                  <a:pt x="1380" y="710"/>
                </a:lnTo>
                <a:lnTo>
                  <a:pt x="1401" y="698"/>
                </a:lnTo>
                <a:lnTo>
                  <a:pt x="1425" y="689"/>
                </a:lnTo>
                <a:lnTo>
                  <a:pt x="1450" y="684"/>
                </a:lnTo>
                <a:lnTo>
                  <a:pt x="1475" y="684"/>
                </a:lnTo>
                <a:close/>
                <a:moveTo>
                  <a:pt x="1122" y="523"/>
                </a:moveTo>
                <a:lnTo>
                  <a:pt x="1145" y="524"/>
                </a:lnTo>
                <a:lnTo>
                  <a:pt x="1167" y="527"/>
                </a:lnTo>
                <a:lnTo>
                  <a:pt x="1190" y="535"/>
                </a:lnTo>
                <a:lnTo>
                  <a:pt x="1210" y="545"/>
                </a:lnTo>
                <a:lnTo>
                  <a:pt x="1228" y="559"/>
                </a:lnTo>
                <a:lnTo>
                  <a:pt x="1244" y="575"/>
                </a:lnTo>
                <a:lnTo>
                  <a:pt x="1222" y="598"/>
                </a:lnTo>
                <a:lnTo>
                  <a:pt x="1201" y="620"/>
                </a:lnTo>
                <a:lnTo>
                  <a:pt x="1183" y="643"/>
                </a:lnTo>
                <a:lnTo>
                  <a:pt x="1169" y="664"/>
                </a:lnTo>
                <a:lnTo>
                  <a:pt x="1149" y="646"/>
                </a:lnTo>
                <a:lnTo>
                  <a:pt x="1127" y="625"/>
                </a:lnTo>
                <a:lnTo>
                  <a:pt x="1102" y="604"/>
                </a:lnTo>
                <a:lnTo>
                  <a:pt x="1077" y="588"/>
                </a:lnTo>
                <a:lnTo>
                  <a:pt x="1050" y="575"/>
                </a:lnTo>
                <a:lnTo>
                  <a:pt x="1021" y="575"/>
                </a:lnTo>
                <a:lnTo>
                  <a:pt x="1024" y="575"/>
                </a:lnTo>
                <a:lnTo>
                  <a:pt x="1027" y="574"/>
                </a:lnTo>
                <a:lnTo>
                  <a:pt x="1030" y="572"/>
                </a:lnTo>
                <a:lnTo>
                  <a:pt x="1031" y="571"/>
                </a:lnTo>
                <a:lnTo>
                  <a:pt x="1034" y="568"/>
                </a:lnTo>
                <a:lnTo>
                  <a:pt x="1034" y="566"/>
                </a:lnTo>
                <a:lnTo>
                  <a:pt x="1035" y="564"/>
                </a:lnTo>
                <a:lnTo>
                  <a:pt x="1035" y="562"/>
                </a:lnTo>
                <a:lnTo>
                  <a:pt x="1035" y="561"/>
                </a:lnTo>
                <a:lnTo>
                  <a:pt x="1035" y="561"/>
                </a:lnTo>
                <a:lnTo>
                  <a:pt x="1054" y="544"/>
                </a:lnTo>
                <a:lnTo>
                  <a:pt x="1075" y="533"/>
                </a:lnTo>
                <a:lnTo>
                  <a:pt x="1098" y="526"/>
                </a:lnTo>
                <a:lnTo>
                  <a:pt x="1122" y="523"/>
                </a:lnTo>
                <a:close/>
                <a:moveTo>
                  <a:pt x="1441" y="142"/>
                </a:moveTo>
                <a:lnTo>
                  <a:pt x="1463" y="142"/>
                </a:lnTo>
                <a:lnTo>
                  <a:pt x="1485" y="146"/>
                </a:lnTo>
                <a:lnTo>
                  <a:pt x="1506" y="154"/>
                </a:lnTo>
                <a:lnTo>
                  <a:pt x="1524" y="166"/>
                </a:lnTo>
                <a:lnTo>
                  <a:pt x="1542" y="182"/>
                </a:lnTo>
                <a:lnTo>
                  <a:pt x="1556" y="202"/>
                </a:lnTo>
                <a:lnTo>
                  <a:pt x="1899" y="620"/>
                </a:lnTo>
                <a:lnTo>
                  <a:pt x="1865" y="623"/>
                </a:lnTo>
                <a:lnTo>
                  <a:pt x="1832" y="632"/>
                </a:lnTo>
                <a:lnTo>
                  <a:pt x="1799" y="646"/>
                </a:lnTo>
                <a:lnTo>
                  <a:pt x="1765" y="664"/>
                </a:lnTo>
                <a:lnTo>
                  <a:pt x="1747" y="636"/>
                </a:lnTo>
                <a:lnTo>
                  <a:pt x="1727" y="610"/>
                </a:lnTo>
                <a:lnTo>
                  <a:pt x="1702" y="587"/>
                </a:lnTo>
                <a:lnTo>
                  <a:pt x="1674" y="565"/>
                </a:lnTo>
                <a:lnTo>
                  <a:pt x="1645" y="547"/>
                </a:lnTo>
                <a:lnTo>
                  <a:pt x="1616" y="530"/>
                </a:lnTo>
                <a:lnTo>
                  <a:pt x="1587" y="521"/>
                </a:lnTo>
                <a:lnTo>
                  <a:pt x="1557" y="514"/>
                </a:lnTo>
                <a:lnTo>
                  <a:pt x="1525" y="507"/>
                </a:lnTo>
                <a:lnTo>
                  <a:pt x="1495" y="502"/>
                </a:lnTo>
                <a:lnTo>
                  <a:pt x="1467" y="501"/>
                </a:lnTo>
                <a:lnTo>
                  <a:pt x="1422" y="501"/>
                </a:lnTo>
                <a:lnTo>
                  <a:pt x="1333" y="381"/>
                </a:lnTo>
                <a:lnTo>
                  <a:pt x="1319" y="358"/>
                </a:lnTo>
                <a:lnTo>
                  <a:pt x="1308" y="332"/>
                </a:lnTo>
                <a:lnTo>
                  <a:pt x="1302" y="304"/>
                </a:lnTo>
                <a:lnTo>
                  <a:pt x="1301" y="277"/>
                </a:lnTo>
                <a:lnTo>
                  <a:pt x="1306" y="249"/>
                </a:lnTo>
                <a:lnTo>
                  <a:pt x="1314" y="221"/>
                </a:lnTo>
                <a:lnTo>
                  <a:pt x="1328" y="195"/>
                </a:lnTo>
                <a:lnTo>
                  <a:pt x="1348" y="172"/>
                </a:lnTo>
                <a:lnTo>
                  <a:pt x="1371" y="160"/>
                </a:lnTo>
                <a:lnTo>
                  <a:pt x="1394" y="151"/>
                </a:lnTo>
                <a:lnTo>
                  <a:pt x="1418" y="145"/>
                </a:lnTo>
                <a:lnTo>
                  <a:pt x="1441" y="142"/>
                </a:lnTo>
                <a:close/>
                <a:moveTo>
                  <a:pt x="1926" y="0"/>
                </a:moveTo>
                <a:lnTo>
                  <a:pt x="1949" y="0"/>
                </a:lnTo>
                <a:lnTo>
                  <a:pt x="1973" y="4"/>
                </a:lnTo>
                <a:lnTo>
                  <a:pt x="1994" y="12"/>
                </a:lnTo>
                <a:lnTo>
                  <a:pt x="2015" y="23"/>
                </a:lnTo>
                <a:lnTo>
                  <a:pt x="2032" y="36"/>
                </a:lnTo>
                <a:lnTo>
                  <a:pt x="2048" y="52"/>
                </a:lnTo>
                <a:lnTo>
                  <a:pt x="2941" y="1128"/>
                </a:lnTo>
                <a:lnTo>
                  <a:pt x="3016" y="1202"/>
                </a:lnTo>
                <a:lnTo>
                  <a:pt x="2971" y="844"/>
                </a:lnTo>
                <a:lnTo>
                  <a:pt x="2969" y="805"/>
                </a:lnTo>
                <a:lnTo>
                  <a:pt x="2973" y="768"/>
                </a:lnTo>
                <a:lnTo>
                  <a:pt x="2981" y="733"/>
                </a:lnTo>
                <a:lnTo>
                  <a:pt x="2993" y="701"/>
                </a:lnTo>
                <a:lnTo>
                  <a:pt x="3011" y="672"/>
                </a:lnTo>
                <a:lnTo>
                  <a:pt x="3031" y="647"/>
                </a:lnTo>
                <a:lnTo>
                  <a:pt x="3056" y="626"/>
                </a:lnTo>
                <a:lnTo>
                  <a:pt x="3085" y="610"/>
                </a:lnTo>
                <a:lnTo>
                  <a:pt x="3116" y="598"/>
                </a:lnTo>
                <a:lnTo>
                  <a:pt x="3150" y="590"/>
                </a:lnTo>
                <a:lnTo>
                  <a:pt x="3186" y="589"/>
                </a:lnTo>
                <a:lnTo>
                  <a:pt x="3219" y="593"/>
                </a:lnTo>
                <a:lnTo>
                  <a:pt x="3251" y="603"/>
                </a:lnTo>
                <a:lnTo>
                  <a:pt x="3282" y="617"/>
                </a:lnTo>
                <a:lnTo>
                  <a:pt x="3309" y="637"/>
                </a:lnTo>
                <a:lnTo>
                  <a:pt x="3333" y="660"/>
                </a:lnTo>
                <a:lnTo>
                  <a:pt x="3352" y="687"/>
                </a:lnTo>
                <a:lnTo>
                  <a:pt x="3370" y="717"/>
                </a:lnTo>
                <a:lnTo>
                  <a:pt x="3382" y="749"/>
                </a:lnTo>
                <a:lnTo>
                  <a:pt x="3388" y="784"/>
                </a:lnTo>
                <a:lnTo>
                  <a:pt x="3493" y="1651"/>
                </a:lnTo>
                <a:lnTo>
                  <a:pt x="3497" y="1730"/>
                </a:lnTo>
                <a:lnTo>
                  <a:pt x="3498" y="1805"/>
                </a:lnTo>
                <a:lnTo>
                  <a:pt x="3496" y="1876"/>
                </a:lnTo>
                <a:lnTo>
                  <a:pt x="3490" y="1946"/>
                </a:lnTo>
                <a:lnTo>
                  <a:pt x="3481" y="2012"/>
                </a:lnTo>
                <a:lnTo>
                  <a:pt x="3468" y="2076"/>
                </a:lnTo>
                <a:lnTo>
                  <a:pt x="3449" y="2137"/>
                </a:lnTo>
                <a:lnTo>
                  <a:pt x="3427" y="2197"/>
                </a:lnTo>
                <a:lnTo>
                  <a:pt x="3400" y="2256"/>
                </a:lnTo>
                <a:lnTo>
                  <a:pt x="3369" y="2315"/>
                </a:lnTo>
                <a:lnTo>
                  <a:pt x="3332" y="2372"/>
                </a:lnTo>
                <a:lnTo>
                  <a:pt x="3289" y="2429"/>
                </a:lnTo>
                <a:lnTo>
                  <a:pt x="3241" y="2487"/>
                </a:lnTo>
                <a:lnTo>
                  <a:pt x="3187" y="2546"/>
                </a:lnTo>
                <a:lnTo>
                  <a:pt x="3127" y="2605"/>
                </a:lnTo>
                <a:lnTo>
                  <a:pt x="3061" y="2666"/>
                </a:lnTo>
                <a:lnTo>
                  <a:pt x="2989" y="2720"/>
                </a:lnTo>
                <a:lnTo>
                  <a:pt x="2921" y="2767"/>
                </a:lnTo>
                <a:lnTo>
                  <a:pt x="2855" y="2809"/>
                </a:lnTo>
                <a:lnTo>
                  <a:pt x="2793" y="2847"/>
                </a:lnTo>
                <a:lnTo>
                  <a:pt x="2732" y="2880"/>
                </a:lnTo>
                <a:lnTo>
                  <a:pt x="2675" y="2907"/>
                </a:lnTo>
                <a:lnTo>
                  <a:pt x="2621" y="2931"/>
                </a:lnTo>
                <a:lnTo>
                  <a:pt x="2569" y="2950"/>
                </a:lnTo>
                <a:lnTo>
                  <a:pt x="2590" y="2908"/>
                </a:lnTo>
                <a:lnTo>
                  <a:pt x="2606" y="2866"/>
                </a:lnTo>
                <a:lnTo>
                  <a:pt x="2619" y="2822"/>
                </a:lnTo>
                <a:lnTo>
                  <a:pt x="2627" y="2777"/>
                </a:lnTo>
                <a:lnTo>
                  <a:pt x="2631" y="2733"/>
                </a:lnTo>
                <a:lnTo>
                  <a:pt x="2629" y="2688"/>
                </a:lnTo>
                <a:lnTo>
                  <a:pt x="2622" y="2644"/>
                </a:lnTo>
                <a:lnTo>
                  <a:pt x="2610" y="2601"/>
                </a:lnTo>
                <a:lnTo>
                  <a:pt x="2593" y="2558"/>
                </a:lnTo>
                <a:lnTo>
                  <a:pt x="2569" y="2517"/>
                </a:lnTo>
                <a:lnTo>
                  <a:pt x="2538" y="2479"/>
                </a:lnTo>
                <a:lnTo>
                  <a:pt x="2502" y="2445"/>
                </a:lnTo>
                <a:lnTo>
                  <a:pt x="2463" y="2414"/>
                </a:lnTo>
                <a:lnTo>
                  <a:pt x="2420" y="2388"/>
                </a:lnTo>
                <a:lnTo>
                  <a:pt x="2374" y="2366"/>
                </a:lnTo>
                <a:lnTo>
                  <a:pt x="2326" y="2351"/>
                </a:lnTo>
                <a:lnTo>
                  <a:pt x="2276" y="2341"/>
                </a:lnTo>
                <a:lnTo>
                  <a:pt x="2226" y="2338"/>
                </a:lnTo>
                <a:lnTo>
                  <a:pt x="2212" y="2338"/>
                </a:lnTo>
                <a:lnTo>
                  <a:pt x="2613" y="1501"/>
                </a:lnTo>
                <a:lnTo>
                  <a:pt x="2629" y="1463"/>
                </a:lnTo>
                <a:lnTo>
                  <a:pt x="2637" y="1423"/>
                </a:lnTo>
                <a:lnTo>
                  <a:pt x="2643" y="1382"/>
                </a:lnTo>
                <a:lnTo>
                  <a:pt x="2642" y="1342"/>
                </a:lnTo>
                <a:lnTo>
                  <a:pt x="2637" y="1301"/>
                </a:lnTo>
                <a:lnTo>
                  <a:pt x="2628" y="1262"/>
                </a:lnTo>
                <a:lnTo>
                  <a:pt x="2613" y="1225"/>
                </a:lnTo>
                <a:lnTo>
                  <a:pt x="2596" y="1189"/>
                </a:lnTo>
                <a:lnTo>
                  <a:pt x="2574" y="1155"/>
                </a:lnTo>
                <a:lnTo>
                  <a:pt x="2548" y="1124"/>
                </a:lnTo>
                <a:lnTo>
                  <a:pt x="2519" y="1096"/>
                </a:lnTo>
                <a:lnTo>
                  <a:pt x="2486" y="1072"/>
                </a:lnTo>
                <a:lnTo>
                  <a:pt x="2450" y="1053"/>
                </a:lnTo>
                <a:lnTo>
                  <a:pt x="2427" y="1042"/>
                </a:lnTo>
                <a:lnTo>
                  <a:pt x="2406" y="1033"/>
                </a:lnTo>
                <a:lnTo>
                  <a:pt x="2383" y="1025"/>
                </a:lnTo>
                <a:lnTo>
                  <a:pt x="2361" y="1023"/>
                </a:lnTo>
                <a:lnTo>
                  <a:pt x="2377" y="1015"/>
                </a:lnTo>
                <a:lnTo>
                  <a:pt x="2392" y="1007"/>
                </a:lnTo>
                <a:lnTo>
                  <a:pt x="2405" y="999"/>
                </a:lnTo>
                <a:lnTo>
                  <a:pt x="2419" y="995"/>
                </a:lnTo>
                <a:lnTo>
                  <a:pt x="2435" y="994"/>
                </a:lnTo>
                <a:lnTo>
                  <a:pt x="1825" y="247"/>
                </a:lnTo>
                <a:lnTo>
                  <a:pt x="1808" y="228"/>
                </a:lnTo>
                <a:lnTo>
                  <a:pt x="1797" y="206"/>
                </a:lnTo>
                <a:lnTo>
                  <a:pt x="1790" y="183"/>
                </a:lnTo>
                <a:lnTo>
                  <a:pt x="1787" y="160"/>
                </a:lnTo>
                <a:lnTo>
                  <a:pt x="1788" y="136"/>
                </a:lnTo>
                <a:lnTo>
                  <a:pt x="1791" y="113"/>
                </a:lnTo>
                <a:lnTo>
                  <a:pt x="1799" y="92"/>
                </a:lnTo>
                <a:lnTo>
                  <a:pt x="1809" y="71"/>
                </a:lnTo>
                <a:lnTo>
                  <a:pt x="1822" y="52"/>
                </a:lnTo>
                <a:lnTo>
                  <a:pt x="1839" y="38"/>
                </a:lnTo>
                <a:lnTo>
                  <a:pt x="1858" y="22"/>
                </a:lnTo>
                <a:lnTo>
                  <a:pt x="1879" y="11"/>
                </a:lnTo>
                <a:lnTo>
                  <a:pt x="1902" y="3"/>
                </a:lnTo>
                <a:lnTo>
                  <a:pt x="19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solidFill>
                <a:schemeClr val="bg1">
                  <a:lumMod val="50000"/>
                </a:schemeClr>
              </a:solidFill>
            </a:endParaRPr>
          </a:p>
        </p:txBody>
      </p:sp>
    </p:spTree>
    <p:extLst>
      <p:ext uri="{BB962C8B-B14F-4D97-AF65-F5344CB8AC3E}">
        <p14:creationId xmlns:p14="http://schemas.microsoft.com/office/powerpoint/2010/main" val="420159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32" presetClass="emph" presetSubtype="0" fill="hold" grpId="1" nodeType="withEffect">
                                  <p:stCondLst>
                                    <p:cond delay="0"/>
                                  </p:stCondLst>
                                  <p:childTnLst>
                                    <p:animRot by="120000">
                                      <p:cBhvr>
                                        <p:cTn id="21" dur="100" fill="hold">
                                          <p:stCondLst>
                                            <p:cond delay="0"/>
                                          </p:stCondLst>
                                        </p:cTn>
                                        <p:tgtEl>
                                          <p:spTgt spid="9"/>
                                        </p:tgtEl>
                                        <p:attrNameLst>
                                          <p:attrName>r</p:attrName>
                                        </p:attrNameLst>
                                      </p:cBhvr>
                                    </p:animRot>
                                    <p:animRot by="-240000">
                                      <p:cBhvr>
                                        <p:cTn id="22" dur="200" fill="hold">
                                          <p:stCondLst>
                                            <p:cond delay="200"/>
                                          </p:stCondLst>
                                        </p:cTn>
                                        <p:tgtEl>
                                          <p:spTgt spid="9"/>
                                        </p:tgtEl>
                                        <p:attrNameLst>
                                          <p:attrName>r</p:attrName>
                                        </p:attrNameLst>
                                      </p:cBhvr>
                                    </p:animRot>
                                    <p:animRot by="240000">
                                      <p:cBhvr>
                                        <p:cTn id="23" dur="200" fill="hold">
                                          <p:stCondLst>
                                            <p:cond delay="400"/>
                                          </p:stCondLst>
                                        </p:cTn>
                                        <p:tgtEl>
                                          <p:spTgt spid="9"/>
                                        </p:tgtEl>
                                        <p:attrNameLst>
                                          <p:attrName>r</p:attrName>
                                        </p:attrNameLst>
                                      </p:cBhvr>
                                    </p:animRot>
                                    <p:animRot by="-240000">
                                      <p:cBhvr>
                                        <p:cTn id="24" dur="200" fill="hold">
                                          <p:stCondLst>
                                            <p:cond delay="600"/>
                                          </p:stCondLst>
                                        </p:cTn>
                                        <p:tgtEl>
                                          <p:spTgt spid="9"/>
                                        </p:tgtEl>
                                        <p:attrNameLst>
                                          <p:attrName>r</p:attrName>
                                        </p:attrNameLst>
                                      </p:cBhvr>
                                    </p:animRot>
                                    <p:animRot by="120000">
                                      <p:cBhvr>
                                        <p:cTn id="25"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Architecture monolithique</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3</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273A9B1-6470-4992-B3A1-A45C4B6825A7}"/>
              </a:ext>
            </a:extLst>
          </p:cNvPr>
          <p:cNvSpPr/>
          <p:nvPr/>
        </p:nvSpPr>
        <p:spPr>
          <a:xfrm>
            <a:off x="4977441" y="1535502"/>
            <a:ext cx="3959525" cy="49946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23">
            <a:extLst>
              <a:ext uri="{FF2B5EF4-FFF2-40B4-BE49-F238E27FC236}">
                <a16:creationId xmlns:a16="http://schemas.microsoft.com/office/drawing/2014/main" id="{F1E31B35-3549-4B1A-9EDD-10575C325CC2}"/>
              </a:ext>
            </a:extLst>
          </p:cNvPr>
          <p:cNvSpPr/>
          <p:nvPr/>
        </p:nvSpPr>
        <p:spPr>
          <a:xfrm>
            <a:off x="5618670" y="2337759"/>
            <a:ext cx="2677065" cy="383012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Rectangle 24">
            <a:extLst>
              <a:ext uri="{FF2B5EF4-FFF2-40B4-BE49-F238E27FC236}">
                <a16:creationId xmlns:a16="http://schemas.microsoft.com/office/drawing/2014/main" id="{93B27532-9729-4976-874F-6668893E8315}"/>
              </a:ext>
            </a:extLst>
          </p:cNvPr>
          <p:cNvSpPr/>
          <p:nvPr/>
        </p:nvSpPr>
        <p:spPr>
          <a:xfrm>
            <a:off x="5618670" y="2337759"/>
            <a:ext cx="2677065" cy="49889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Application</a:t>
            </a:r>
          </a:p>
        </p:txBody>
      </p:sp>
      <p:sp>
        <p:nvSpPr>
          <p:cNvPr id="26" name="Rectangle 25">
            <a:extLst>
              <a:ext uri="{FF2B5EF4-FFF2-40B4-BE49-F238E27FC236}">
                <a16:creationId xmlns:a16="http://schemas.microsoft.com/office/drawing/2014/main" id="{5115C459-30FA-49B8-9D9C-3405C1FC320C}"/>
              </a:ext>
            </a:extLst>
          </p:cNvPr>
          <p:cNvSpPr/>
          <p:nvPr/>
        </p:nvSpPr>
        <p:spPr>
          <a:xfrm>
            <a:off x="5762442" y="3234277"/>
            <a:ext cx="238951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Currency exchange services</a:t>
            </a:r>
          </a:p>
        </p:txBody>
      </p:sp>
      <p:sp>
        <p:nvSpPr>
          <p:cNvPr id="27" name="Rectangle 26">
            <a:extLst>
              <a:ext uri="{FF2B5EF4-FFF2-40B4-BE49-F238E27FC236}">
                <a16:creationId xmlns:a16="http://schemas.microsoft.com/office/drawing/2014/main" id="{7EBA7AF7-30AE-4F25-865D-6D1EE8B1C958}"/>
              </a:ext>
            </a:extLst>
          </p:cNvPr>
          <p:cNvSpPr/>
          <p:nvPr/>
        </p:nvSpPr>
        <p:spPr>
          <a:xfrm>
            <a:off x="5762441" y="3938426"/>
            <a:ext cx="238951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Currency conversion services</a:t>
            </a:r>
          </a:p>
        </p:txBody>
      </p:sp>
      <p:sp>
        <p:nvSpPr>
          <p:cNvPr id="28" name="Rectangle 27">
            <a:extLst>
              <a:ext uri="{FF2B5EF4-FFF2-40B4-BE49-F238E27FC236}">
                <a16:creationId xmlns:a16="http://schemas.microsoft.com/office/drawing/2014/main" id="{205CB459-D92D-4590-BFC1-F0DFBA028512}"/>
              </a:ext>
            </a:extLst>
          </p:cNvPr>
          <p:cNvSpPr/>
          <p:nvPr/>
        </p:nvSpPr>
        <p:spPr>
          <a:xfrm>
            <a:off x="5762440" y="4642575"/>
            <a:ext cx="238951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Transaction services</a:t>
            </a:r>
          </a:p>
        </p:txBody>
      </p:sp>
      <p:sp>
        <p:nvSpPr>
          <p:cNvPr id="29" name="Rectangle 28">
            <a:extLst>
              <a:ext uri="{FF2B5EF4-FFF2-40B4-BE49-F238E27FC236}">
                <a16:creationId xmlns:a16="http://schemas.microsoft.com/office/drawing/2014/main" id="{840E7452-6C71-4BE2-8D0D-EAFED2B33113}"/>
              </a:ext>
            </a:extLst>
          </p:cNvPr>
          <p:cNvSpPr/>
          <p:nvPr/>
        </p:nvSpPr>
        <p:spPr>
          <a:xfrm>
            <a:off x="5762439" y="5343624"/>
            <a:ext cx="238951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Entreprise services</a:t>
            </a:r>
          </a:p>
        </p:txBody>
      </p:sp>
      <p:sp>
        <p:nvSpPr>
          <p:cNvPr id="30" name="Rectangle 29">
            <a:extLst>
              <a:ext uri="{FF2B5EF4-FFF2-40B4-BE49-F238E27FC236}">
                <a16:creationId xmlns:a16="http://schemas.microsoft.com/office/drawing/2014/main" id="{A2708613-2D8D-42B7-9578-897EABF1C7F6}"/>
              </a:ext>
            </a:extLst>
          </p:cNvPr>
          <p:cNvSpPr/>
          <p:nvPr/>
        </p:nvSpPr>
        <p:spPr>
          <a:xfrm>
            <a:off x="4977441" y="1535503"/>
            <a:ext cx="238951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Serveur Web</a:t>
            </a:r>
          </a:p>
        </p:txBody>
      </p:sp>
      <p:pic>
        <p:nvPicPr>
          <p:cNvPr id="31" name="Picture 30">
            <a:extLst>
              <a:ext uri="{FF2B5EF4-FFF2-40B4-BE49-F238E27FC236}">
                <a16:creationId xmlns:a16="http://schemas.microsoft.com/office/drawing/2014/main" id="{BF1A8E02-6699-4841-B274-2BCEDA80E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5156" y="3618700"/>
            <a:ext cx="1273320" cy="1273322"/>
          </a:xfrm>
          <a:prstGeom prst="rect">
            <a:avLst/>
          </a:prstGeom>
        </p:spPr>
      </p:pic>
      <p:pic>
        <p:nvPicPr>
          <p:cNvPr id="32" name="Picture 31">
            <a:extLst>
              <a:ext uri="{FF2B5EF4-FFF2-40B4-BE49-F238E27FC236}">
                <a16:creationId xmlns:a16="http://schemas.microsoft.com/office/drawing/2014/main" id="{2F173F44-0F8C-42C0-B946-F2F6AB098D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37895" y="2732058"/>
            <a:ext cx="1262378" cy="1296478"/>
          </a:xfrm>
          <a:prstGeom prst="rect">
            <a:avLst/>
          </a:prstGeom>
        </p:spPr>
      </p:pic>
      <p:pic>
        <p:nvPicPr>
          <p:cNvPr id="33" name="Picture 4" descr="Résultat de recherche d'images pour &quot;mobile flat icon&quot;">
            <a:extLst>
              <a:ext uri="{FF2B5EF4-FFF2-40B4-BE49-F238E27FC236}">
                <a16:creationId xmlns:a16="http://schemas.microsoft.com/office/drawing/2014/main" id="{3176B159-A7BA-445A-9E99-054A258BD17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37895" y="4714675"/>
            <a:ext cx="1257898" cy="1257898"/>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Connector: Elbow 33">
            <a:extLst>
              <a:ext uri="{FF2B5EF4-FFF2-40B4-BE49-F238E27FC236}">
                <a16:creationId xmlns:a16="http://schemas.microsoft.com/office/drawing/2014/main" id="{6EF57905-DF04-4A83-9AFC-20E67F7CEAAA}"/>
              </a:ext>
            </a:extLst>
          </p:cNvPr>
          <p:cNvCxnSpPr>
            <a:cxnSpLocks/>
            <a:stCxn id="32" idx="3"/>
            <a:endCxn id="24" idx="1"/>
          </p:cNvCxnSpPr>
          <p:nvPr/>
        </p:nvCxnSpPr>
        <p:spPr>
          <a:xfrm>
            <a:off x="3600273" y="3380297"/>
            <a:ext cx="2018397" cy="872526"/>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5" name="Connector: Elbow 34">
            <a:extLst>
              <a:ext uri="{FF2B5EF4-FFF2-40B4-BE49-F238E27FC236}">
                <a16:creationId xmlns:a16="http://schemas.microsoft.com/office/drawing/2014/main" id="{D5195062-338F-4EFF-AABA-CF7CC13D90BF}"/>
              </a:ext>
            </a:extLst>
          </p:cNvPr>
          <p:cNvCxnSpPr>
            <a:cxnSpLocks/>
            <a:stCxn id="33" idx="3"/>
            <a:endCxn id="24" idx="1"/>
          </p:cNvCxnSpPr>
          <p:nvPr/>
        </p:nvCxnSpPr>
        <p:spPr>
          <a:xfrm flipV="1">
            <a:off x="3595793" y="4252823"/>
            <a:ext cx="2022877" cy="1090801"/>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6" name="Connector: Elbow 35">
            <a:extLst>
              <a:ext uri="{FF2B5EF4-FFF2-40B4-BE49-F238E27FC236}">
                <a16:creationId xmlns:a16="http://schemas.microsoft.com/office/drawing/2014/main" id="{B2023EEF-C8C9-4141-A97C-928FDAFD21E3}"/>
              </a:ext>
            </a:extLst>
          </p:cNvPr>
          <p:cNvCxnSpPr>
            <a:cxnSpLocks/>
            <a:stCxn id="24" idx="3"/>
            <a:endCxn id="31" idx="1"/>
          </p:cNvCxnSpPr>
          <p:nvPr/>
        </p:nvCxnSpPr>
        <p:spPr>
          <a:xfrm>
            <a:off x="8295735" y="4252823"/>
            <a:ext cx="929421" cy="2538"/>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522325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Architecture microservices</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4</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A242731-3743-4090-82B2-D66F7205D7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7946" y="2249152"/>
            <a:ext cx="1017090" cy="1017092"/>
          </a:xfrm>
          <a:prstGeom prst="rect">
            <a:avLst/>
          </a:prstGeom>
        </p:spPr>
      </p:pic>
      <p:pic>
        <p:nvPicPr>
          <p:cNvPr id="8" name="Picture 7">
            <a:extLst>
              <a:ext uri="{FF2B5EF4-FFF2-40B4-BE49-F238E27FC236}">
                <a16:creationId xmlns:a16="http://schemas.microsoft.com/office/drawing/2014/main" id="{03B06A93-7677-4A2D-8C55-E068404ABF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8673" y="2122094"/>
            <a:ext cx="819022" cy="841146"/>
          </a:xfrm>
          <a:prstGeom prst="rect">
            <a:avLst/>
          </a:prstGeom>
        </p:spPr>
      </p:pic>
      <p:cxnSp>
        <p:nvCxnSpPr>
          <p:cNvPr id="12" name="Connector: Elbow 11">
            <a:extLst>
              <a:ext uri="{FF2B5EF4-FFF2-40B4-BE49-F238E27FC236}">
                <a16:creationId xmlns:a16="http://schemas.microsoft.com/office/drawing/2014/main" id="{30ECF7AA-0665-4B67-8FCB-9FF5DD18F0F2}"/>
              </a:ext>
            </a:extLst>
          </p:cNvPr>
          <p:cNvCxnSpPr>
            <a:cxnSpLocks/>
            <a:stCxn id="29" idx="3"/>
            <a:endCxn id="7" idx="1"/>
          </p:cNvCxnSpPr>
          <p:nvPr/>
        </p:nvCxnSpPr>
        <p:spPr>
          <a:xfrm>
            <a:off x="7701469" y="2205608"/>
            <a:ext cx="1846477" cy="552090"/>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3" name="Connector: Elbow 12">
            <a:extLst>
              <a:ext uri="{FF2B5EF4-FFF2-40B4-BE49-F238E27FC236}">
                <a16:creationId xmlns:a16="http://schemas.microsoft.com/office/drawing/2014/main" id="{EF29AA16-6998-4223-A32B-25ABB855FBEC}"/>
              </a:ext>
            </a:extLst>
          </p:cNvPr>
          <p:cNvCxnSpPr>
            <a:cxnSpLocks/>
            <a:stCxn id="32" idx="3"/>
            <a:endCxn id="7" idx="1"/>
          </p:cNvCxnSpPr>
          <p:nvPr/>
        </p:nvCxnSpPr>
        <p:spPr>
          <a:xfrm flipV="1">
            <a:off x="7701461" y="2757698"/>
            <a:ext cx="1846485" cy="523163"/>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pic>
        <p:nvPicPr>
          <p:cNvPr id="14" name="Picture 13">
            <a:extLst>
              <a:ext uri="{FF2B5EF4-FFF2-40B4-BE49-F238E27FC236}">
                <a16:creationId xmlns:a16="http://schemas.microsoft.com/office/drawing/2014/main" id="{EAEA057F-A0EF-4471-93C1-F3FE90CAD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7946" y="4421571"/>
            <a:ext cx="1017090" cy="1017092"/>
          </a:xfrm>
          <a:prstGeom prst="rect">
            <a:avLst/>
          </a:prstGeom>
        </p:spPr>
      </p:pic>
      <p:cxnSp>
        <p:nvCxnSpPr>
          <p:cNvPr id="15" name="Connector: Elbow 14">
            <a:extLst>
              <a:ext uri="{FF2B5EF4-FFF2-40B4-BE49-F238E27FC236}">
                <a16:creationId xmlns:a16="http://schemas.microsoft.com/office/drawing/2014/main" id="{EFCA0A04-0100-442F-862D-F0E9BE18BD00}"/>
              </a:ext>
            </a:extLst>
          </p:cNvPr>
          <p:cNvCxnSpPr>
            <a:cxnSpLocks/>
            <a:stCxn id="35" idx="3"/>
            <a:endCxn id="14" idx="1"/>
          </p:cNvCxnSpPr>
          <p:nvPr/>
        </p:nvCxnSpPr>
        <p:spPr>
          <a:xfrm>
            <a:off x="7701453" y="4351889"/>
            <a:ext cx="1846493" cy="578228"/>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6" name="Connector: Elbow 15">
            <a:extLst>
              <a:ext uri="{FF2B5EF4-FFF2-40B4-BE49-F238E27FC236}">
                <a16:creationId xmlns:a16="http://schemas.microsoft.com/office/drawing/2014/main" id="{C4856C24-4DCE-4F6C-A6A8-DF39F717A693}"/>
              </a:ext>
            </a:extLst>
          </p:cNvPr>
          <p:cNvCxnSpPr>
            <a:cxnSpLocks/>
            <a:endCxn id="14" idx="1"/>
          </p:cNvCxnSpPr>
          <p:nvPr/>
        </p:nvCxnSpPr>
        <p:spPr>
          <a:xfrm flipV="1">
            <a:off x="7701479" y="4930117"/>
            <a:ext cx="1846467" cy="487798"/>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pic>
        <p:nvPicPr>
          <p:cNvPr id="18" name="Picture 17">
            <a:extLst>
              <a:ext uri="{FF2B5EF4-FFF2-40B4-BE49-F238E27FC236}">
                <a16:creationId xmlns:a16="http://schemas.microsoft.com/office/drawing/2014/main" id="{343BC993-D749-41DD-B34A-C9FE4DC1A4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8673" y="3324482"/>
            <a:ext cx="819022" cy="841146"/>
          </a:xfrm>
          <a:prstGeom prst="rect">
            <a:avLst/>
          </a:prstGeom>
        </p:spPr>
      </p:pic>
      <p:pic>
        <p:nvPicPr>
          <p:cNvPr id="20" name="Picture 19">
            <a:extLst>
              <a:ext uri="{FF2B5EF4-FFF2-40B4-BE49-F238E27FC236}">
                <a16:creationId xmlns:a16="http://schemas.microsoft.com/office/drawing/2014/main" id="{99EF5CC9-7D45-465B-84FE-B532A030B9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8673" y="4526870"/>
            <a:ext cx="819022" cy="841146"/>
          </a:xfrm>
          <a:prstGeom prst="rect">
            <a:avLst/>
          </a:prstGeom>
        </p:spPr>
      </p:pic>
      <p:cxnSp>
        <p:nvCxnSpPr>
          <p:cNvPr id="21" name="Connector: Elbow 20">
            <a:extLst>
              <a:ext uri="{FF2B5EF4-FFF2-40B4-BE49-F238E27FC236}">
                <a16:creationId xmlns:a16="http://schemas.microsoft.com/office/drawing/2014/main" id="{2276BA6B-C24E-4A6F-81CA-5038DA980E9F}"/>
              </a:ext>
            </a:extLst>
          </p:cNvPr>
          <p:cNvCxnSpPr>
            <a:cxnSpLocks/>
            <a:stCxn id="8" idx="3"/>
            <a:endCxn id="29" idx="1"/>
          </p:cNvCxnSpPr>
          <p:nvPr/>
        </p:nvCxnSpPr>
        <p:spPr>
          <a:xfrm flipV="1">
            <a:off x="2727695" y="2205608"/>
            <a:ext cx="1698631" cy="337059"/>
          </a:xfrm>
          <a:prstGeom prst="bentConnector3">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2" name="Connector: Elbow 21">
            <a:extLst>
              <a:ext uri="{FF2B5EF4-FFF2-40B4-BE49-F238E27FC236}">
                <a16:creationId xmlns:a16="http://schemas.microsoft.com/office/drawing/2014/main" id="{2AD0462D-F823-4090-B845-4B866971E4B1}"/>
              </a:ext>
            </a:extLst>
          </p:cNvPr>
          <p:cNvCxnSpPr>
            <a:cxnSpLocks/>
            <a:stCxn id="8" idx="3"/>
            <a:endCxn id="32" idx="1"/>
          </p:cNvCxnSpPr>
          <p:nvPr/>
        </p:nvCxnSpPr>
        <p:spPr>
          <a:xfrm>
            <a:off x="2727695" y="2542667"/>
            <a:ext cx="1698623" cy="738194"/>
          </a:xfrm>
          <a:prstGeom prst="bentConnector3">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3" name="Connector: Elbow 22">
            <a:extLst>
              <a:ext uri="{FF2B5EF4-FFF2-40B4-BE49-F238E27FC236}">
                <a16:creationId xmlns:a16="http://schemas.microsoft.com/office/drawing/2014/main" id="{17367BA7-1832-4892-90AD-7EFFE12E51DC}"/>
              </a:ext>
            </a:extLst>
          </p:cNvPr>
          <p:cNvCxnSpPr>
            <a:cxnSpLocks/>
            <a:stCxn id="20" idx="3"/>
            <a:endCxn id="35" idx="1"/>
          </p:cNvCxnSpPr>
          <p:nvPr/>
        </p:nvCxnSpPr>
        <p:spPr>
          <a:xfrm flipV="1">
            <a:off x="2727695" y="4351889"/>
            <a:ext cx="1698615" cy="595554"/>
          </a:xfrm>
          <a:prstGeom prst="bentConnector3">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4" name="Connector: Elbow 23">
            <a:extLst>
              <a:ext uri="{FF2B5EF4-FFF2-40B4-BE49-F238E27FC236}">
                <a16:creationId xmlns:a16="http://schemas.microsoft.com/office/drawing/2014/main" id="{9020C4CE-A1AE-4EEB-B0CA-11581664F56A}"/>
              </a:ext>
            </a:extLst>
          </p:cNvPr>
          <p:cNvCxnSpPr>
            <a:cxnSpLocks/>
            <a:stCxn id="20" idx="3"/>
            <a:endCxn id="38" idx="1"/>
          </p:cNvCxnSpPr>
          <p:nvPr/>
        </p:nvCxnSpPr>
        <p:spPr>
          <a:xfrm>
            <a:off x="2727695" y="4947443"/>
            <a:ext cx="1698623" cy="494978"/>
          </a:xfrm>
          <a:prstGeom prst="bentConnector3">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5" name="Straight Arrow Connector 24">
            <a:extLst>
              <a:ext uri="{FF2B5EF4-FFF2-40B4-BE49-F238E27FC236}">
                <a16:creationId xmlns:a16="http://schemas.microsoft.com/office/drawing/2014/main" id="{8C21DDD6-D017-465B-B028-69866F7D7A20}"/>
              </a:ext>
            </a:extLst>
          </p:cNvPr>
          <p:cNvCxnSpPr>
            <a:cxnSpLocks/>
            <a:stCxn id="18" idx="3"/>
            <a:endCxn id="29" idx="1"/>
          </p:cNvCxnSpPr>
          <p:nvPr/>
        </p:nvCxnSpPr>
        <p:spPr>
          <a:xfrm flipV="1">
            <a:off x="2727695" y="2205608"/>
            <a:ext cx="1698631" cy="1539447"/>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6" name="Straight Arrow Connector 25">
            <a:extLst>
              <a:ext uri="{FF2B5EF4-FFF2-40B4-BE49-F238E27FC236}">
                <a16:creationId xmlns:a16="http://schemas.microsoft.com/office/drawing/2014/main" id="{D90E199A-63A6-4B2C-A084-F9BDD9672888}"/>
              </a:ext>
            </a:extLst>
          </p:cNvPr>
          <p:cNvCxnSpPr>
            <a:cxnSpLocks/>
            <a:endCxn id="32" idx="1"/>
          </p:cNvCxnSpPr>
          <p:nvPr/>
        </p:nvCxnSpPr>
        <p:spPr>
          <a:xfrm flipV="1">
            <a:off x="2791593" y="3280861"/>
            <a:ext cx="1634725" cy="464194"/>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B8D32420-F231-4401-82BC-39D2590D1CA7}"/>
              </a:ext>
            </a:extLst>
          </p:cNvPr>
          <p:cNvCxnSpPr>
            <a:cxnSpLocks/>
            <a:stCxn id="18" idx="3"/>
            <a:endCxn id="35" idx="1"/>
          </p:cNvCxnSpPr>
          <p:nvPr/>
        </p:nvCxnSpPr>
        <p:spPr>
          <a:xfrm>
            <a:off x="2727695" y="3745055"/>
            <a:ext cx="1698615" cy="606834"/>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8" name="Straight Arrow Connector 27">
            <a:extLst>
              <a:ext uri="{FF2B5EF4-FFF2-40B4-BE49-F238E27FC236}">
                <a16:creationId xmlns:a16="http://schemas.microsoft.com/office/drawing/2014/main" id="{7E7E7E0A-7178-4F31-B299-2456338A10DC}"/>
              </a:ext>
            </a:extLst>
          </p:cNvPr>
          <p:cNvCxnSpPr>
            <a:cxnSpLocks/>
            <a:stCxn id="18" idx="3"/>
            <a:endCxn id="38" idx="1"/>
          </p:cNvCxnSpPr>
          <p:nvPr/>
        </p:nvCxnSpPr>
        <p:spPr>
          <a:xfrm>
            <a:off x="2727695" y="3745055"/>
            <a:ext cx="1698623" cy="1697366"/>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29" name="Rectangle 28">
            <a:extLst>
              <a:ext uri="{FF2B5EF4-FFF2-40B4-BE49-F238E27FC236}">
                <a16:creationId xmlns:a16="http://schemas.microsoft.com/office/drawing/2014/main" id="{C61817CE-7850-42EE-8ABE-3B743E43BCFC}"/>
              </a:ext>
            </a:extLst>
          </p:cNvPr>
          <p:cNvSpPr/>
          <p:nvPr/>
        </p:nvSpPr>
        <p:spPr>
          <a:xfrm>
            <a:off x="4426326" y="1769974"/>
            <a:ext cx="3275143"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Rectangle 29">
            <a:extLst>
              <a:ext uri="{FF2B5EF4-FFF2-40B4-BE49-F238E27FC236}">
                <a16:creationId xmlns:a16="http://schemas.microsoft.com/office/drawing/2014/main" id="{166A6A24-952C-4224-BB98-6B0C86391EF4}"/>
              </a:ext>
            </a:extLst>
          </p:cNvPr>
          <p:cNvSpPr/>
          <p:nvPr/>
        </p:nvSpPr>
        <p:spPr>
          <a:xfrm>
            <a:off x="4634329" y="1824707"/>
            <a:ext cx="2923357"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Currency exchange services</a:t>
            </a:r>
          </a:p>
        </p:txBody>
      </p:sp>
      <p:sp>
        <p:nvSpPr>
          <p:cNvPr id="31" name="Rectangle 30">
            <a:extLst>
              <a:ext uri="{FF2B5EF4-FFF2-40B4-BE49-F238E27FC236}">
                <a16:creationId xmlns:a16="http://schemas.microsoft.com/office/drawing/2014/main" id="{D51E5F66-A196-49B0-9EF0-0BBB93A4420F}"/>
              </a:ext>
            </a:extLst>
          </p:cNvPr>
          <p:cNvSpPr/>
          <p:nvPr/>
        </p:nvSpPr>
        <p:spPr>
          <a:xfrm>
            <a:off x="7126385" y="2378335"/>
            <a:ext cx="575075"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8100</a:t>
            </a:r>
          </a:p>
        </p:txBody>
      </p:sp>
      <p:sp>
        <p:nvSpPr>
          <p:cNvPr id="32" name="Rectangle 31">
            <a:extLst>
              <a:ext uri="{FF2B5EF4-FFF2-40B4-BE49-F238E27FC236}">
                <a16:creationId xmlns:a16="http://schemas.microsoft.com/office/drawing/2014/main" id="{6F4F4438-25B3-445D-AB98-1C0AF22B4F2F}"/>
              </a:ext>
            </a:extLst>
          </p:cNvPr>
          <p:cNvSpPr/>
          <p:nvPr/>
        </p:nvSpPr>
        <p:spPr>
          <a:xfrm>
            <a:off x="4426318" y="2845227"/>
            <a:ext cx="3275143"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Rectangle 32">
            <a:extLst>
              <a:ext uri="{FF2B5EF4-FFF2-40B4-BE49-F238E27FC236}">
                <a16:creationId xmlns:a16="http://schemas.microsoft.com/office/drawing/2014/main" id="{D3AF37FE-49B3-4E5D-9C83-7BE5AE24E1D3}"/>
              </a:ext>
            </a:extLst>
          </p:cNvPr>
          <p:cNvSpPr/>
          <p:nvPr/>
        </p:nvSpPr>
        <p:spPr>
          <a:xfrm>
            <a:off x="4634321" y="2899960"/>
            <a:ext cx="2923357"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Currency conversion services</a:t>
            </a:r>
          </a:p>
        </p:txBody>
      </p:sp>
      <p:sp>
        <p:nvSpPr>
          <p:cNvPr id="34" name="Rectangle 33">
            <a:extLst>
              <a:ext uri="{FF2B5EF4-FFF2-40B4-BE49-F238E27FC236}">
                <a16:creationId xmlns:a16="http://schemas.microsoft.com/office/drawing/2014/main" id="{FF1E9F38-836A-47F2-862D-0F7FCA655BD2}"/>
              </a:ext>
            </a:extLst>
          </p:cNvPr>
          <p:cNvSpPr/>
          <p:nvPr/>
        </p:nvSpPr>
        <p:spPr>
          <a:xfrm>
            <a:off x="7126377" y="3462214"/>
            <a:ext cx="575075"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8200</a:t>
            </a:r>
          </a:p>
        </p:txBody>
      </p:sp>
      <p:sp>
        <p:nvSpPr>
          <p:cNvPr id="35" name="Rectangle 34">
            <a:extLst>
              <a:ext uri="{FF2B5EF4-FFF2-40B4-BE49-F238E27FC236}">
                <a16:creationId xmlns:a16="http://schemas.microsoft.com/office/drawing/2014/main" id="{6AD42F3F-9908-4454-BE81-0B439E4FA4E6}"/>
              </a:ext>
            </a:extLst>
          </p:cNvPr>
          <p:cNvSpPr/>
          <p:nvPr/>
        </p:nvSpPr>
        <p:spPr>
          <a:xfrm>
            <a:off x="4426310" y="3916255"/>
            <a:ext cx="3275143"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35">
            <a:extLst>
              <a:ext uri="{FF2B5EF4-FFF2-40B4-BE49-F238E27FC236}">
                <a16:creationId xmlns:a16="http://schemas.microsoft.com/office/drawing/2014/main" id="{5859E3AE-FB4A-4226-BEE3-AED5052E8325}"/>
              </a:ext>
            </a:extLst>
          </p:cNvPr>
          <p:cNvSpPr/>
          <p:nvPr/>
        </p:nvSpPr>
        <p:spPr>
          <a:xfrm>
            <a:off x="4634321" y="3970453"/>
            <a:ext cx="2923357"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Transaction services</a:t>
            </a:r>
          </a:p>
        </p:txBody>
      </p:sp>
      <p:sp>
        <p:nvSpPr>
          <p:cNvPr id="37" name="Rectangle 36">
            <a:extLst>
              <a:ext uri="{FF2B5EF4-FFF2-40B4-BE49-F238E27FC236}">
                <a16:creationId xmlns:a16="http://schemas.microsoft.com/office/drawing/2014/main" id="{FC688037-C16D-4046-86FE-1410E9EDD530}"/>
              </a:ext>
            </a:extLst>
          </p:cNvPr>
          <p:cNvSpPr/>
          <p:nvPr/>
        </p:nvSpPr>
        <p:spPr>
          <a:xfrm>
            <a:off x="7126377" y="4523082"/>
            <a:ext cx="575075"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8300</a:t>
            </a:r>
          </a:p>
        </p:txBody>
      </p:sp>
      <p:sp>
        <p:nvSpPr>
          <p:cNvPr id="38" name="Rectangle 37">
            <a:extLst>
              <a:ext uri="{FF2B5EF4-FFF2-40B4-BE49-F238E27FC236}">
                <a16:creationId xmlns:a16="http://schemas.microsoft.com/office/drawing/2014/main" id="{0B954B4E-97A4-4835-B6EC-550D36BD1687}"/>
              </a:ext>
            </a:extLst>
          </p:cNvPr>
          <p:cNvSpPr/>
          <p:nvPr/>
        </p:nvSpPr>
        <p:spPr>
          <a:xfrm>
            <a:off x="4426318" y="5006787"/>
            <a:ext cx="3275143"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Rectangle 38">
            <a:extLst>
              <a:ext uri="{FF2B5EF4-FFF2-40B4-BE49-F238E27FC236}">
                <a16:creationId xmlns:a16="http://schemas.microsoft.com/office/drawing/2014/main" id="{F046C8BB-D5B9-4027-B22E-A981BBA4934D}"/>
              </a:ext>
            </a:extLst>
          </p:cNvPr>
          <p:cNvSpPr/>
          <p:nvPr/>
        </p:nvSpPr>
        <p:spPr>
          <a:xfrm>
            <a:off x="4634321" y="5061520"/>
            <a:ext cx="2923357"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Enterprises services</a:t>
            </a:r>
          </a:p>
        </p:txBody>
      </p:sp>
      <p:sp>
        <p:nvSpPr>
          <p:cNvPr id="40" name="Rectangle 39">
            <a:extLst>
              <a:ext uri="{FF2B5EF4-FFF2-40B4-BE49-F238E27FC236}">
                <a16:creationId xmlns:a16="http://schemas.microsoft.com/office/drawing/2014/main" id="{FAE84DF8-CDF7-4CD5-A15C-0D4C12770746}"/>
              </a:ext>
            </a:extLst>
          </p:cNvPr>
          <p:cNvSpPr/>
          <p:nvPr/>
        </p:nvSpPr>
        <p:spPr>
          <a:xfrm>
            <a:off x="7126377" y="5624773"/>
            <a:ext cx="575075"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3000</a:t>
            </a:r>
          </a:p>
        </p:txBody>
      </p:sp>
      <p:sp>
        <p:nvSpPr>
          <p:cNvPr id="41" name="Rectangle 40">
            <a:extLst>
              <a:ext uri="{FF2B5EF4-FFF2-40B4-BE49-F238E27FC236}">
                <a16:creationId xmlns:a16="http://schemas.microsoft.com/office/drawing/2014/main" id="{CFF0860B-A948-4F9E-AEAF-78E6784E4E1E}"/>
              </a:ext>
            </a:extLst>
          </p:cNvPr>
          <p:cNvSpPr/>
          <p:nvPr/>
        </p:nvSpPr>
        <p:spPr>
          <a:xfrm>
            <a:off x="4430609" y="2381906"/>
            <a:ext cx="750523"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Java</a:t>
            </a:r>
          </a:p>
        </p:txBody>
      </p:sp>
      <p:sp>
        <p:nvSpPr>
          <p:cNvPr id="42" name="Rectangle 41">
            <a:extLst>
              <a:ext uri="{FF2B5EF4-FFF2-40B4-BE49-F238E27FC236}">
                <a16:creationId xmlns:a16="http://schemas.microsoft.com/office/drawing/2014/main" id="{568584C5-191E-45C7-92AD-B6D516446A82}"/>
              </a:ext>
            </a:extLst>
          </p:cNvPr>
          <p:cNvSpPr/>
          <p:nvPr/>
        </p:nvSpPr>
        <p:spPr>
          <a:xfrm>
            <a:off x="4426293" y="3456663"/>
            <a:ext cx="750523"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Java</a:t>
            </a:r>
          </a:p>
        </p:txBody>
      </p:sp>
      <p:sp>
        <p:nvSpPr>
          <p:cNvPr id="43" name="Rectangle 42">
            <a:extLst>
              <a:ext uri="{FF2B5EF4-FFF2-40B4-BE49-F238E27FC236}">
                <a16:creationId xmlns:a16="http://schemas.microsoft.com/office/drawing/2014/main" id="{E28260AE-3C67-45EC-ACEC-A63DAAA617A6}"/>
              </a:ext>
            </a:extLst>
          </p:cNvPr>
          <p:cNvSpPr/>
          <p:nvPr/>
        </p:nvSpPr>
        <p:spPr>
          <a:xfrm>
            <a:off x="4426293" y="4521085"/>
            <a:ext cx="750523"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Java</a:t>
            </a:r>
          </a:p>
        </p:txBody>
      </p:sp>
      <p:sp>
        <p:nvSpPr>
          <p:cNvPr id="44" name="Rectangle 43">
            <a:extLst>
              <a:ext uri="{FF2B5EF4-FFF2-40B4-BE49-F238E27FC236}">
                <a16:creationId xmlns:a16="http://schemas.microsoft.com/office/drawing/2014/main" id="{C88F0F9A-DA5F-499C-ACD6-77A5896891CC}"/>
              </a:ext>
            </a:extLst>
          </p:cNvPr>
          <p:cNvSpPr/>
          <p:nvPr/>
        </p:nvSpPr>
        <p:spPr>
          <a:xfrm>
            <a:off x="4426294" y="5619759"/>
            <a:ext cx="750522"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NodeJS</a:t>
            </a:r>
          </a:p>
        </p:txBody>
      </p:sp>
      <p:sp>
        <p:nvSpPr>
          <p:cNvPr id="45" name="Arrow: Up-Down 44">
            <a:extLst>
              <a:ext uri="{FF2B5EF4-FFF2-40B4-BE49-F238E27FC236}">
                <a16:creationId xmlns:a16="http://schemas.microsoft.com/office/drawing/2014/main" id="{AC364602-F828-4BF2-835D-62593EB6E4C5}"/>
              </a:ext>
            </a:extLst>
          </p:cNvPr>
          <p:cNvSpPr/>
          <p:nvPr/>
        </p:nvSpPr>
        <p:spPr>
          <a:xfrm>
            <a:off x="6247889" y="2645466"/>
            <a:ext cx="167548" cy="254568"/>
          </a:xfrm>
          <a:prstGeom prst="upDown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Arrow: Up-Down 45">
            <a:extLst>
              <a:ext uri="{FF2B5EF4-FFF2-40B4-BE49-F238E27FC236}">
                <a16:creationId xmlns:a16="http://schemas.microsoft.com/office/drawing/2014/main" id="{BDA3F68C-F45B-47CD-AB02-512BDD58B3A8}"/>
              </a:ext>
            </a:extLst>
          </p:cNvPr>
          <p:cNvSpPr/>
          <p:nvPr/>
        </p:nvSpPr>
        <p:spPr>
          <a:xfrm>
            <a:off x="6247889" y="4787522"/>
            <a:ext cx="163688" cy="266884"/>
          </a:xfrm>
          <a:prstGeom prst="upDown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ectangle 46">
            <a:extLst>
              <a:ext uri="{FF2B5EF4-FFF2-40B4-BE49-F238E27FC236}">
                <a16:creationId xmlns:a16="http://schemas.microsoft.com/office/drawing/2014/main" id="{B58B18E4-1C8E-4157-B560-9354E148FDF8}"/>
              </a:ext>
            </a:extLst>
          </p:cNvPr>
          <p:cNvSpPr/>
          <p:nvPr/>
        </p:nvSpPr>
        <p:spPr>
          <a:xfrm>
            <a:off x="5220735" y="2378335"/>
            <a:ext cx="750523"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Domain</a:t>
            </a:r>
          </a:p>
        </p:txBody>
      </p:sp>
      <p:sp>
        <p:nvSpPr>
          <p:cNvPr id="48" name="Rectangle 47">
            <a:extLst>
              <a:ext uri="{FF2B5EF4-FFF2-40B4-BE49-F238E27FC236}">
                <a16:creationId xmlns:a16="http://schemas.microsoft.com/office/drawing/2014/main" id="{662BDCA3-6B6B-4673-8C5C-831E5EF02DFE}"/>
              </a:ext>
            </a:extLst>
          </p:cNvPr>
          <p:cNvSpPr/>
          <p:nvPr/>
        </p:nvSpPr>
        <p:spPr>
          <a:xfrm>
            <a:off x="5216419" y="3452093"/>
            <a:ext cx="750523"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Domain</a:t>
            </a:r>
          </a:p>
        </p:txBody>
      </p:sp>
      <p:sp>
        <p:nvSpPr>
          <p:cNvPr id="49" name="Rectangle 48">
            <a:extLst>
              <a:ext uri="{FF2B5EF4-FFF2-40B4-BE49-F238E27FC236}">
                <a16:creationId xmlns:a16="http://schemas.microsoft.com/office/drawing/2014/main" id="{334D173D-AC64-4E41-B9DF-A0D1141ECAB4}"/>
              </a:ext>
            </a:extLst>
          </p:cNvPr>
          <p:cNvSpPr/>
          <p:nvPr/>
        </p:nvSpPr>
        <p:spPr>
          <a:xfrm>
            <a:off x="5216419" y="4527434"/>
            <a:ext cx="750523"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Domain</a:t>
            </a:r>
            <a:endParaRPr lang="fr-FR" sz="1400" dirty="0">
              <a:solidFill>
                <a:schemeClr val="tx1"/>
              </a:solidFill>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33999B5A-5F73-4967-A20E-6CBAC56316B0}"/>
              </a:ext>
            </a:extLst>
          </p:cNvPr>
          <p:cNvSpPr/>
          <p:nvPr/>
        </p:nvSpPr>
        <p:spPr>
          <a:xfrm>
            <a:off x="5216419" y="5620758"/>
            <a:ext cx="750523"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Domain</a:t>
            </a:r>
            <a:endParaRPr lang="fr-FR" sz="1400" dirty="0">
              <a:solidFill>
                <a:schemeClr val="tx1"/>
              </a:solidFill>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7A68758B-73E7-483A-8C40-A83E664156C2}"/>
              </a:ext>
            </a:extLst>
          </p:cNvPr>
          <p:cNvSpPr/>
          <p:nvPr/>
        </p:nvSpPr>
        <p:spPr>
          <a:xfrm>
            <a:off x="6014620" y="2374899"/>
            <a:ext cx="1068626"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Configuration</a:t>
            </a:r>
          </a:p>
        </p:txBody>
      </p:sp>
      <p:sp>
        <p:nvSpPr>
          <p:cNvPr id="52" name="Rectangle 51">
            <a:extLst>
              <a:ext uri="{FF2B5EF4-FFF2-40B4-BE49-F238E27FC236}">
                <a16:creationId xmlns:a16="http://schemas.microsoft.com/office/drawing/2014/main" id="{A43F8EB3-0E86-41D0-8DF3-3C9CDBB0F93A}"/>
              </a:ext>
            </a:extLst>
          </p:cNvPr>
          <p:cNvSpPr/>
          <p:nvPr/>
        </p:nvSpPr>
        <p:spPr>
          <a:xfrm>
            <a:off x="6014620" y="3456941"/>
            <a:ext cx="1068626"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Configuration</a:t>
            </a:r>
          </a:p>
        </p:txBody>
      </p:sp>
      <p:sp>
        <p:nvSpPr>
          <p:cNvPr id="53" name="Rectangle 52">
            <a:extLst>
              <a:ext uri="{FF2B5EF4-FFF2-40B4-BE49-F238E27FC236}">
                <a16:creationId xmlns:a16="http://schemas.microsoft.com/office/drawing/2014/main" id="{B7AED84F-95D3-4AB5-BB60-AD659384BEB0}"/>
              </a:ext>
            </a:extLst>
          </p:cNvPr>
          <p:cNvSpPr/>
          <p:nvPr/>
        </p:nvSpPr>
        <p:spPr>
          <a:xfrm>
            <a:off x="6009375" y="4522680"/>
            <a:ext cx="1068626"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Configuration</a:t>
            </a:r>
          </a:p>
        </p:txBody>
      </p:sp>
      <p:sp>
        <p:nvSpPr>
          <p:cNvPr id="54" name="Rectangle 53">
            <a:extLst>
              <a:ext uri="{FF2B5EF4-FFF2-40B4-BE49-F238E27FC236}">
                <a16:creationId xmlns:a16="http://schemas.microsoft.com/office/drawing/2014/main" id="{8F36BEAA-1C85-4A36-B0F7-8204BE710DAF}"/>
              </a:ext>
            </a:extLst>
          </p:cNvPr>
          <p:cNvSpPr/>
          <p:nvPr/>
        </p:nvSpPr>
        <p:spPr>
          <a:xfrm>
            <a:off x="6006544" y="5624203"/>
            <a:ext cx="1068626"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Configuration</a:t>
            </a:r>
          </a:p>
        </p:txBody>
      </p:sp>
      <p:sp>
        <p:nvSpPr>
          <p:cNvPr id="55" name="Octagon 54">
            <a:extLst>
              <a:ext uri="{FF2B5EF4-FFF2-40B4-BE49-F238E27FC236}">
                <a16:creationId xmlns:a16="http://schemas.microsoft.com/office/drawing/2014/main" id="{5CC82E9D-05E9-42B8-8123-4978A24182FB}"/>
              </a:ext>
            </a:extLst>
          </p:cNvPr>
          <p:cNvSpPr/>
          <p:nvPr/>
        </p:nvSpPr>
        <p:spPr>
          <a:xfrm>
            <a:off x="3643703" y="2424647"/>
            <a:ext cx="671674" cy="671674"/>
          </a:xfrm>
          <a:prstGeom prst="octag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latin typeface="Times New Roman" panose="02020603050405020304" pitchFamily="18" charset="0"/>
                <a:cs typeface="Times New Roman" panose="02020603050405020304" pitchFamily="18" charset="0"/>
              </a:rPr>
              <a:t>REST</a:t>
            </a:r>
          </a:p>
        </p:txBody>
      </p:sp>
      <p:sp>
        <p:nvSpPr>
          <p:cNvPr id="56" name="Octagon 55">
            <a:extLst>
              <a:ext uri="{FF2B5EF4-FFF2-40B4-BE49-F238E27FC236}">
                <a16:creationId xmlns:a16="http://schemas.microsoft.com/office/drawing/2014/main" id="{4AC4D8C2-D169-479B-AFDE-83494A40DEF8}"/>
              </a:ext>
            </a:extLst>
          </p:cNvPr>
          <p:cNvSpPr/>
          <p:nvPr/>
        </p:nvSpPr>
        <p:spPr>
          <a:xfrm>
            <a:off x="3643703" y="4585127"/>
            <a:ext cx="671674" cy="671674"/>
          </a:xfrm>
          <a:prstGeom prst="octag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latin typeface="Times New Roman" panose="02020603050405020304" pitchFamily="18" charset="0"/>
                <a:cs typeface="Times New Roman" panose="02020603050405020304" pitchFamily="18" charset="0"/>
              </a:rPr>
              <a:t>REST</a:t>
            </a:r>
          </a:p>
        </p:txBody>
      </p:sp>
      <p:sp>
        <p:nvSpPr>
          <p:cNvPr id="57" name="TextBox 56">
            <a:extLst>
              <a:ext uri="{FF2B5EF4-FFF2-40B4-BE49-F238E27FC236}">
                <a16:creationId xmlns:a16="http://schemas.microsoft.com/office/drawing/2014/main" id="{5F8F2511-DDDC-4983-AB66-CF3DA47D82BB}"/>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Notions</a:t>
            </a:r>
          </a:p>
        </p:txBody>
      </p:sp>
    </p:spTree>
    <p:extLst>
      <p:ext uri="{BB962C8B-B14F-4D97-AF65-F5344CB8AC3E}">
        <p14:creationId xmlns:p14="http://schemas.microsoft.com/office/powerpoint/2010/main" val="17122906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Architecture microservices</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5</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69CF761-E9FF-4A92-941C-E1DA84454A23}"/>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Création d’un microservice</a:t>
            </a:r>
          </a:p>
        </p:txBody>
      </p:sp>
      <p:pic>
        <p:nvPicPr>
          <p:cNvPr id="58" name="Picture 57">
            <a:extLst>
              <a:ext uri="{FF2B5EF4-FFF2-40B4-BE49-F238E27FC236}">
                <a16:creationId xmlns:a16="http://schemas.microsoft.com/office/drawing/2014/main" id="{1EE255CC-4DC0-41CB-A9D7-53FB811377BA}"/>
              </a:ext>
            </a:extLst>
          </p:cNvPr>
          <p:cNvPicPr>
            <a:picLocks noChangeAspect="1"/>
          </p:cNvPicPr>
          <p:nvPr/>
        </p:nvPicPr>
        <p:blipFill>
          <a:blip r:embed="rId3"/>
          <a:stretch>
            <a:fillRect/>
          </a:stretch>
        </p:blipFill>
        <p:spPr>
          <a:xfrm>
            <a:off x="838200" y="1329453"/>
            <a:ext cx="3470998" cy="3344780"/>
          </a:xfrm>
          <a:prstGeom prst="rect">
            <a:avLst/>
          </a:prstGeom>
          <a:ln>
            <a:solidFill>
              <a:schemeClr val="accent1"/>
            </a:solidFill>
          </a:ln>
        </p:spPr>
      </p:pic>
      <p:pic>
        <p:nvPicPr>
          <p:cNvPr id="59" name="Picture 58">
            <a:extLst>
              <a:ext uri="{FF2B5EF4-FFF2-40B4-BE49-F238E27FC236}">
                <a16:creationId xmlns:a16="http://schemas.microsoft.com/office/drawing/2014/main" id="{AF5CF5ED-1A7E-4EA5-8615-D30BB80C1232}"/>
              </a:ext>
            </a:extLst>
          </p:cNvPr>
          <p:cNvPicPr>
            <a:picLocks noChangeAspect="1"/>
          </p:cNvPicPr>
          <p:nvPr/>
        </p:nvPicPr>
        <p:blipFill>
          <a:blip r:embed="rId4"/>
          <a:stretch>
            <a:fillRect/>
          </a:stretch>
        </p:blipFill>
        <p:spPr>
          <a:xfrm>
            <a:off x="2304277" y="3716608"/>
            <a:ext cx="9596030" cy="2496982"/>
          </a:xfrm>
          <a:prstGeom prst="rect">
            <a:avLst/>
          </a:prstGeom>
          <a:ln>
            <a:solidFill>
              <a:schemeClr val="accent1"/>
            </a:solidFill>
          </a:ln>
        </p:spPr>
      </p:pic>
    </p:spTree>
    <p:extLst>
      <p:ext uri="{BB962C8B-B14F-4D97-AF65-F5344CB8AC3E}">
        <p14:creationId xmlns:p14="http://schemas.microsoft.com/office/powerpoint/2010/main" val="2022657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up)">
                                      <p:cBhvr>
                                        <p:cTn id="1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Challenges </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6</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89D1CE-5279-4D29-AC69-37AE3B949033}"/>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Style « Point to Point » et API Gateway</a:t>
            </a:r>
          </a:p>
        </p:txBody>
      </p:sp>
      <p:pic>
        <p:nvPicPr>
          <p:cNvPr id="7" name="Picture 6">
            <a:extLst>
              <a:ext uri="{FF2B5EF4-FFF2-40B4-BE49-F238E27FC236}">
                <a16:creationId xmlns:a16="http://schemas.microsoft.com/office/drawing/2014/main" id="{BF6623A2-CC09-4174-9A97-41E7E3561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1314" y="2418850"/>
            <a:ext cx="1017090" cy="1017092"/>
          </a:xfrm>
          <a:prstGeom prst="rect">
            <a:avLst/>
          </a:prstGeom>
        </p:spPr>
      </p:pic>
      <p:pic>
        <p:nvPicPr>
          <p:cNvPr id="8" name="Picture 7">
            <a:extLst>
              <a:ext uri="{FF2B5EF4-FFF2-40B4-BE49-F238E27FC236}">
                <a16:creationId xmlns:a16="http://schemas.microsoft.com/office/drawing/2014/main" id="{57809561-3EE3-4080-A070-1D2E8150BF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2041" y="2291792"/>
            <a:ext cx="819022" cy="841146"/>
          </a:xfrm>
          <a:prstGeom prst="rect">
            <a:avLst/>
          </a:prstGeom>
        </p:spPr>
      </p:pic>
      <p:cxnSp>
        <p:nvCxnSpPr>
          <p:cNvPr id="12" name="Connector: Elbow 11">
            <a:extLst>
              <a:ext uri="{FF2B5EF4-FFF2-40B4-BE49-F238E27FC236}">
                <a16:creationId xmlns:a16="http://schemas.microsoft.com/office/drawing/2014/main" id="{FF8F76F8-015A-4B37-BCB8-9C37EFD99D08}"/>
              </a:ext>
            </a:extLst>
          </p:cNvPr>
          <p:cNvCxnSpPr>
            <a:cxnSpLocks/>
            <a:stCxn id="29" idx="3"/>
            <a:endCxn id="7" idx="1"/>
          </p:cNvCxnSpPr>
          <p:nvPr/>
        </p:nvCxnSpPr>
        <p:spPr>
          <a:xfrm>
            <a:off x="7804837" y="2375306"/>
            <a:ext cx="1846477" cy="552090"/>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3" name="Connector: Elbow 12">
            <a:extLst>
              <a:ext uri="{FF2B5EF4-FFF2-40B4-BE49-F238E27FC236}">
                <a16:creationId xmlns:a16="http://schemas.microsoft.com/office/drawing/2014/main" id="{2DCC5420-DA43-4843-AD32-9D24ABADD362}"/>
              </a:ext>
            </a:extLst>
          </p:cNvPr>
          <p:cNvCxnSpPr>
            <a:cxnSpLocks/>
            <a:stCxn id="32" idx="3"/>
            <a:endCxn id="7" idx="1"/>
          </p:cNvCxnSpPr>
          <p:nvPr/>
        </p:nvCxnSpPr>
        <p:spPr>
          <a:xfrm flipV="1">
            <a:off x="7804829" y="2927396"/>
            <a:ext cx="1846485" cy="523163"/>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pic>
        <p:nvPicPr>
          <p:cNvPr id="14" name="Picture 13">
            <a:extLst>
              <a:ext uri="{FF2B5EF4-FFF2-40B4-BE49-F238E27FC236}">
                <a16:creationId xmlns:a16="http://schemas.microsoft.com/office/drawing/2014/main" id="{56C6037C-72C4-4C89-9F13-B0D66D7C7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1314" y="4591269"/>
            <a:ext cx="1017090" cy="1017092"/>
          </a:xfrm>
          <a:prstGeom prst="rect">
            <a:avLst/>
          </a:prstGeom>
        </p:spPr>
      </p:pic>
      <p:cxnSp>
        <p:nvCxnSpPr>
          <p:cNvPr id="15" name="Connector: Elbow 14">
            <a:extLst>
              <a:ext uri="{FF2B5EF4-FFF2-40B4-BE49-F238E27FC236}">
                <a16:creationId xmlns:a16="http://schemas.microsoft.com/office/drawing/2014/main" id="{44D29C46-7DD7-44DF-A9B7-C4FF7CB627AA}"/>
              </a:ext>
            </a:extLst>
          </p:cNvPr>
          <p:cNvCxnSpPr>
            <a:cxnSpLocks/>
            <a:stCxn id="35" idx="3"/>
            <a:endCxn id="14" idx="1"/>
          </p:cNvCxnSpPr>
          <p:nvPr/>
        </p:nvCxnSpPr>
        <p:spPr>
          <a:xfrm>
            <a:off x="7804821" y="4521587"/>
            <a:ext cx="1846493" cy="578228"/>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6" name="Connector: Elbow 15">
            <a:extLst>
              <a:ext uri="{FF2B5EF4-FFF2-40B4-BE49-F238E27FC236}">
                <a16:creationId xmlns:a16="http://schemas.microsoft.com/office/drawing/2014/main" id="{00BDCF18-E33D-4184-80A6-F2255183DEDC}"/>
              </a:ext>
            </a:extLst>
          </p:cNvPr>
          <p:cNvCxnSpPr>
            <a:cxnSpLocks/>
            <a:endCxn id="14" idx="1"/>
          </p:cNvCxnSpPr>
          <p:nvPr/>
        </p:nvCxnSpPr>
        <p:spPr>
          <a:xfrm flipV="1">
            <a:off x="7804847" y="5099815"/>
            <a:ext cx="1846467" cy="487798"/>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pic>
        <p:nvPicPr>
          <p:cNvPr id="18" name="Picture 17">
            <a:extLst>
              <a:ext uri="{FF2B5EF4-FFF2-40B4-BE49-F238E27FC236}">
                <a16:creationId xmlns:a16="http://schemas.microsoft.com/office/drawing/2014/main" id="{989B153E-253C-48B7-817F-93920AE836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2041" y="3494180"/>
            <a:ext cx="819022" cy="841146"/>
          </a:xfrm>
          <a:prstGeom prst="rect">
            <a:avLst/>
          </a:prstGeom>
        </p:spPr>
      </p:pic>
      <p:pic>
        <p:nvPicPr>
          <p:cNvPr id="20" name="Picture 19">
            <a:extLst>
              <a:ext uri="{FF2B5EF4-FFF2-40B4-BE49-F238E27FC236}">
                <a16:creationId xmlns:a16="http://schemas.microsoft.com/office/drawing/2014/main" id="{C7798E30-9123-4689-93E7-BB9C2FA5BD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2041" y="4696568"/>
            <a:ext cx="819022" cy="841146"/>
          </a:xfrm>
          <a:prstGeom prst="rect">
            <a:avLst/>
          </a:prstGeom>
        </p:spPr>
      </p:pic>
      <p:cxnSp>
        <p:nvCxnSpPr>
          <p:cNvPr id="21" name="Connector: Elbow 20">
            <a:extLst>
              <a:ext uri="{FF2B5EF4-FFF2-40B4-BE49-F238E27FC236}">
                <a16:creationId xmlns:a16="http://schemas.microsoft.com/office/drawing/2014/main" id="{058B3511-44E8-4354-81E6-854B7A27830A}"/>
              </a:ext>
            </a:extLst>
          </p:cNvPr>
          <p:cNvCxnSpPr>
            <a:cxnSpLocks/>
            <a:stCxn id="8" idx="3"/>
            <a:endCxn id="29" idx="1"/>
          </p:cNvCxnSpPr>
          <p:nvPr/>
        </p:nvCxnSpPr>
        <p:spPr>
          <a:xfrm flipV="1">
            <a:off x="2831063" y="2375306"/>
            <a:ext cx="1698631" cy="337059"/>
          </a:xfrm>
          <a:prstGeom prst="bentConnector3">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2" name="Connector: Elbow 21">
            <a:extLst>
              <a:ext uri="{FF2B5EF4-FFF2-40B4-BE49-F238E27FC236}">
                <a16:creationId xmlns:a16="http://schemas.microsoft.com/office/drawing/2014/main" id="{B58C0F8C-51F0-4257-B27F-223190A5044F}"/>
              </a:ext>
            </a:extLst>
          </p:cNvPr>
          <p:cNvCxnSpPr>
            <a:cxnSpLocks/>
            <a:stCxn id="8" idx="3"/>
            <a:endCxn id="32" idx="1"/>
          </p:cNvCxnSpPr>
          <p:nvPr/>
        </p:nvCxnSpPr>
        <p:spPr>
          <a:xfrm>
            <a:off x="2831063" y="2712365"/>
            <a:ext cx="1698623" cy="738194"/>
          </a:xfrm>
          <a:prstGeom prst="bentConnector3">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3" name="Connector: Elbow 22">
            <a:extLst>
              <a:ext uri="{FF2B5EF4-FFF2-40B4-BE49-F238E27FC236}">
                <a16:creationId xmlns:a16="http://schemas.microsoft.com/office/drawing/2014/main" id="{9631B93B-2A82-4005-A843-0C482FAE78CA}"/>
              </a:ext>
            </a:extLst>
          </p:cNvPr>
          <p:cNvCxnSpPr>
            <a:cxnSpLocks/>
            <a:stCxn id="20" idx="3"/>
            <a:endCxn id="35" idx="1"/>
          </p:cNvCxnSpPr>
          <p:nvPr/>
        </p:nvCxnSpPr>
        <p:spPr>
          <a:xfrm flipV="1">
            <a:off x="2831063" y="4521587"/>
            <a:ext cx="1698615" cy="595554"/>
          </a:xfrm>
          <a:prstGeom prst="bentConnector3">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4" name="Connector: Elbow 23">
            <a:extLst>
              <a:ext uri="{FF2B5EF4-FFF2-40B4-BE49-F238E27FC236}">
                <a16:creationId xmlns:a16="http://schemas.microsoft.com/office/drawing/2014/main" id="{4B122E0A-29E2-45DD-AFD7-BA4C6EBAE454}"/>
              </a:ext>
            </a:extLst>
          </p:cNvPr>
          <p:cNvCxnSpPr>
            <a:cxnSpLocks/>
            <a:stCxn id="20" idx="3"/>
            <a:endCxn id="38" idx="1"/>
          </p:cNvCxnSpPr>
          <p:nvPr/>
        </p:nvCxnSpPr>
        <p:spPr>
          <a:xfrm>
            <a:off x="2831063" y="5117141"/>
            <a:ext cx="1698623" cy="494978"/>
          </a:xfrm>
          <a:prstGeom prst="bentConnector3">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5" name="Straight Arrow Connector 24">
            <a:extLst>
              <a:ext uri="{FF2B5EF4-FFF2-40B4-BE49-F238E27FC236}">
                <a16:creationId xmlns:a16="http://schemas.microsoft.com/office/drawing/2014/main" id="{D64F6625-A6EC-452F-9851-BBE89E724085}"/>
              </a:ext>
            </a:extLst>
          </p:cNvPr>
          <p:cNvCxnSpPr>
            <a:cxnSpLocks/>
            <a:stCxn id="18" idx="3"/>
            <a:endCxn id="29" idx="1"/>
          </p:cNvCxnSpPr>
          <p:nvPr/>
        </p:nvCxnSpPr>
        <p:spPr>
          <a:xfrm flipV="1">
            <a:off x="2831063" y="2375306"/>
            <a:ext cx="1698631" cy="1539447"/>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6" name="Straight Arrow Connector 25">
            <a:extLst>
              <a:ext uri="{FF2B5EF4-FFF2-40B4-BE49-F238E27FC236}">
                <a16:creationId xmlns:a16="http://schemas.microsoft.com/office/drawing/2014/main" id="{6ED4A2A1-387E-4347-82BA-1645B06C3DCF}"/>
              </a:ext>
            </a:extLst>
          </p:cNvPr>
          <p:cNvCxnSpPr>
            <a:cxnSpLocks/>
            <a:endCxn id="32" idx="1"/>
          </p:cNvCxnSpPr>
          <p:nvPr/>
        </p:nvCxnSpPr>
        <p:spPr>
          <a:xfrm flipV="1">
            <a:off x="2894961" y="3450559"/>
            <a:ext cx="1634725" cy="464194"/>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18A5528D-E16D-4443-8ECE-6CCBDF591D12}"/>
              </a:ext>
            </a:extLst>
          </p:cNvPr>
          <p:cNvCxnSpPr>
            <a:cxnSpLocks/>
            <a:stCxn id="18" idx="3"/>
            <a:endCxn id="35" idx="1"/>
          </p:cNvCxnSpPr>
          <p:nvPr/>
        </p:nvCxnSpPr>
        <p:spPr>
          <a:xfrm>
            <a:off x="2831063" y="3914753"/>
            <a:ext cx="1698615" cy="606834"/>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8" name="Straight Arrow Connector 27">
            <a:extLst>
              <a:ext uri="{FF2B5EF4-FFF2-40B4-BE49-F238E27FC236}">
                <a16:creationId xmlns:a16="http://schemas.microsoft.com/office/drawing/2014/main" id="{D6A1C714-8A3B-4493-9E75-96AF97056F8C}"/>
              </a:ext>
            </a:extLst>
          </p:cNvPr>
          <p:cNvCxnSpPr>
            <a:cxnSpLocks/>
            <a:stCxn id="18" idx="3"/>
            <a:endCxn id="38" idx="1"/>
          </p:cNvCxnSpPr>
          <p:nvPr/>
        </p:nvCxnSpPr>
        <p:spPr>
          <a:xfrm>
            <a:off x="2831063" y="3914753"/>
            <a:ext cx="1698623" cy="1697366"/>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29" name="Rectangle 28">
            <a:extLst>
              <a:ext uri="{FF2B5EF4-FFF2-40B4-BE49-F238E27FC236}">
                <a16:creationId xmlns:a16="http://schemas.microsoft.com/office/drawing/2014/main" id="{7420A591-20EC-46A4-9337-BF336EBBD511}"/>
              </a:ext>
            </a:extLst>
          </p:cNvPr>
          <p:cNvSpPr/>
          <p:nvPr/>
        </p:nvSpPr>
        <p:spPr>
          <a:xfrm>
            <a:off x="4529694" y="1939672"/>
            <a:ext cx="3275143"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Rectangle 29">
            <a:extLst>
              <a:ext uri="{FF2B5EF4-FFF2-40B4-BE49-F238E27FC236}">
                <a16:creationId xmlns:a16="http://schemas.microsoft.com/office/drawing/2014/main" id="{7DA15DC6-9692-4C40-8844-527DFC8BCDCA}"/>
              </a:ext>
            </a:extLst>
          </p:cNvPr>
          <p:cNvSpPr/>
          <p:nvPr/>
        </p:nvSpPr>
        <p:spPr>
          <a:xfrm>
            <a:off x="4737697" y="1994405"/>
            <a:ext cx="2923357"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Currency exchange services</a:t>
            </a:r>
          </a:p>
        </p:txBody>
      </p:sp>
      <p:sp>
        <p:nvSpPr>
          <p:cNvPr id="31" name="Rectangle 30">
            <a:extLst>
              <a:ext uri="{FF2B5EF4-FFF2-40B4-BE49-F238E27FC236}">
                <a16:creationId xmlns:a16="http://schemas.microsoft.com/office/drawing/2014/main" id="{DE86EAA6-347B-42CC-B35F-FB356BA39201}"/>
              </a:ext>
            </a:extLst>
          </p:cNvPr>
          <p:cNvSpPr/>
          <p:nvPr/>
        </p:nvSpPr>
        <p:spPr>
          <a:xfrm>
            <a:off x="7229753" y="2548033"/>
            <a:ext cx="575075"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8100</a:t>
            </a:r>
          </a:p>
        </p:txBody>
      </p:sp>
      <p:sp>
        <p:nvSpPr>
          <p:cNvPr id="32" name="Rectangle 31">
            <a:extLst>
              <a:ext uri="{FF2B5EF4-FFF2-40B4-BE49-F238E27FC236}">
                <a16:creationId xmlns:a16="http://schemas.microsoft.com/office/drawing/2014/main" id="{CC5F2977-AA46-479E-81E0-977E42ACC81B}"/>
              </a:ext>
            </a:extLst>
          </p:cNvPr>
          <p:cNvSpPr/>
          <p:nvPr/>
        </p:nvSpPr>
        <p:spPr>
          <a:xfrm>
            <a:off x="4529686" y="3014925"/>
            <a:ext cx="3275143"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Rectangle 32">
            <a:extLst>
              <a:ext uri="{FF2B5EF4-FFF2-40B4-BE49-F238E27FC236}">
                <a16:creationId xmlns:a16="http://schemas.microsoft.com/office/drawing/2014/main" id="{05E2E908-E490-497F-9BF2-095C2EAA6757}"/>
              </a:ext>
            </a:extLst>
          </p:cNvPr>
          <p:cNvSpPr/>
          <p:nvPr/>
        </p:nvSpPr>
        <p:spPr>
          <a:xfrm>
            <a:off x="4737689" y="3069658"/>
            <a:ext cx="2923357"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Currency conversion services</a:t>
            </a:r>
          </a:p>
        </p:txBody>
      </p:sp>
      <p:sp>
        <p:nvSpPr>
          <p:cNvPr id="34" name="Rectangle 33">
            <a:extLst>
              <a:ext uri="{FF2B5EF4-FFF2-40B4-BE49-F238E27FC236}">
                <a16:creationId xmlns:a16="http://schemas.microsoft.com/office/drawing/2014/main" id="{F5FFA89F-20F5-4832-B380-A2BEC74CDB96}"/>
              </a:ext>
            </a:extLst>
          </p:cNvPr>
          <p:cNvSpPr/>
          <p:nvPr/>
        </p:nvSpPr>
        <p:spPr>
          <a:xfrm>
            <a:off x="7229745" y="3631912"/>
            <a:ext cx="575075"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8200</a:t>
            </a:r>
          </a:p>
        </p:txBody>
      </p:sp>
      <p:sp>
        <p:nvSpPr>
          <p:cNvPr id="35" name="Rectangle 34">
            <a:extLst>
              <a:ext uri="{FF2B5EF4-FFF2-40B4-BE49-F238E27FC236}">
                <a16:creationId xmlns:a16="http://schemas.microsoft.com/office/drawing/2014/main" id="{CA2FBD3E-2A3E-4714-95E8-8E3B65646C40}"/>
              </a:ext>
            </a:extLst>
          </p:cNvPr>
          <p:cNvSpPr/>
          <p:nvPr/>
        </p:nvSpPr>
        <p:spPr>
          <a:xfrm>
            <a:off x="4529678" y="4085953"/>
            <a:ext cx="3275143"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35">
            <a:extLst>
              <a:ext uri="{FF2B5EF4-FFF2-40B4-BE49-F238E27FC236}">
                <a16:creationId xmlns:a16="http://schemas.microsoft.com/office/drawing/2014/main" id="{13B158E8-5327-4D67-B837-E43667892B49}"/>
              </a:ext>
            </a:extLst>
          </p:cNvPr>
          <p:cNvSpPr/>
          <p:nvPr/>
        </p:nvSpPr>
        <p:spPr>
          <a:xfrm>
            <a:off x="4737689" y="4140151"/>
            <a:ext cx="2923357"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Transaction services</a:t>
            </a:r>
          </a:p>
        </p:txBody>
      </p:sp>
      <p:sp>
        <p:nvSpPr>
          <p:cNvPr id="37" name="Rectangle 36">
            <a:extLst>
              <a:ext uri="{FF2B5EF4-FFF2-40B4-BE49-F238E27FC236}">
                <a16:creationId xmlns:a16="http://schemas.microsoft.com/office/drawing/2014/main" id="{A9B99CF9-042C-43A8-9E7F-9A6C0FBCCCAF}"/>
              </a:ext>
            </a:extLst>
          </p:cNvPr>
          <p:cNvSpPr/>
          <p:nvPr/>
        </p:nvSpPr>
        <p:spPr>
          <a:xfrm>
            <a:off x="7229745" y="4702405"/>
            <a:ext cx="575075"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8300</a:t>
            </a:r>
          </a:p>
        </p:txBody>
      </p:sp>
      <p:sp>
        <p:nvSpPr>
          <p:cNvPr id="38" name="Rectangle 37">
            <a:extLst>
              <a:ext uri="{FF2B5EF4-FFF2-40B4-BE49-F238E27FC236}">
                <a16:creationId xmlns:a16="http://schemas.microsoft.com/office/drawing/2014/main" id="{1219290E-F47E-4FE7-811F-0D9B10759D05}"/>
              </a:ext>
            </a:extLst>
          </p:cNvPr>
          <p:cNvSpPr/>
          <p:nvPr/>
        </p:nvSpPr>
        <p:spPr>
          <a:xfrm>
            <a:off x="4529686" y="5176485"/>
            <a:ext cx="3275143"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Rectangle 38">
            <a:extLst>
              <a:ext uri="{FF2B5EF4-FFF2-40B4-BE49-F238E27FC236}">
                <a16:creationId xmlns:a16="http://schemas.microsoft.com/office/drawing/2014/main" id="{05522F99-D06A-466E-9DC5-36D35DCEE05A}"/>
              </a:ext>
            </a:extLst>
          </p:cNvPr>
          <p:cNvSpPr/>
          <p:nvPr/>
        </p:nvSpPr>
        <p:spPr>
          <a:xfrm>
            <a:off x="4737689" y="5231218"/>
            <a:ext cx="2923357"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Enterprises services</a:t>
            </a:r>
          </a:p>
        </p:txBody>
      </p:sp>
      <p:sp>
        <p:nvSpPr>
          <p:cNvPr id="40" name="Rectangle 39">
            <a:extLst>
              <a:ext uri="{FF2B5EF4-FFF2-40B4-BE49-F238E27FC236}">
                <a16:creationId xmlns:a16="http://schemas.microsoft.com/office/drawing/2014/main" id="{ED932E12-C07C-4DF5-8E10-65BC854BF5CD}"/>
              </a:ext>
            </a:extLst>
          </p:cNvPr>
          <p:cNvSpPr/>
          <p:nvPr/>
        </p:nvSpPr>
        <p:spPr>
          <a:xfrm>
            <a:off x="7229745" y="5784846"/>
            <a:ext cx="575075"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3000</a:t>
            </a:r>
          </a:p>
        </p:txBody>
      </p:sp>
      <p:sp>
        <p:nvSpPr>
          <p:cNvPr id="41" name="Rectangle 40">
            <a:extLst>
              <a:ext uri="{FF2B5EF4-FFF2-40B4-BE49-F238E27FC236}">
                <a16:creationId xmlns:a16="http://schemas.microsoft.com/office/drawing/2014/main" id="{3D5A5A81-93E1-48A6-B004-D0C1621F28A8}"/>
              </a:ext>
            </a:extLst>
          </p:cNvPr>
          <p:cNvSpPr/>
          <p:nvPr/>
        </p:nvSpPr>
        <p:spPr>
          <a:xfrm>
            <a:off x="4533977" y="2551604"/>
            <a:ext cx="750523"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Java</a:t>
            </a:r>
          </a:p>
        </p:txBody>
      </p:sp>
      <p:sp>
        <p:nvSpPr>
          <p:cNvPr id="42" name="Rectangle 41">
            <a:extLst>
              <a:ext uri="{FF2B5EF4-FFF2-40B4-BE49-F238E27FC236}">
                <a16:creationId xmlns:a16="http://schemas.microsoft.com/office/drawing/2014/main" id="{3AAF84E1-0B3E-4108-8FD4-17A2AFE0015F}"/>
              </a:ext>
            </a:extLst>
          </p:cNvPr>
          <p:cNvSpPr/>
          <p:nvPr/>
        </p:nvSpPr>
        <p:spPr>
          <a:xfrm>
            <a:off x="4529661" y="3626361"/>
            <a:ext cx="750523"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Java</a:t>
            </a:r>
          </a:p>
        </p:txBody>
      </p:sp>
      <p:sp>
        <p:nvSpPr>
          <p:cNvPr id="43" name="Rectangle 42">
            <a:extLst>
              <a:ext uri="{FF2B5EF4-FFF2-40B4-BE49-F238E27FC236}">
                <a16:creationId xmlns:a16="http://schemas.microsoft.com/office/drawing/2014/main" id="{C3616F0C-87E8-46DE-AA70-800D1A50A009}"/>
              </a:ext>
            </a:extLst>
          </p:cNvPr>
          <p:cNvSpPr/>
          <p:nvPr/>
        </p:nvSpPr>
        <p:spPr>
          <a:xfrm>
            <a:off x="4529661" y="4700408"/>
            <a:ext cx="750523"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Java</a:t>
            </a:r>
          </a:p>
        </p:txBody>
      </p:sp>
      <p:sp>
        <p:nvSpPr>
          <p:cNvPr id="44" name="Rectangle 43">
            <a:extLst>
              <a:ext uri="{FF2B5EF4-FFF2-40B4-BE49-F238E27FC236}">
                <a16:creationId xmlns:a16="http://schemas.microsoft.com/office/drawing/2014/main" id="{C7FEEB84-02D7-4CD1-AA5A-31E4FFEEBA8A}"/>
              </a:ext>
            </a:extLst>
          </p:cNvPr>
          <p:cNvSpPr/>
          <p:nvPr/>
        </p:nvSpPr>
        <p:spPr>
          <a:xfrm>
            <a:off x="4529663" y="5781244"/>
            <a:ext cx="750522"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NodeJS</a:t>
            </a:r>
          </a:p>
        </p:txBody>
      </p:sp>
      <p:sp>
        <p:nvSpPr>
          <p:cNvPr id="45" name="Arrow: Up-Down 44">
            <a:extLst>
              <a:ext uri="{FF2B5EF4-FFF2-40B4-BE49-F238E27FC236}">
                <a16:creationId xmlns:a16="http://schemas.microsoft.com/office/drawing/2014/main" id="{A077D8DE-B967-47A7-AE8B-EC14B69B82EE}"/>
              </a:ext>
            </a:extLst>
          </p:cNvPr>
          <p:cNvSpPr/>
          <p:nvPr/>
        </p:nvSpPr>
        <p:spPr>
          <a:xfrm>
            <a:off x="6351257" y="2815164"/>
            <a:ext cx="167548" cy="254568"/>
          </a:xfrm>
          <a:prstGeom prst="upDown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Arrow: Up-Down 45">
            <a:extLst>
              <a:ext uri="{FF2B5EF4-FFF2-40B4-BE49-F238E27FC236}">
                <a16:creationId xmlns:a16="http://schemas.microsoft.com/office/drawing/2014/main" id="{1241B08A-A589-4519-BD3D-5C690FF286C3}"/>
              </a:ext>
            </a:extLst>
          </p:cNvPr>
          <p:cNvSpPr/>
          <p:nvPr/>
        </p:nvSpPr>
        <p:spPr>
          <a:xfrm>
            <a:off x="6351257" y="4957220"/>
            <a:ext cx="163688" cy="266884"/>
          </a:xfrm>
          <a:prstGeom prst="upDown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ectangle 46">
            <a:extLst>
              <a:ext uri="{FF2B5EF4-FFF2-40B4-BE49-F238E27FC236}">
                <a16:creationId xmlns:a16="http://schemas.microsoft.com/office/drawing/2014/main" id="{DE029680-5856-412C-B037-992CFB5CEF7B}"/>
              </a:ext>
            </a:extLst>
          </p:cNvPr>
          <p:cNvSpPr/>
          <p:nvPr/>
        </p:nvSpPr>
        <p:spPr>
          <a:xfrm>
            <a:off x="5324103" y="2548033"/>
            <a:ext cx="750523"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Domain</a:t>
            </a:r>
          </a:p>
        </p:txBody>
      </p:sp>
      <p:sp>
        <p:nvSpPr>
          <p:cNvPr id="48" name="Rectangle 47">
            <a:extLst>
              <a:ext uri="{FF2B5EF4-FFF2-40B4-BE49-F238E27FC236}">
                <a16:creationId xmlns:a16="http://schemas.microsoft.com/office/drawing/2014/main" id="{DE125557-EC84-4B7F-B3D8-0D10BF5BCEB2}"/>
              </a:ext>
            </a:extLst>
          </p:cNvPr>
          <p:cNvSpPr/>
          <p:nvPr/>
        </p:nvSpPr>
        <p:spPr>
          <a:xfrm>
            <a:off x="5319787" y="3631416"/>
            <a:ext cx="750523"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Domain</a:t>
            </a:r>
          </a:p>
        </p:txBody>
      </p:sp>
      <p:sp>
        <p:nvSpPr>
          <p:cNvPr id="49" name="Rectangle 48">
            <a:extLst>
              <a:ext uri="{FF2B5EF4-FFF2-40B4-BE49-F238E27FC236}">
                <a16:creationId xmlns:a16="http://schemas.microsoft.com/office/drawing/2014/main" id="{FF80D527-69B9-474D-84E6-141B356CA384}"/>
              </a:ext>
            </a:extLst>
          </p:cNvPr>
          <p:cNvSpPr/>
          <p:nvPr/>
        </p:nvSpPr>
        <p:spPr>
          <a:xfrm>
            <a:off x="5319787" y="4697132"/>
            <a:ext cx="750523"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Domain</a:t>
            </a:r>
            <a:endParaRPr lang="fr-FR" sz="1400" dirty="0">
              <a:solidFill>
                <a:schemeClr val="tx1"/>
              </a:solidFill>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F4CC8B41-99A8-4F83-A0AC-2DB327BF3E07}"/>
              </a:ext>
            </a:extLst>
          </p:cNvPr>
          <p:cNvSpPr/>
          <p:nvPr/>
        </p:nvSpPr>
        <p:spPr>
          <a:xfrm>
            <a:off x="5319787" y="5780831"/>
            <a:ext cx="750523"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Domain</a:t>
            </a:r>
            <a:endParaRPr lang="fr-FR" sz="1400" dirty="0">
              <a:solidFill>
                <a:schemeClr val="tx1"/>
              </a:solidFill>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8ADD86AE-25B3-4A45-A9A1-BB8F9C6329A0}"/>
              </a:ext>
            </a:extLst>
          </p:cNvPr>
          <p:cNvSpPr/>
          <p:nvPr/>
        </p:nvSpPr>
        <p:spPr>
          <a:xfrm>
            <a:off x="6117988" y="2554222"/>
            <a:ext cx="1068626"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Configuration</a:t>
            </a:r>
          </a:p>
        </p:txBody>
      </p:sp>
      <p:sp>
        <p:nvSpPr>
          <p:cNvPr id="52" name="Rectangle 51">
            <a:extLst>
              <a:ext uri="{FF2B5EF4-FFF2-40B4-BE49-F238E27FC236}">
                <a16:creationId xmlns:a16="http://schemas.microsoft.com/office/drawing/2014/main" id="{20793ABB-5A1B-452E-9104-8020F08C1E24}"/>
              </a:ext>
            </a:extLst>
          </p:cNvPr>
          <p:cNvSpPr/>
          <p:nvPr/>
        </p:nvSpPr>
        <p:spPr>
          <a:xfrm>
            <a:off x="6117988" y="3626639"/>
            <a:ext cx="1068626"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Configuration</a:t>
            </a:r>
          </a:p>
        </p:txBody>
      </p:sp>
      <p:sp>
        <p:nvSpPr>
          <p:cNvPr id="53" name="Rectangle 52">
            <a:extLst>
              <a:ext uri="{FF2B5EF4-FFF2-40B4-BE49-F238E27FC236}">
                <a16:creationId xmlns:a16="http://schemas.microsoft.com/office/drawing/2014/main" id="{D5440305-15D4-4D99-9987-95C274430D1B}"/>
              </a:ext>
            </a:extLst>
          </p:cNvPr>
          <p:cNvSpPr/>
          <p:nvPr/>
        </p:nvSpPr>
        <p:spPr>
          <a:xfrm>
            <a:off x="6112743" y="4702003"/>
            <a:ext cx="1068626"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Configuration</a:t>
            </a:r>
          </a:p>
        </p:txBody>
      </p:sp>
      <p:sp>
        <p:nvSpPr>
          <p:cNvPr id="54" name="Rectangle 53">
            <a:extLst>
              <a:ext uri="{FF2B5EF4-FFF2-40B4-BE49-F238E27FC236}">
                <a16:creationId xmlns:a16="http://schemas.microsoft.com/office/drawing/2014/main" id="{B165BFDD-4CB6-4167-926C-7F613F00C537}"/>
              </a:ext>
            </a:extLst>
          </p:cNvPr>
          <p:cNvSpPr/>
          <p:nvPr/>
        </p:nvSpPr>
        <p:spPr>
          <a:xfrm>
            <a:off x="6109912" y="5784276"/>
            <a:ext cx="1068626"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Times New Roman" panose="02020603050405020304" pitchFamily="18" charset="0"/>
                <a:cs typeface="Times New Roman" panose="02020603050405020304" pitchFamily="18" charset="0"/>
              </a:rPr>
              <a:t>Configuration</a:t>
            </a:r>
          </a:p>
        </p:txBody>
      </p:sp>
      <p:sp>
        <p:nvSpPr>
          <p:cNvPr id="55" name="Octagon 54">
            <a:extLst>
              <a:ext uri="{FF2B5EF4-FFF2-40B4-BE49-F238E27FC236}">
                <a16:creationId xmlns:a16="http://schemas.microsoft.com/office/drawing/2014/main" id="{BF20CD55-54B6-4E6E-857C-B377304EEED6}"/>
              </a:ext>
            </a:extLst>
          </p:cNvPr>
          <p:cNvSpPr/>
          <p:nvPr/>
        </p:nvSpPr>
        <p:spPr>
          <a:xfrm>
            <a:off x="3747071" y="2594345"/>
            <a:ext cx="671674" cy="671674"/>
          </a:xfrm>
          <a:prstGeom prst="octag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latin typeface="Times New Roman" panose="02020603050405020304" pitchFamily="18" charset="0"/>
                <a:cs typeface="Times New Roman" panose="02020603050405020304" pitchFamily="18" charset="0"/>
              </a:rPr>
              <a:t>REST</a:t>
            </a:r>
          </a:p>
        </p:txBody>
      </p:sp>
      <p:sp>
        <p:nvSpPr>
          <p:cNvPr id="56" name="Octagon 55">
            <a:extLst>
              <a:ext uri="{FF2B5EF4-FFF2-40B4-BE49-F238E27FC236}">
                <a16:creationId xmlns:a16="http://schemas.microsoft.com/office/drawing/2014/main" id="{AC3152FF-B666-464B-A7B8-B53C97D6C7DC}"/>
              </a:ext>
            </a:extLst>
          </p:cNvPr>
          <p:cNvSpPr/>
          <p:nvPr/>
        </p:nvSpPr>
        <p:spPr>
          <a:xfrm>
            <a:off x="3747071" y="4754825"/>
            <a:ext cx="671674" cy="671674"/>
          </a:xfrm>
          <a:prstGeom prst="octag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latin typeface="Times New Roman" panose="02020603050405020304" pitchFamily="18" charset="0"/>
                <a:cs typeface="Times New Roman" panose="02020603050405020304" pitchFamily="18" charset="0"/>
              </a:rPr>
              <a:t>REST</a:t>
            </a:r>
          </a:p>
        </p:txBody>
      </p:sp>
    </p:spTree>
    <p:extLst>
      <p:ext uri="{BB962C8B-B14F-4D97-AF65-F5344CB8AC3E}">
        <p14:creationId xmlns:p14="http://schemas.microsoft.com/office/powerpoint/2010/main" val="16847826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Challenges </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7</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89D1CE-5279-4D29-AC69-37AE3B949033}"/>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API Gateway</a:t>
            </a:r>
          </a:p>
        </p:txBody>
      </p:sp>
      <p:sp>
        <p:nvSpPr>
          <p:cNvPr id="57" name="Rectangle 56">
            <a:extLst>
              <a:ext uri="{FF2B5EF4-FFF2-40B4-BE49-F238E27FC236}">
                <a16:creationId xmlns:a16="http://schemas.microsoft.com/office/drawing/2014/main" id="{FE62D76A-20B8-451E-939A-163120D77DCD}"/>
              </a:ext>
            </a:extLst>
          </p:cNvPr>
          <p:cNvSpPr/>
          <p:nvPr/>
        </p:nvSpPr>
        <p:spPr>
          <a:xfrm>
            <a:off x="2367742" y="3521683"/>
            <a:ext cx="2209186" cy="1596129"/>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solidFill>
                <a:schemeClr val="tx1"/>
              </a:solidFill>
              <a:latin typeface="Times New Roman" panose="02020603050405020304" pitchFamily="18" charset="0"/>
              <a:cs typeface="Times New Roman" panose="02020603050405020304" pitchFamily="18" charset="0"/>
            </a:endParaRPr>
          </a:p>
          <a:p>
            <a:pPr algn="ctr"/>
            <a:endParaRPr lang="fr-FR" sz="1400" dirty="0">
              <a:solidFill>
                <a:schemeClr val="tx1"/>
              </a:solidFill>
              <a:latin typeface="Times New Roman" panose="02020603050405020304" pitchFamily="18" charset="0"/>
              <a:cs typeface="Times New Roman" panose="02020603050405020304" pitchFamily="18" charset="0"/>
            </a:endParaRPr>
          </a:p>
          <a:p>
            <a:pPr algn="ctr"/>
            <a:r>
              <a:rPr lang="fr-FR" sz="1400" dirty="0">
                <a:solidFill>
                  <a:schemeClr val="tx1"/>
                </a:solidFill>
                <a:latin typeface="Times New Roman" panose="02020603050405020304" pitchFamily="18" charset="0"/>
                <a:cs typeface="Times New Roman" panose="02020603050405020304" pitchFamily="18" charset="0"/>
              </a:rPr>
              <a:t>Spring Cloud</a:t>
            </a:r>
          </a:p>
          <a:p>
            <a:pPr algn="ctr"/>
            <a:r>
              <a:rPr lang="fr-FR" sz="1400" dirty="0">
                <a:solidFill>
                  <a:schemeClr val="tx1"/>
                </a:solidFill>
                <a:latin typeface="Times New Roman" panose="02020603050405020304" pitchFamily="18" charset="0"/>
                <a:cs typeface="Times New Roman" panose="02020603050405020304" pitchFamily="18" charset="0"/>
              </a:rPr>
              <a:t>Zuul</a:t>
            </a:r>
          </a:p>
        </p:txBody>
      </p:sp>
      <p:sp>
        <p:nvSpPr>
          <p:cNvPr id="58" name="Rectangle 57">
            <a:extLst>
              <a:ext uri="{FF2B5EF4-FFF2-40B4-BE49-F238E27FC236}">
                <a16:creationId xmlns:a16="http://schemas.microsoft.com/office/drawing/2014/main" id="{B84D95F5-0F44-4746-8EC6-E0AE6A522774}"/>
              </a:ext>
            </a:extLst>
          </p:cNvPr>
          <p:cNvSpPr/>
          <p:nvPr/>
        </p:nvSpPr>
        <p:spPr>
          <a:xfrm>
            <a:off x="5931552" y="1725042"/>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9" name="Rectangle 58">
            <a:extLst>
              <a:ext uri="{FF2B5EF4-FFF2-40B4-BE49-F238E27FC236}">
                <a16:creationId xmlns:a16="http://schemas.microsoft.com/office/drawing/2014/main" id="{315F15D7-5B07-4A23-841D-BE9640CF211B}"/>
              </a:ext>
            </a:extLst>
          </p:cNvPr>
          <p:cNvSpPr/>
          <p:nvPr/>
        </p:nvSpPr>
        <p:spPr>
          <a:xfrm>
            <a:off x="6096008" y="1779775"/>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Currency exchange services</a:t>
            </a:r>
          </a:p>
        </p:txBody>
      </p:sp>
      <p:pic>
        <p:nvPicPr>
          <p:cNvPr id="60" name="Picture 59">
            <a:extLst>
              <a:ext uri="{FF2B5EF4-FFF2-40B4-BE49-F238E27FC236}">
                <a16:creationId xmlns:a16="http://schemas.microsoft.com/office/drawing/2014/main" id="{6E9E86C3-4A27-4F40-A51D-01CAEF673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7728" y="2204220"/>
            <a:ext cx="1017090" cy="1017092"/>
          </a:xfrm>
          <a:prstGeom prst="rect">
            <a:avLst/>
          </a:prstGeom>
        </p:spPr>
      </p:pic>
      <p:pic>
        <p:nvPicPr>
          <p:cNvPr id="61" name="Picture 60">
            <a:extLst>
              <a:ext uri="{FF2B5EF4-FFF2-40B4-BE49-F238E27FC236}">
                <a16:creationId xmlns:a16="http://schemas.microsoft.com/office/drawing/2014/main" id="{F5390E54-E45A-4292-BD7B-0F5C9BC586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993" y="2127061"/>
            <a:ext cx="819022" cy="841146"/>
          </a:xfrm>
          <a:prstGeom prst="rect">
            <a:avLst/>
          </a:prstGeom>
        </p:spPr>
      </p:pic>
      <p:cxnSp>
        <p:nvCxnSpPr>
          <p:cNvPr id="62" name="Connector: Elbow 61">
            <a:extLst>
              <a:ext uri="{FF2B5EF4-FFF2-40B4-BE49-F238E27FC236}">
                <a16:creationId xmlns:a16="http://schemas.microsoft.com/office/drawing/2014/main" id="{BDE5F757-24D7-4F41-A56B-5CD3700466D0}"/>
              </a:ext>
            </a:extLst>
          </p:cNvPr>
          <p:cNvCxnSpPr>
            <a:cxnSpLocks/>
            <a:stCxn id="58" idx="3"/>
            <a:endCxn id="60" idx="1"/>
          </p:cNvCxnSpPr>
          <p:nvPr/>
        </p:nvCxnSpPr>
        <p:spPr>
          <a:xfrm>
            <a:off x="8801270" y="2160676"/>
            <a:ext cx="1846458" cy="552090"/>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63" name="Connector: Elbow 62">
            <a:extLst>
              <a:ext uri="{FF2B5EF4-FFF2-40B4-BE49-F238E27FC236}">
                <a16:creationId xmlns:a16="http://schemas.microsoft.com/office/drawing/2014/main" id="{9267DB56-4B64-4433-87DE-081EE6FEE1C3}"/>
              </a:ext>
            </a:extLst>
          </p:cNvPr>
          <p:cNvCxnSpPr>
            <a:cxnSpLocks/>
            <a:endCxn id="60" idx="1"/>
          </p:cNvCxnSpPr>
          <p:nvPr/>
        </p:nvCxnSpPr>
        <p:spPr>
          <a:xfrm flipV="1">
            <a:off x="8801265" y="2712766"/>
            <a:ext cx="1846463" cy="510317"/>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pic>
        <p:nvPicPr>
          <p:cNvPr id="64" name="Picture 63">
            <a:extLst>
              <a:ext uri="{FF2B5EF4-FFF2-40B4-BE49-F238E27FC236}">
                <a16:creationId xmlns:a16="http://schemas.microsoft.com/office/drawing/2014/main" id="{079B1556-3408-4BF3-89BB-AE1001176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7728" y="4376639"/>
            <a:ext cx="1017090" cy="1017092"/>
          </a:xfrm>
          <a:prstGeom prst="rect">
            <a:avLst/>
          </a:prstGeom>
        </p:spPr>
      </p:pic>
      <p:cxnSp>
        <p:nvCxnSpPr>
          <p:cNvPr id="65" name="Connector: Elbow 64">
            <a:extLst>
              <a:ext uri="{FF2B5EF4-FFF2-40B4-BE49-F238E27FC236}">
                <a16:creationId xmlns:a16="http://schemas.microsoft.com/office/drawing/2014/main" id="{EAB58960-F2F1-4366-83FF-C6400A98AB71}"/>
              </a:ext>
            </a:extLst>
          </p:cNvPr>
          <p:cNvCxnSpPr>
            <a:cxnSpLocks/>
            <a:endCxn id="64" idx="1"/>
          </p:cNvCxnSpPr>
          <p:nvPr/>
        </p:nvCxnSpPr>
        <p:spPr>
          <a:xfrm>
            <a:off x="8801263" y="4279305"/>
            <a:ext cx="1846465" cy="605880"/>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66" name="Connector: Elbow 65">
            <a:extLst>
              <a:ext uri="{FF2B5EF4-FFF2-40B4-BE49-F238E27FC236}">
                <a16:creationId xmlns:a16="http://schemas.microsoft.com/office/drawing/2014/main" id="{D6789E92-4C65-499A-8152-405B0EC06D88}"/>
              </a:ext>
            </a:extLst>
          </p:cNvPr>
          <p:cNvCxnSpPr>
            <a:cxnSpLocks/>
            <a:endCxn id="64" idx="1"/>
          </p:cNvCxnSpPr>
          <p:nvPr/>
        </p:nvCxnSpPr>
        <p:spPr>
          <a:xfrm flipV="1">
            <a:off x="8801262" y="4885185"/>
            <a:ext cx="1846466" cy="487798"/>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pic>
        <p:nvPicPr>
          <p:cNvPr id="67" name="Picture 66">
            <a:extLst>
              <a:ext uri="{FF2B5EF4-FFF2-40B4-BE49-F238E27FC236}">
                <a16:creationId xmlns:a16="http://schemas.microsoft.com/office/drawing/2014/main" id="{C0B2BC19-1F67-4679-8665-0ABDC5C248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993" y="3356279"/>
            <a:ext cx="819022" cy="841146"/>
          </a:xfrm>
          <a:prstGeom prst="rect">
            <a:avLst/>
          </a:prstGeom>
        </p:spPr>
      </p:pic>
      <p:pic>
        <p:nvPicPr>
          <p:cNvPr id="68" name="Picture 67">
            <a:extLst>
              <a:ext uri="{FF2B5EF4-FFF2-40B4-BE49-F238E27FC236}">
                <a16:creationId xmlns:a16="http://schemas.microsoft.com/office/drawing/2014/main" id="{A1A82771-D49D-42F9-9A91-78F84E6CDF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993" y="4531837"/>
            <a:ext cx="819022" cy="841146"/>
          </a:xfrm>
          <a:prstGeom prst="rect">
            <a:avLst/>
          </a:prstGeom>
        </p:spPr>
      </p:pic>
      <p:sp>
        <p:nvSpPr>
          <p:cNvPr id="69" name="Rectangle 68">
            <a:extLst>
              <a:ext uri="{FF2B5EF4-FFF2-40B4-BE49-F238E27FC236}">
                <a16:creationId xmlns:a16="http://schemas.microsoft.com/office/drawing/2014/main" id="{521C35DA-3766-4AAA-B26D-50B79DAD134D}"/>
              </a:ext>
            </a:extLst>
          </p:cNvPr>
          <p:cNvSpPr/>
          <p:nvPr/>
        </p:nvSpPr>
        <p:spPr>
          <a:xfrm>
            <a:off x="2365887" y="3522425"/>
            <a:ext cx="2209186" cy="498895"/>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API Gateway</a:t>
            </a:r>
          </a:p>
        </p:txBody>
      </p:sp>
      <p:cxnSp>
        <p:nvCxnSpPr>
          <p:cNvPr id="70" name="Straight Arrow Connector 69">
            <a:extLst>
              <a:ext uri="{FF2B5EF4-FFF2-40B4-BE49-F238E27FC236}">
                <a16:creationId xmlns:a16="http://schemas.microsoft.com/office/drawing/2014/main" id="{54B35D16-270A-4FAE-A488-6EEF460435ED}"/>
              </a:ext>
            </a:extLst>
          </p:cNvPr>
          <p:cNvCxnSpPr>
            <a:cxnSpLocks/>
            <a:stCxn id="61" idx="3"/>
            <a:endCxn id="69" idx="1"/>
          </p:cNvCxnSpPr>
          <p:nvPr/>
        </p:nvCxnSpPr>
        <p:spPr>
          <a:xfrm>
            <a:off x="1624015" y="2547634"/>
            <a:ext cx="741872" cy="1224239"/>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71" name="Straight Arrow Connector 70">
            <a:extLst>
              <a:ext uri="{FF2B5EF4-FFF2-40B4-BE49-F238E27FC236}">
                <a16:creationId xmlns:a16="http://schemas.microsoft.com/office/drawing/2014/main" id="{B1B684FA-C67D-45D0-82F9-B67AE12326B0}"/>
              </a:ext>
            </a:extLst>
          </p:cNvPr>
          <p:cNvCxnSpPr>
            <a:cxnSpLocks/>
            <a:stCxn id="67" idx="3"/>
            <a:endCxn id="69" idx="1"/>
          </p:cNvCxnSpPr>
          <p:nvPr/>
        </p:nvCxnSpPr>
        <p:spPr>
          <a:xfrm flipV="1">
            <a:off x="1624015" y="3771873"/>
            <a:ext cx="741872" cy="4979"/>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72" name="Straight Arrow Connector 71">
            <a:extLst>
              <a:ext uri="{FF2B5EF4-FFF2-40B4-BE49-F238E27FC236}">
                <a16:creationId xmlns:a16="http://schemas.microsoft.com/office/drawing/2014/main" id="{4934C339-AEC1-4D14-BB1C-C18B6AAB5CF7}"/>
              </a:ext>
            </a:extLst>
          </p:cNvPr>
          <p:cNvCxnSpPr>
            <a:cxnSpLocks/>
            <a:stCxn id="68" idx="3"/>
            <a:endCxn id="69" idx="1"/>
          </p:cNvCxnSpPr>
          <p:nvPr/>
        </p:nvCxnSpPr>
        <p:spPr>
          <a:xfrm flipV="1">
            <a:off x="1624015" y="3771873"/>
            <a:ext cx="741872" cy="1180537"/>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73" name="Connector: Elbow 72">
            <a:extLst>
              <a:ext uri="{FF2B5EF4-FFF2-40B4-BE49-F238E27FC236}">
                <a16:creationId xmlns:a16="http://schemas.microsoft.com/office/drawing/2014/main" id="{0954D342-C23D-4677-91EF-371AA9F6D6D3}"/>
              </a:ext>
            </a:extLst>
          </p:cNvPr>
          <p:cNvCxnSpPr>
            <a:cxnSpLocks/>
            <a:stCxn id="69" idx="3"/>
            <a:endCxn id="58" idx="1"/>
          </p:cNvCxnSpPr>
          <p:nvPr/>
        </p:nvCxnSpPr>
        <p:spPr>
          <a:xfrm flipV="1">
            <a:off x="4575073" y="2160676"/>
            <a:ext cx="1356479" cy="1611197"/>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74" name="Connector: Elbow 73">
            <a:extLst>
              <a:ext uri="{FF2B5EF4-FFF2-40B4-BE49-F238E27FC236}">
                <a16:creationId xmlns:a16="http://schemas.microsoft.com/office/drawing/2014/main" id="{DF09A25E-6557-493C-9167-F2DCE7856B9C}"/>
              </a:ext>
            </a:extLst>
          </p:cNvPr>
          <p:cNvCxnSpPr>
            <a:cxnSpLocks/>
            <a:stCxn id="69" idx="3"/>
            <a:endCxn id="78" idx="1"/>
          </p:cNvCxnSpPr>
          <p:nvPr/>
        </p:nvCxnSpPr>
        <p:spPr>
          <a:xfrm flipV="1">
            <a:off x="4575073" y="3235929"/>
            <a:ext cx="1356471" cy="535944"/>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75" name="Connector: Elbow 74">
            <a:extLst>
              <a:ext uri="{FF2B5EF4-FFF2-40B4-BE49-F238E27FC236}">
                <a16:creationId xmlns:a16="http://schemas.microsoft.com/office/drawing/2014/main" id="{D61FE5F7-5240-4345-9C0F-ED41DF3E2867}"/>
              </a:ext>
            </a:extLst>
          </p:cNvPr>
          <p:cNvCxnSpPr>
            <a:cxnSpLocks/>
            <a:stCxn id="69" idx="3"/>
          </p:cNvCxnSpPr>
          <p:nvPr/>
        </p:nvCxnSpPr>
        <p:spPr>
          <a:xfrm>
            <a:off x="4575073" y="3771873"/>
            <a:ext cx="1373652" cy="506842"/>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76" name="Connector: Elbow 75">
            <a:extLst>
              <a:ext uri="{FF2B5EF4-FFF2-40B4-BE49-F238E27FC236}">
                <a16:creationId xmlns:a16="http://schemas.microsoft.com/office/drawing/2014/main" id="{4C42FE26-CC54-4B0C-8F55-C3F0D6215F29}"/>
              </a:ext>
            </a:extLst>
          </p:cNvPr>
          <p:cNvCxnSpPr>
            <a:cxnSpLocks/>
            <a:stCxn id="69" idx="3"/>
          </p:cNvCxnSpPr>
          <p:nvPr/>
        </p:nvCxnSpPr>
        <p:spPr>
          <a:xfrm>
            <a:off x="4575073" y="3771873"/>
            <a:ext cx="1373651" cy="1600520"/>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77" name="Rectangle 76">
            <a:extLst>
              <a:ext uri="{FF2B5EF4-FFF2-40B4-BE49-F238E27FC236}">
                <a16:creationId xmlns:a16="http://schemas.microsoft.com/office/drawing/2014/main" id="{5852D07E-8A05-4586-BE31-60627A973177}"/>
              </a:ext>
            </a:extLst>
          </p:cNvPr>
          <p:cNvSpPr/>
          <p:nvPr/>
        </p:nvSpPr>
        <p:spPr>
          <a:xfrm>
            <a:off x="7976006" y="2333403"/>
            <a:ext cx="825256"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8100</a:t>
            </a:r>
          </a:p>
        </p:txBody>
      </p:sp>
      <p:sp>
        <p:nvSpPr>
          <p:cNvPr id="78" name="Rectangle 77">
            <a:extLst>
              <a:ext uri="{FF2B5EF4-FFF2-40B4-BE49-F238E27FC236}">
                <a16:creationId xmlns:a16="http://schemas.microsoft.com/office/drawing/2014/main" id="{AE72E656-5796-487E-B915-5EDEBBCE490F}"/>
              </a:ext>
            </a:extLst>
          </p:cNvPr>
          <p:cNvSpPr/>
          <p:nvPr/>
        </p:nvSpPr>
        <p:spPr>
          <a:xfrm>
            <a:off x="5931544" y="2800295"/>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9" name="Rectangle 78">
            <a:extLst>
              <a:ext uri="{FF2B5EF4-FFF2-40B4-BE49-F238E27FC236}">
                <a16:creationId xmlns:a16="http://schemas.microsoft.com/office/drawing/2014/main" id="{0155614F-56B3-4AB8-B76F-E9AD2BAD45C3}"/>
              </a:ext>
            </a:extLst>
          </p:cNvPr>
          <p:cNvSpPr/>
          <p:nvPr/>
        </p:nvSpPr>
        <p:spPr>
          <a:xfrm>
            <a:off x="6096000" y="2855028"/>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Currency conversion services</a:t>
            </a:r>
          </a:p>
        </p:txBody>
      </p:sp>
      <p:sp>
        <p:nvSpPr>
          <p:cNvPr id="80" name="Rectangle 79">
            <a:extLst>
              <a:ext uri="{FF2B5EF4-FFF2-40B4-BE49-F238E27FC236}">
                <a16:creationId xmlns:a16="http://schemas.microsoft.com/office/drawing/2014/main" id="{72BF83B9-FF88-4752-AA76-87AD29868896}"/>
              </a:ext>
            </a:extLst>
          </p:cNvPr>
          <p:cNvSpPr/>
          <p:nvPr/>
        </p:nvSpPr>
        <p:spPr>
          <a:xfrm>
            <a:off x="7975998" y="3417282"/>
            <a:ext cx="825256"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8200</a:t>
            </a:r>
          </a:p>
        </p:txBody>
      </p:sp>
      <p:sp>
        <p:nvSpPr>
          <p:cNvPr id="81" name="Rectangle 80">
            <a:extLst>
              <a:ext uri="{FF2B5EF4-FFF2-40B4-BE49-F238E27FC236}">
                <a16:creationId xmlns:a16="http://schemas.microsoft.com/office/drawing/2014/main" id="{092411A9-789E-43B6-9F5C-A56BD21044C2}"/>
              </a:ext>
            </a:extLst>
          </p:cNvPr>
          <p:cNvSpPr/>
          <p:nvPr/>
        </p:nvSpPr>
        <p:spPr>
          <a:xfrm>
            <a:off x="5931544" y="3870788"/>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2" name="Rectangle 81">
            <a:extLst>
              <a:ext uri="{FF2B5EF4-FFF2-40B4-BE49-F238E27FC236}">
                <a16:creationId xmlns:a16="http://schemas.microsoft.com/office/drawing/2014/main" id="{1C60887D-E51C-435B-8FC9-B1CF06676F5F}"/>
              </a:ext>
            </a:extLst>
          </p:cNvPr>
          <p:cNvSpPr/>
          <p:nvPr/>
        </p:nvSpPr>
        <p:spPr>
          <a:xfrm>
            <a:off x="6096000" y="3925521"/>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Transaction services</a:t>
            </a:r>
          </a:p>
        </p:txBody>
      </p:sp>
      <p:sp>
        <p:nvSpPr>
          <p:cNvPr id="83" name="Rectangle 82">
            <a:extLst>
              <a:ext uri="{FF2B5EF4-FFF2-40B4-BE49-F238E27FC236}">
                <a16:creationId xmlns:a16="http://schemas.microsoft.com/office/drawing/2014/main" id="{8E7DFDF6-5D73-4985-A427-4C9E75D0A3EB}"/>
              </a:ext>
            </a:extLst>
          </p:cNvPr>
          <p:cNvSpPr/>
          <p:nvPr/>
        </p:nvSpPr>
        <p:spPr>
          <a:xfrm>
            <a:off x="7975998" y="4487775"/>
            <a:ext cx="825256"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8300</a:t>
            </a:r>
          </a:p>
        </p:txBody>
      </p:sp>
      <p:sp>
        <p:nvSpPr>
          <p:cNvPr id="84" name="Rectangle 83">
            <a:extLst>
              <a:ext uri="{FF2B5EF4-FFF2-40B4-BE49-F238E27FC236}">
                <a16:creationId xmlns:a16="http://schemas.microsoft.com/office/drawing/2014/main" id="{0680AC9E-7921-498D-87FB-8F16F7BA7C4D}"/>
              </a:ext>
            </a:extLst>
          </p:cNvPr>
          <p:cNvSpPr/>
          <p:nvPr/>
        </p:nvSpPr>
        <p:spPr>
          <a:xfrm>
            <a:off x="5931544" y="4961855"/>
            <a:ext cx="2869718" cy="8712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B37FB84F-4E70-472D-8A9D-5348E57135B4}"/>
              </a:ext>
            </a:extLst>
          </p:cNvPr>
          <p:cNvSpPr/>
          <p:nvPr/>
        </p:nvSpPr>
        <p:spPr>
          <a:xfrm>
            <a:off x="6096000" y="5016588"/>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Enterprise services</a:t>
            </a:r>
          </a:p>
        </p:txBody>
      </p:sp>
      <p:sp>
        <p:nvSpPr>
          <p:cNvPr id="86" name="Rectangle 85">
            <a:extLst>
              <a:ext uri="{FF2B5EF4-FFF2-40B4-BE49-F238E27FC236}">
                <a16:creationId xmlns:a16="http://schemas.microsoft.com/office/drawing/2014/main" id="{3CB1008F-F248-478B-94B5-0E7985C85B70}"/>
              </a:ext>
            </a:extLst>
          </p:cNvPr>
          <p:cNvSpPr/>
          <p:nvPr/>
        </p:nvSpPr>
        <p:spPr>
          <a:xfrm>
            <a:off x="7975998" y="5578842"/>
            <a:ext cx="825256"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3000</a:t>
            </a:r>
          </a:p>
        </p:txBody>
      </p:sp>
      <p:sp>
        <p:nvSpPr>
          <p:cNvPr id="87" name="Rectangle 86">
            <a:extLst>
              <a:ext uri="{FF2B5EF4-FFF2-40B4-BE49-F238E27FC236}">
                <a16:creationId xmlns:a16="http://schemas.microsoft.com/office/drawing/2014/main" id="{71B0CF4F-65CA-4EB7-997B-941E043C791E}"/>
              </a:ext>
            </a:extLst>
          </p:cNvPr>
          <p:cNvSpPr/>
          <p:nvPr/>
        </p:nvSpPr>
        <p:spPr>
          <a:xfrm>
            <a:off x="5935852" y="2336974"/>
            <a:ext cx="1373650"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Domain-1</a:t>
            </a:r>
          </a:p>
        </p:txBody>
      </p:sp>
      <p:sp>
        <p:nvSpPr>
          <p:cNvPr id="88" name="Rectangle 87">
            <a:extLst>
              <a:ext uri="{FF2B5EF4-FFF2-40B4-BE49-F238E27FC236}">
                <a16:creationId xmlns:a16="http://schemas.microsoft.com/office/drawing/2014/main" id="{17374AAE-A2B4-401F-BD26-326662F6D182}"/>
              </a:ext>
            </a:extLst>
          </p:cNvPr>
          <p:cNvSpPr/>
          <p:nvPr/>
        </p:nvSpPr>
        <p:spPr>
          <a:xfrm>
            <a:off x="5931536" y="3411731"/>
            <a:ext cx="1373650"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Domain-2</a:t>
            </a:r>
          </a:p>
        </p:txBody>
      </p:sp>
      <p:sp>
        <p:nvSpPr>
          <p:cNvPr id="89" name="Rectangle 88">
            <a:extLst>
              <a:ext uri="{FF2B5EF4-FFF2-40B4-BE49-F238E27FC236}">
                <a16:creationId xmlns:a16="http://schemas.microsoft.com/office/drawing/2014/main" id="{C16C28A2-D4EC-4CF4-A0C7-7BB9C9E06B43}"/>
              </a:ext>
            </a:extLst>
          </p:cNvPr>
          <p:cNvSpPr/>
          <p:nvPr/>
        </p:nvSpPr>
        <p:spPr>
          <a:xfrm>
            <a:off x="5931536" y="4485778"/>
            <a:ext cx="1373650"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Domain-3</a:t>
            </a:r>
          </a:p>
        </p:txBody>
      </p:sp>
      <p:sp>
        <p:nvSpPr>
          <p:cNvPr id="90" name="Rectangle 89">
            <a:extLst>
              <a:ext uri="{FF2B5EF4-FFF2-40B4-BE49-F238E27FC236}">
                <a16:creationId xmlns:a16="http://schemas.microsoft.com/office/drawing/2014/main" id="{3EF3F131-C7EE-487F-9218-C34D5927D49B}"/>
              </a:ext>
            </a:extLst>
          </p:cNvPr>
          <p:cNvSpPr/>
          <p:nvPr/>
        </p:nvSpPr>
        <p:spPr>
          <a:xfrm>
            <a:off x="5931536" y="5566614"/>
            <a:ext cx="1373650" cy="2607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Domain-4</a:t>
            </a:r>
          </a:p>
        </p:txBody>
      </p:sp>
    </p:spTree>
    <p:extLst>
      <p:ext uri="{BB962C8B-B14F-4D97-AF65-F5344CB8AC3E}">
        <p14:creationId xmlns:p14="http://schemas.microsoft.com/office/powerpoint/2010/main" val="27532778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Challenges </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8</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89D1CE-5279-4D29-AC69-37AE3B949033}"/>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API Gateway</a:t>
            </a:r>
          </a:p>
        </p:txBody>
      </p:sp>
      <p:sp>
        <p:nvSpPr>
          <p:cNvPr id="58" name="Rectangle 57">
            <a:extLst>
              <a:ext uri="{FF2B5EF4-FFF2-40B4-BE49-F238E27FC236}">
                <a16:creationId xmlns:a16="http://schemas.microsoft.com/office/drawing/2014/main" id="{B84D95F5-0F44-4746-8EC6-E0AE6A522774}"/>
              </a:ext>
            </a:extLst>
          </p:cNvPr>
          <p:cNvSpPr/>
          <p:nvPr/>
        </p:nvSpPr>
        <p:spPr>
          <a:xfrm>
            <a:off x="5931552" y="1725043"/>
            <a:ext cx="2869718" cy="6421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9" name="Rectangle 58">
            <a:extLst>
              <a:ext uri="{FF2B5EF4-FFF2-40B4-BE49-F238E27FC236}">
                <a16:creationId xmlns:a16="http://schemas.microsoft.com/office/drawing/2014/main" id="{315F15D7-5B07-4A23-841D-BE9640CF211B}"/>
              </a:ext>
            </a:extLst>
          </p:cNvPr>
          <p:cNvSpPr/>
          <p:nvPr/>
        </p:nvSpPr>
        <p:spPr>
          <a:xfrm>
            <a:off x="6096008" y="1779775"/>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Souscription-ms</a:t>
            </a:r>
          </a:p>
        </p:txBody>
      </p:sp>
      <p:pic>
        <p:nvPicPr>
          <p:cNvPr id="60" name="Picture 59">
            <a:extLst>
              <a:ext uri="{FF2B5EF4-FFF2-40B4-BE49-F238E27FC236}">
                <a16:creationId xmlns:a16="http://schemas.microsoft.com/office/drawing/2014/main" id="{6E9E86C3-4A27-4F40-A51D-01CAEF673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7728" y="2204220"/>
            <a:ext cx="1017090" cy="1017092"/>
          </a:xfrm>
          <a:prstGeom prst="rect">
            <a:avLst/>
          </a:prstGeom>
        </p:spPr>
      </p:pic>
      <p:pic>
        <p:nvPicPr>
          <p:cNvPr id="61" name="Picture 60">
            <a:extLst>
              <a:ext uri="{FF2B5EF4-FFF2-40B4-BE49-F238E27FC236}">
                <a16:creationId xmlns:a16="http://schemas.microsoft.com/office/drawing/2014/main" id="{F5390E54-E45A-4292-BD7B-0F5C9BC586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993" y="2127061"/>
            <a:ext cx="819022" cy="841146"/>
          </a:xfrm>
          <a:prstGeom prst="rect">
            <a:avLst/>
          </a:prstGeom>
        </p:spPr>
      </p:pic>
      <p:cxnSp>
        <p:nvCxnSpPr>
          <p:cNvPr id="62" name="Connector: Elbow 61">
            <a:extLst>
              <a:ext uri="{FF2B5EF4-FFF2-40B4-BE49-F238E27FC236}">
                <a16:creationId xmlns:a16="http://schemas.microsoft.com/office/drawing/2014/main" id="{BDE5F757-24D7-4F41-A56B-5CD3700466D0}"/>
              </a:ext>
            </a:extLst>
          </p:cNvPr>
          <p:cNvCxnSpPr>
            <a:cxnSpLocks/>
            <a:stCxn id="58" idx="3"/>
            <a:endCxn id="60" idx="1"/>
          </p:cNvCxnSpPr>
          <p:nvPr/>
        </p:nvCxnSpPr>
        <p:spPr>
          <a:xfrm>
            <a:off x="8801270" y="2046137"/>
            <a:ext cx="1846458" cy="666629"/>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63" name="Connector: Elbow 62">
            <a:extLst>
              <a:ext uri="{FF2B5EF4-FFF2-40B4-BE49-F238E27FC236}">
                <a16:creationId xmlns:a16="http://schemas.microsoft.com/office/drawing/2014/main" id="{9267DB56-4B64-4433-87DE-081EE6FEE1C3}"/>
              </a:ext>
            </a:extLst>
          </p:cNvPr>
          <p:cNvCxnSpPr>
            <a:cxnSpLocks/>
            <a:endCxn id="60" idx="1"/>
          </p:cNvCxnSpPr>
          <p:nvPr/>
        </p:nvCxnSpPr>
        <p:spPr>
          <a:xfrm flipV="1">
            <a:off x="8801265" y="2712766"/>
            <a:ext cx="1846463" cy="510317"/>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pic>
        <p:nvPicPr>
          <p:cNvPr id="64" name="Picture 63">
            <a:extLst>
              <a:ext uri="{FF2B5EF4-FFF2-40B4-BE49-F238E27FC236}">
                <a16:creationId xmlns:a16="http://schemas.microsoft.com/office/drawing/2014/main" id="{079B1556-3408-4BF3-89BB-AE1001176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7728" y="4376639"/>
            <a:ext cx="1017090" cy="1017092"/>
          </a:xfrm>
          <a:prstGeom prst="rect">
            <a:avLst/>
          </a:prstGeom>
        </p:spPr>
      </p:pic>
      <p:cxnSp>
        <p:nvCxnSpPr>
          <p:cNvPr id="65" name="Connector: Elbow 64">
            <a:extLst>
              <a:ext uri="{FF2B5EF4-FFF2-40B4-BE49-F238E27FC236}">
                <a16:creationId xmlns:a16="http://schemas.microsoft.com/office/drawing/2014/main" id="{EAB58960-F2F1-4366-83FF-C6400A98AB71}"/>
              </a:ext>
            </a:extLst>
          </p:cNvPr>
          <p:cNvCxnSpPr>
            <a:cxnSpLocks/>
            <a:endCxn id="64" idx="1"/>
          </p:cNvCxnSpPr>
          <p:nvPr/>
        </p:nvCxnSpPr>
        <p:spPr>
          <a:xfrm>
            <a:off x="8801263" y="4279305"/>
            <a:ext cx="1846465" cy="605880"/>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66" name="Connector: Elbow 65">
            <a:extLst>
              <a:ext uri="{FF2B5EF4-FFF2-40B4-BE49-F238E27FC236}">
                <a16:creationId xmlns:a16="http://schemas.microsoft.com/office/drawing/2014/main" id="{D6789E92-4C65-499A-8152-405B0EC06D88}"/>
              </a:ext>
            </a:extLst>
          </p:cNvPr>
          <p:cNvCxnSpPr>
            <a:cxnSpLocks/>
            <a:endCxn id="64" idx="1"/>
          </p:cNvCxnSpPr>
          <p:nvPr/>
        </p:nvCxnSpPr>
        <p:spPr>
          <a:xfrm flipV="1">
            <a:off x="8801262" y="4885185"/>
            <a:ext cx="1846466" cy="487798"/>
          </a:xfrm>
          <a:prstGeom prst="bentConnector3">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pic>
        <p:nvPicPr>
          <p:cNvPr id="67" name="Picture 66">
            <a:extLst>
              <a:ext uri="{FF2B5EF4-FFF2-40B4-BE49-F238E27FC236}">
                <a16:creationId xmlns:a16="http://schemas.microsoft.com/office/drawing/2014/main" id="{C0B2BC19-1F67-4679-8665-0ABDC5C248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993" y="3356279"/>
            <a:ext cx="819022" cy="841146"/>
          </a:xfrm>
          <a:prstGeom prst="rect">
            <a:avLst/>
          </a:prstGeom>
        </p:spPr>
      </p:pic>
      <p:pic>
        <p:nvPicPr>
          <p:cNvPr id="68" name="Picture 67">
            <a:extLst>
              <a:ext uri="{FF2B5EF4-FFF2-40B4-BE49-F238E27FC236}">
                <a16:creationId xmlns:a16="http://schemas.microsoft.com/office/drawing/2014/main" id="{A1A82771-D49D-42F9-9A91-78F84E6CDF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993" y="4531837"/>
            <a:ext cx="819022" cy="841146"/>
          </a:xfrm>
          <a:prstGeom prst="rect">
            <a:avLst/>
          </a:prstGeom>
        </p:spPr>
      </p:pic>
      <p:sp>
        <p:nvSpPr>
          <p:cNvPr id="69" name="Rectangle 68">
            <a:extLst>
              <a:ext uri="{FF2B5EF4-FFF2-40B4-BE49-F238E27FC236}">
                <a16:creationId xmlns:a16="http://schemas.microsoft.com/office/drawing/2014/main" id="{521C35DA-3766-4AAA-B26D-50B79DAD134D}"/>
              </a:ext>
            </a:extLst>
          </p:cNvPr>
          <p:cNvSpPr/>
          <p:nvPr/>
        </p:nvSpPr>
        <p:spPr>
          <a:xfrm>
            <a:off x="2365887" y="3522425"/>
            <a:ext cx="2209186" cy="498895"/>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API Gateway</a:t>
            </a:r>
          </a:p>
        </p:txBody>
      </p:sp>
      <p:cxnSp>
        <p:nvCxnSpPr>
          <p:cNvPr id="70" name="Straight Arrow Connector 69">
            <a:extLst>
              <a:ext uri="{FF2B5EF4-FFF2-40B4-BE49-F238E27FC236}">
                <a16:creationId xmlns:a16="http://schemas.microsoft.com/office/drawing/2014/main" id="{54B35D16-270A-4FAE-A488-6EEF460435ED}"/>
              </a:ext>
            </a:extLst>
          </p:cNvPr>
          <p:cNvCxnSpPr>
            <a:cxnSpLocks/>
            <a:stCxn id="61" idx="3"/>
            <a:endCxn id="69" idx="1"/>
          </p:cNvCxnSpPr>
          <p:nvPr/>
        </p:nvCxnSpPr>
        <p:spPr>
          <a:xfrm>
            <a:off x="1624015" y="2547634"/>
            <a:ext cx="741872" cy="1224239"/>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71" name="Straight Arrow Connector 70">
            <a:extLst>
              <a:ext uri="{FF2B5EF4-FFF2-40B4-BE49-F238E27FC236}">
                <a16:creationId xmlns:a16="http://schemas.microsoft.com/office/drawing/2014/main" id="{B1B684FA-C67D-45D0-82F9-B67AE12326B0}"/>
              </a:ext>
            </a:extLst>
          </p:cNvPr>
          <p:cNvCxnSpPr>
            <a:cxnSpLocks/>
            <a:stCxn id="67" idx="3"/>
            <a:endCxn id="69" idx="1"/>
          </p:cNvCxnSpPr>
          <p:nvPr/>
        </p:nvCxnSpPr>
        <p:spPr>
          <a:xfrm flipV="1">
            <a:off x="1624015" y="3771873"/>
            <a:ext cx="741872" cy="4979"/>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72" name="Straight Arrow Connector 71">
            <a:extLst>
              <a:ext uri="{FF2B5EF4-FFF2-40B4-BE49-F238E27FC236}">
                <a16:creationId xmlns:a16="http://schemas.microsoft.com/office/drawing/2014/main" id="{4934C339-AEC1-4D14-BB1C-C18B6AAB5CF7}"/>
              </a:ext>
            </a:extLst>
          </p:cNvPr>
          <p:cNvCxnSpPr>
            <a:cxnSpLocks/>
            <a:stCxn id="68" idx="3"/>
            <a:endCxn id="69" idx="1"/>
          </p:cNvCxnSpPr>
          <p:nvPr/>
        </p:nvCxnSpPr>
        <p:spPr>
          <a:xfrm flipV="1">
            <a:off x="1624015" y="3771873"/>
            <a:ext cx="741872" cy="1180537"/>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73" name="Connector: Elbow 72">
            <a:extLst>
              <a:ext uri="{FF2B5EF4-FFF2-40B4-BE49-F238E27FC236}">
                <a16:creationId xmlns:a16="http://schemas.microsoft.com/office/drawing/2014/main" id="{0954D342-C23D-4677-91EF-371AA9F6D6D3}"/>
              </a:ext>
            </a:extLst>
          </p:cNvPr>
          <p:cNvCxnSpPr>
            <a:cxnSpLocks/>
            <a:stCxn id="69" idx="3"/>
            <a:endCxn id="58" idx="1"/>
          </p:cNvCxnSpPr>
          <p:nvPr/>
        </p:nvCxnSpPr>
        <p:spPr>
          <a:xfrm flipV="1">
            <a:off x="4575073" y="2046137"/>
            <a:ext cx="1356479" cy="1725736"/>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74" name="Connector: Elbow 73">
            <a:extLst>
              <a:ext uri="{FF2B5EF4-FFF2-40B4-BE49-F238E27FC236}">
                <a16:creationId xmlns:a16="http://schemas.microsoft.com/office/drawing/2014/main" id="{DF09A25E-6557-493C-9167-F2DCE7856B9C}"/>
              </a:ext>
            </a:extLst>
          </p:cNvPr>
          <p:cNvCxnSpPr>
            <a:cxnSpLocks/>
            <a:stCxn id="69" idx="3"/>
            <a:endCxn id="78" idx="1"/>
          </p:cNvCxnSpPr>
          <p:nvPr/>
        </p:nvCxnSpPr>
        <p:spPr>
          <a:xfrm flipV="1">
            <a:off x="4575073" y="3118494"/>
            <a:ext cx="1356471" cy="653379"/>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75" name="Connector: Elbow 74">
            <a:extLst>
              <a:ext uri="{FF2B5EF4-FFF2-40B4-BE49-F238E27FC236}">
                <a16:creationId xmlns:a16="http://schemas.microsoft.com/office/drawing/2014/main" id="{D61FE5F7-5240-4345-9C0F-ED41DF3E2867}"/>
              </a:ext>
            </a:extLst>
          </p:cNvPr>
          <p:cNvCxnSpPr>
            <a:cxnSpLocks/>
            <a:stCxn id="69" idx="3"/>
          </p:cNvCxnSpPr>
          <p:nvPr/>
        </p:nvCxnSpPr>
        <p:spPr>
          <a:xfrm>
            <a:off x="4575073" y="3771873"/>
            <a:ext cx="1373652" cy="506842"/>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76" name="Connector: Elbow 75">
            <a:extLst>
              <a:ext uri="{FF2B5EF4-FFF2-40B4-BE49-F238E27FC236}">
                <a16:creationId xmlns:a16="http://schemas.microsoft.com/office/drawing/2014/main" id="{4C42FE26-CC54-4B0C-8F55-C3F0D6215F29}"/>
              </a:ext>
            </a:extLst>
          </p:cNvPr>
          <p:cNvCxnSpPr>
            <a:cxnSpLocks/>
            <a:stCxn id="69" idx="3"/>
          </p:cNvCxnSpPr>
          <p:nvPr/>
        </p:nvCxnSpPr>
        <p:spPr>
          <a:xfrm>
            <a:off x="4575073" y="3771873"/>
            <a:ext cx="1373651" cy="1600520"/>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78" name="Rectangle 77">
            <a:extLst>
              <a:ext uri="{FF2B5EF4-FFF2-40B4-BE49-F238E27FC236}">
                <a16:creationId xmlns:a16="http://schemas.microsoft.com/office/drawing/2014/main" id="{AE72E656-5796-487E-B915-5EDEBBCE490F}"/>
              </a:ext>
            </a:extLst>
          </p:cNvPr>
          <p:cNvSpPr/>
          <p:nvPr/>
        </p:nvSpPr>
        <p:spPr>
          <a:xfrm>
            <a:off x="5931544" y="2800295"/>
            <a:ext cx="2869718" cy="6363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9" name="Rectangle 78">
            <a:extLst>
              <a:ext uri="{FF2B5EF4-FFF2-40B4-BE49-F238E27FC236}">
                <a16:creationId xmlns:a16="http://schemas.microsoft.com/office/drawing/2014/main" id="{0155614F-56B3-4AB8-B76F-E9AD2BAD45C3}"/>
              </a:ext>
            </a:extLst>
          </p:cNvPr>
          <p:cNvSpPr/>
          <p:nvPr/>
        </p:nvSpPr>
        <p:spPr>
          <a:xfrm>
            <a:off x="6096000" y="2855028"/>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Arbitrage-ms</a:t>
            </a:r>
          </a:p>
        </p:txBody>
      </p:sp>
      <p:sp>
        <p:nvSpPr>
          <p:cNvPr id="81" name="Rectangle 80">
            <a:extLst>
              <a:ext uri="{FF2B5EF4-FFF2-40B4-BE49-F238E27FC236}">
                <a16:creationId xmlns:a16="http://schemas.microsoft.com/office/drawing/2014/main" id="{092411A9-789E-43B6-9F5C-A56BD21044C2}"/>
              </a:ext>
            </a:extLst>
          </p:cNvPr>
          <p:cNvSpPr/>
          <p:nvPr/>
        </p:nvSpPr>
        <p:spPr>
          <a:xfrm>
            <a:off x="5931544" y="3870788"/>
            <a:ext cx="2869718" cy="60588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2" name="Rectangle 81">
            <a:extLst>
              <a:ext uri="{FF2B5EF4-FFF2-40B4-BE49-F238E27FC236}">
                <a16:creationId xmlns:a16="http://schemas.microsoft.com/office/drawing/2014/main" id="{1C60887D-E51C-435B-8FC9-B1CF06676F5F}"/>
              </a:ext>
            </a:extLst>
          </p:cNvPr>
          <p:cNvSpPr/>
          <p:nvPr/>
        </p:nvSpPr>
        <p:spPr>
          <a:xfrm>
            <a:off x="6096000" y="3925521"/>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Contrat-ms</a:t>
            </a:r>
          </a:p>
        </p:txBody>
      </p:sp>
      <p:sp>
        <p:nvSpPr>
          <p:cNvPr id="84" name="Rectangle 83">
            <a:extLst>
              <a:ext uri="{FF2B5EF4-FFF2-40B4-BE49-F238E27FC236}">
                <a16:creationId xmlns:a16="http://schemas.microsoft.com/office/drawing/2014/main" id="{0680AC9E-7921-498D-87FB-8F16F7BA7C4D}"/>
              </a:ext>
            </a:extLst>
          </p:cNvPr>
          <p:cNvSpPr/>
          <p:nvPr/>
        </p:nvSpPr>
        <p:spPr>
          <a:xfrm>
            <a:off x="5931544" y="4961856"/>
            <a:ext cx="2869718" cy="63639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B37FB84F-4E70-472D-8A9D-5348E57135B4}"/>
              </a:ext>
            </a:extLst>
          </p:cNvPr>
          <p:cNvSpPr/>
          <p:nvPr/>
        </p:nvSpPr>
        <p:spPr>
          <a:xfrm>
            <a:off x="6096000" y="5016588"/>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solidFill>
                  <a:schemeClr val="tx1"/>
                </a:solidFill>
                <a:latin typeface="Times New Roman" panose="02020603050405020304" pitchFamily="18" charset="0"/>
                <a:cs typeface="Times New Roman" panose="02020603050405020304" pitchFamily="18" charset="0"/>
              </a:rPr>
              <a:t>Referentiel</a:t>
            </a:r>
            <a:r>
              <a:rPr lang="fr-FR" sz="1400" dirty="0">
                <a:solidFill>
                  <a:schemeClr val="tx1"/>
                </a:solidFill>
                <a:latin typeface="Times New Roman" panose="02020603050405020304" pitchFamily="18" charset="0"/>
                <a:cs typeface="Times New Roman" panose="02020603050405020304" pitchFamily="18" charset="0"/>
              </a:rPr>
              <a:t>-ms</a:t>
            </a:r>
          </a:p>
        </p:txBody>
      </p:sp>
    </p:spTree>
    <p:extLst>
      <p:ext uri="{BB962C8B-B14F-4D97-AF65-F5344CB8AC3E}">
        <p14:creationId xmlns:p14="http://schemas.microsoft.com/office/powerpoint/2010/main" val="4093644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408657-C85B-4DAD-914D-409E6F2DFEA0}"/>
              </a:ext>
            </a:extLst>
          </p:cNvPr>
          <p:cNvSpPr/>
          <p:nvPr/>
        </p:nvSpPr>
        <p:spPr>
          <a:xfrm>
            <a:off x="-1" y="-61993"/>
            <a:ext cx="12192000" cy="1311965"/>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8">
            <a:extLst>
              <a:ext uri="{FF2B5EF4-FFF2-40B4-BE49-F238E27FC236}">
                <a16:creationId xmlns:a16="http://schemas.microsoft.com/office/drawing/2014/main" id="{EECA9197-BE6F-4855-9129-C3083A5D3777}"/>
              </a:ext>
            </a:extLst>
          </p:cNvPr>
          <p:cNvSpPr txBox="1">
            <a:spLocks/>
          </p:cNvSpPr>
          <p:nvPr/>
        </p:nvSpPr>
        <p:spPr>
          <a:xfrm>
            <a:off x="838199" y="135956"/>
            <a:ext cx="10515600" cy="695513"/>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bg1"/>
                </a:solidFill>
                <a:latin typeface="Centaur" panose="02030504050205020304" pitchFamily="18" charset="0"/>
              </a:rPr>
              <a:t>Challenges </a:t>
            </a:r>
            <a:endParaRPr lang="en-US" sz="3600" dirty="0">
              <a:solidFill>
                <a:schemeClr val="bg1"/>
              </a:solidFill>
              <a:latin typeface="Centaur" panose="02030504050205020304" pitchFamily="18" charset="0"/>
            </a:endParaRPr>
          </a:p>
        </p:txBody>
      </p:sp>
      <p:sp>
        <p:nvSpPr>
          <p:cNvPr id="9" name="Slide Number Placeholder 11">
            <a:extLst>
              <a:ext uri="{FF2B5EF4-FFF2-40B4-BE49-F238E27FC236}">
                <a16:creationId xmlns:a16="http://schemas.microsoft.com/office/drawing/2014/main" id="{175287F8-1370-419D-BBDC-5127F5B3608F}"/>
              </a:ext>
            </a:extLst>
          </p:cNvPr>
          <p:cNvSpPr txBox="1">
            <a:spLocks/>
          </p:cNvSpPr>
          <p:nvPr/>
        </p:nvSpPr>
        <p:spPr>
          <a:xfrm>
            <a:off x="10955319" y="6398056"/>
            <a:ext cx="373942" cy="281714"/>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7508F3A-A0BC-4E86-A0D3-0E27BBBF26B9}" type="slidenum">
              <a:rPr lang="en-US" sz="1000" smtClean="0">
                <a:solidFill>
                  <a:schemeClr val="tx1">
                    <a:lumMod val="65000"/>
                    <a:lumOff val="35000"/>
                  </a:schemeClr>
                </a:solidFill>
              </a:rPr>
              <a:pPr algn="ctr"/>
              <a:t>9</a:t>
            </a:fld>
            <a:endParaRPr lang="en-US" sz="10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1B50E481-E20E-41B2-A8D4-0D90C310B460}"/>
              </a:ext>
            </a:extLst>
          </p:cNvPr>
          <p:cNvCxnSpPr>
            <a:cxnSpLocks/>
          </p:cNvCxnSpPr>
          <p:nvPr/>
        </p:nvCxnSpPr>
        <p:spPr>
          <a:xfrm>
            <a:off x="10930780" y="6356350"/>
            <a:ext cx="0" cy="32341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89D1CE-5279-4D29-AC69-37AE3B949033}"/>
              </a:ext>
            </a:extLst>
          </p:cNvPr>
          <p:cNvSpPr txBox="1"/>
          <p:nvPr/>
        </p:nvSpPr>
        <p:spPr>
          <a:xfrm>
            <a:off x="838199" y="726952"/>
            <a:ext cx="10515600" cy="338554"/>
          </a:xfrm>
          <a:prstGeom prst="rect">
            <a:avLst/>
          </a:prstGeom>
          <a:noFill/>
        </p:spPr>
        <p:txBody>
          <a:bodyPr wrap="square" rtlCol="0">
            <a:spAutoFit/>
          </a:bodyPr>
          <a:lstStyle/>
          <a:p>
            <a:pPr indent="-1828754"/>
            <a:r>
              <a:rPr lang="fr-FR" sz="1600" dirty="0">
                <a:solidFill>
                  <a:schemeClr val="bg1"/>
                </a:solidFill>
                <a:latin typeface="Centaur" panose="02030504050205020304" pitchFamily="18" charset="0"/>
                <a:ea typeface="Open Sans" pitchFamily="34" charset="0"/>
                <a:cs typeface="Open Sans" pitchFamily="34" charset="0"/>
              </a:rPr>
              <a:t>API Gateway</a:t>
            </a:r>
          </a:p>
        </p:txBody>
      </p:sp>
      <p:sp>
        <p:nvSpPr>
          <p:cNvPr id="58" name="Rectangle 57">
            <a:extLst>
              <a:ext uri="{FF2B5EF4-FFF2-40B4-BE49-F238E27FC236}">
                <a16:creationId xmlns:a16="http://schemas.microsoft.com/office/drawing/2014/main" id="{B84D95F5-0F44-4746-8EC6-E0AE6A522774}"/>
              </a:ext>
            </a:extLst>
          </p:cNvPr>
          <p:cNvSpPr/>
          <p:nvPr/>
        </p:nvSpPr>
        <p:spPr>
          <a:xfrm>
            <a:off x="4650804" y="1786236"/>
            <a:ext cx="2869718" cy="6421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9" name="Rectangle 58">
            <a:extLst>
              <a:ext uri="{FF2B5EF4-FFF2-40B4-BE49-F238E27FC236}">
                <a16:creationId xmlns:a16="http://schemas.microsoft.com/office/drawing/2014/main" id="{315F15D7-5B07-4A23-841D-BE9640CF211B}"/>
              </a:ext>
            </a:extLst>
          </p:cNvPr>
          <p:cNvSpPr/>
          <p:nvPr/>
        </p:nvSpPr>
        <p:spPr>
          <a:xfrm>
            <a:off x="4815260" y="1840968"/>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Runner-ms</a:t>
            </a:r>
          </a:p>
        </p:txBody>
      </p:sp>
      <p:sp>
        <p:nvSpPr>
          <p:cNvPr id="78" name="Rectangle 77">
            <a:extLst>
              <a:ext uri="{FF2B5EF4-FFF2-40B4-BE49-F238E27FC236}">
                <a16:creationId xmlns:a16="http://schemas.microsoft.com/office/drawing/2014/main" id="{AE72E656-5796-487E-B915-5EDEBBCE490F}"/>
              </a:ext>
            </a:extLst>
          </p:cNvPr>
          <p:cNvSpPr/>
          <p:nvPr/>
        </p:nvSpPr>
        <p:spPr>
          <a:xfrm>
            <a:off x="2564021" y="2782888"/>
            <a:ext cx="2869718" cy="6363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9" name="Rectangle 78">
            <a:extLst>
              <a:ext uri="{FF2B5EF4-FFF2-40B4-BE49-F238E27FC236}">
                <a16:creationId xmlns:a16="http://schemas.microsoft.com/office/drawing/2014/main" id="{0155614F-56B3-4AB8-B76F-E9AD2BAD45C3}"/>
              </a:ext>
            </a:extLst>
          </p:cNvPr>
          <p:cNvSpPr/>
          <p:nvPr/>
        </p:nvSpPr>
        <p:spPr>
          <a:xfrm>
            <a:off x="2728477" y="2837621"/>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Arbitrage-ms</a:t>
            </a:r>
          </a:p>
        </p:txBody>
      </p:sp>
      <p:sp>
        <p:nvSpPr>
          <p:cNvPr id="81" name="Rectangle 80">
            <a:extLst>
              <a:ext uri="{FF2B5EF4-FFF2-40B4-BE49-F238E27FC236}">
                <a16:creationId xmlns:a16="http://schemas.microsoft.com/office/drawing/2014/main" id="{092411A9-789E-43B6-9F5C-A56BD21044C2}"/>
              </a:ext>
            </a:extLst>
          </p:cNvPr>
          <p:cNvSpPr/>
          <p:nvPr/>
        </p:nvSpPr>
        <p:spPr>
          <a:xfrm>
            <a:off x="6758262" y="2768580"/>
            <a:ext cx="2869718" cy="60588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2" name="Rectangle 81">
            <a:extLst>
              <a:ext uri="{FF2B5EF4-FFF2-40B4-BE49-F238E27FC236}">
                <a16:creationId xmlns:a16="http://schemas.microsoft.com/office/drawing/2014/main" id="{1C60887D-E51C-435B-8FC9-B1CF06676F5F}"/>
              </a:ext>
            </a:extLst>
          </p:cNvPr>
          <p:cNvSpPr/>
          <p:nvPr/>
        </p:nvSpPr>
        <p:spPr>
          <a:xfrm>
            <a:off x="6922718" y="2823313"/>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Contrat-ms</a:t>
            </a:r>
          </a:p>
        </p:txBody>
      </p:sp>
      <p:sp>
        <p:nvSpPr>
          <p:cNvPr id="84" name="Rectangle 83">
            <a:extLst>
              <a:ext uri="{FF2B5EF4-FFF2-40B4-BE49-F238E27FC236}">
                <a16:creationId xmlns:a16="http://schemas.microsoft.com/office/drawing/2014/main" id="{0680AC9E-7921-498D-87FB-8F16F7BA7C4D}"/>
              </a:ext>
            </a:extLst>
          </p:cNvPr>
          <p:cNvSpPr/>
          <p:nvPr/>
        </p:nvSpPr>
        <p:spPr>
          <a:xfrm>
            <a:off x="4650804" y="3906608"/>
            <a:ext cx="2869718" cy="63639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B37FB84F-4E70-472D-8A9D-5348E57135B4}"/>
              </a:ext>
            </a:extLst>
          </p:cNvPr>
          <p:cNvSpPr/>
          <p:nvPr/>
        </p:nvSpPr>
        <p:spPr>
          <a:xfrm>
            <a:off x="4815260" y="3961340"/>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Référentiel-ms</a:t>
            </a:r>
          </a:p>
        </p:txBody>
      </p:sp>
      <p:sp>
        <p:nvSpPr>
          <p:cNvPr id="2" name="Rectangle 1">
            <a:extLst>
              <a:ext uri="{FF2B5EF4-FFF2-40B4-BE49-F238E27FC236}">
                <a16:creationId xmlns:a16="http://schemas.microsoft.com/office/drawing/2014/main" id="{643E053A-C877-44EC-936D-7DB448186CFA}"/>
              </a:ext>
            </a:extLst>
          </p:cNvPr>
          <p:cNvSpPr/>
          <p:nvPr/>
        </p:nvSpPr>
        <p:spPr>
          <a:xfrm>
            <a:off x="4650804" y="5020421"/>
            <a:ext cx="2869718" cy="63639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Rectangle 2">
            <a:extLst>
              <a:ext uri="{FF2B5EF4-FFF2-40B4-BE49-F238E27FC236}">
                <a16:creationId xmlns:a16="http://schemas.microsoft.com/office/drawing/2014/main" id="{0700DEF4-9234-438E-B78A-E7C02952784B}"/>
              </a:ext>
            </a:extLst>
          </p:cNvPr>
          <p:cNvSpPr/>
          <p:nvPr/>
        </p:nvSpPr>
        <p:spPr>
          <a:xfrm>
            <a:off x="4815260" y="5075153"/>
            <a:ext cx="2561479" cy="498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Common-ms</a:t>
            </a:r>
          </a:p>
        </p:txBody>
      </p:sp>
      <p:cxnSp>
        <p:nvCxnSpPr>
          <p:cNvPr id="12" name="Connector: Elbow 11">
            <a:extLst>
              <a:ext uri="{FF2B5EF4-FFF2-40B4-BE49-F238E27FC236}">
                <a16:creationId xmlns:a16="http://schemas.microsoft.com/office/drawing/2014/main" id="{3B594EC7-35D6-4EC8-8579-D08B1A473598}"/>
              </a:ext>
            </a:extLst>
          </p:cNvPr>
          <p:cNvCxnSpPr>
            <a:cxnSpLocks/>
            <a:stCxn id="58" idx="1"/>
            <a:endCxn id="78" idx="0"/>
          </p:cNvCxnSpPr>
          <p:nvPr/>
        </p:nvCxnSpPr>
        <p:spPr>
          <a:xfrm rot="10800000" flipV="1">
            <a:off x="3998880" y="2107330"/>
            <a:ext cx="651924" cy="675558"/>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Connector: Elbow 43">
            <a:extLst>
              <a:ext uri="{FF2B5EF4-FFF2-40B4-BE49-F238E27FC236}">
                <a16:creationId xmlns:a16="http://schemas.microsoft.com/office/drawing/2014/main" id="{F7463BB2-79F7-4F1C-8BED-F6737EDD816D}"/>
              </a:ext>
            </a:extLst>
          </p:cNvPr>
          <p:cNvCxnSpPr>
            <a:cxnSpLocks/>
            <a:stCxn id="78" idx="2"/>
            <a:endCxn id="84" idx="1"/>
          </p:cNvCxnSpPr>
          <p:nvPr/>
        </p:nvCxnSpPr>
        <p:spPr>
          <a:xfrm rot="16200000" flipH="1">
            <a:off x="3922081" y="3496084"/>
            <a:ext cx="805522" cy="651924"/>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7" name="Connector: Elbow 46">
            <a:extLst>
              <a:ext uri="{FF2B5EF4-FFF2-40B4-BE49-F238E27FC236}">
                <a16:creationId xmlns:a16="http://schemas.microsoft.com/office/drawing/2014/main" id="{599342E3-C919-4555-AACE-8393AE7B1320}"/>
              </a:ext>
            </a:extLst>
          </p:cNvPr>
          <p:cNvCxnSpPr>
            <a:cxnSpLocks/>
            <a:stCxn id="84" idx="2"/>
            <a:endCxn id="2" idx="0"/>
          </p:cNvCxnSpPr>
          <p:nvPr/>
        </p:nvCxnSpPr>
        <p:spPr>
          <a:xfrm rot="5400000">
            <a:off x="5846956" y="4781713"/>
            <a:ext cx="477415" cy="12700"/>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2" name="Connector: Elbow 51">
            <a:extLst>
              <a:ext uri="{FF2B5EF4-FFF2-40B4-BE49-F238E27FC236}">
                <a16:creationId xmlns:a16="http://schemas.microsoft.com/office/drawing/2014/main" id="{34A2A130-C043-4BDD-9500-3D8AECC266CF}"/>
              </a:ext>
            </a:extLst>
          </p:cNvPr>
          <p:cNvCxnSpPr>
            <a:cxnSpLocks/>
            <a:stCxn id="81" idx="2"/>
            <a:endCxn id="84" idx="3"/>
          </p:cNvCxnSpPr>
          <p:nvPr/>
        </p:nvCxnSpPr>
        <p:spPr>
          <a:xfrm rot="5400000">
            <a:off x="7431649" y="3463335"/>
            <a:ext cx="850346" cy="672599"/>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Connector: Elbow 54">
            <a:extLst>
              <a:ext uri="{FF2B5EF4-FFF2-40B4-BE49-F238E27FC236}">
                <a16:creationId xmlns:a16="http://schemas.microsoft.com/office/drawing/2014/main" id="{0AA1B61A-EBD6-4451-ABBE-DB3AE72408AB}"/>
              </a:ext>
            </a:extLst>
          </p:cNvPr>
          <p:cNvCxnSpPr>
            <a:cxnSpLocks/>
            <a:stCxn id="58" idx="3"/>
            <a:endCxn id="82" idx="0"/>
          </p:cNvCxnSpPr>
          <p:nvPr/>
        </p:nvCxnSpPr>
        <p:spPr>
          <a:xfrm>
            <a:off x="7520522" y="2107330"/>
            <a:ext cx="682936" cy="715983"/>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324833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theme/theme1.xml><?xml version="1.0" encoding="utf-8"?>
<a:theme xmlns:a="http://schemas.openxmlformats.org/drawingml/2006/main" name="Office Theme">
  <a:themeElements>
    <a:clrScheme name="Custom 1">
      <a:dk1>
        <a:srgbClr val="000000"/>
      </a:dk1>
      <a:lt1>
        <a:sysClr val="window" lastClr="FFFFFF"/>
      </a:lt1>
      <a:dk2>
        <a:srgbClr val="1B4345"/>
      </a:dk2>
      <a:lt2>
        <a:srgbClr val="95A5A6"/>
      </a:lt2>
      <a:accent1>
        <a:srgbClr val="60A7CB"/>
      </a:accent1>
      <a:accent2>
        <a:srgbClr val="F85A7E"/>
      </a:accent2>
      <a:accent3>
        <a:srgbClr val="814FCD"/>
      </a:accent3>
      <a:accent4>
        <a:srgbClr val="FFCA80"/>
      </a:accent4>
      <a:accent5>
        <a:srgbClr val="87B094"/>
      </a:accent5>
      <a:accent6>
        <a:srgbClr val="BE7445"/>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17077</TotalTime>
  <Words>2327</Words>
  <Application>Microsoft Office PowerPoint</Application>
  <PresentationFormat>Widescreen</PresentationFormat>
  <Paragraphs>353</Paragraphs>
  <Slides>27</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Centaur</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PERFECTO</dc:title>
  <dc:creator>Ryanda</dc:creator>
  <cp:lastModifiedBy>DOUHI SALMA</cp:lastModifiedBy>
  <cp:revision>1014</cp:revision>
  <dcterms:created xsi:type="dcterms:W3CDTF">2016-04-25T10:09:13Z</dcterms:created>
  <dcterms:modified xsi:type="dcterms:W3CDTF">2020-09-08T20:16:35Z</dcterms:modified>
</cp:coreProperties>
</file>