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1"/>
  </p:notesMasterIdLst>
  <p:handoutMasterIdLst>
    <p:handoutMasterId r:id="rId12"/>
  </p:handoutMasterIdLst>
  <p:sldIdLst>
    <p:sldId id="256" r:id="rId5"/>
    <p:sldId id="268" r:id="rId6"/>
    <p:sldId id="278" r:id="rId7"/>
    <p:sldId id="276" r:id="rId8"/>
    <p:sldId id="27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3707" autoAdjust="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nder GURVINDER" userId="da6f593732f91213" providerId="LiveId" clId="{B2FCD750-FE10-4F7C-A865-F02A79608C43}"/>
    <pc:docChg chg="undo custSel addSld modSld">
      <pc:chgData name="Gurvinder GURVINDER" userId="da6f593732f91213" providerId="LiveId" clId="{B2FCD750-FE10-4F7C-A865-F02A79608C43}" dt="2022-04-05T15:04:15.564" v="26" actId="27636"/>
      <pc:docMkLst>
        <pc:docMk/>
      </pc:docMkLst>
      <pc:sldChg chg="modSp mod">
        <pc:chgData name="Gurvinder GURVINDER" userId="da6f593732f91213" providerId="LiveId" clId="{B2FCD750-FE10-4F7C-A865-F02A79608C43}" dt="2022-04-05T14:35:54.896" v="12" actId="20577"/>
        <pc:sldMkLst>
          <pc:docMk/>
          <pc:sldMk cId="3463669777" sldId="268"/>
        </pc:sldMkLst>
        <pc:spChg chg="mod">
          <ac:chgData name="Gurvinder GURVINDER" userId="da6f593732f91213" providerId="LiveId" clId="{B2FCD750-FE10-4F7C-A865-F02A79608C43}" dt="2022-04-05T14:35:54.896" v="12" actId="20577"/>
          <ac:spMkLst>
            <pc:docMk/>
            <pc:sldMk cId="3463669777" sldId="268"/>
            <ac:spMk id="3" creationId="{65E2973A-31D5-4AFD-9A42-FB993B8F63EF}"/>
          </ac:spMkLst>
        </pc:spChg>
      </pc:sldChg>
      <pc:sldChg chg="modSp mod">
        <pc:chgData name="Gurvinder GURVINDER" userId="da6f593732f91213" providerId="LiveId" clId="{B2FCD750-FE10-4F7C-A865-F02A79608C43}" dt="2022-04-05T15:04:15.564" v="26" actId="27636"/>
        <pc:sldMkLst>
          <pc:docMk/>
          <pc:sldMk cId="3488585930" sldId="276"/>
        </pc:sldMkLst>
        <pc:spChg chg="mod">
          <ac:chgData name="Gurvinder GURVINDER" userId="da6f593732f91213" providerId="LiveId" clId="{B2FCD750-FE10-4F7C-A865-F02A79608C43}" dt="2022-04-05T15:04:15.564" v="26" actId="27636"/>
          <ac:spMkLst>
            <pc:docMk/>
            <pc:sldMk cId="3488585930" sldId="276"/>
            <ac:spMk id="3" creationId="{80ACDA32-759B-4005-B1D1-387BFDE6A1A8}"/>
          </ac:spMkLst>
        </pc:spChg>
      </pc:sldChg>
      <pc:sldChg chg="delSp modSp new mod">
        <pc:chgData name="Gurvinder GURVINDER" userId="da6f593732f91213" providerId="LiveId" clId="{B2FCD750-FE10-4F7C-A865-F02A79608C43}" dt="2022-04-05T14:37:14.644" v="18" actId="27636"/>
        <pc:sldMkLst>
          <pc:docMk/>
          <pc:sldMk cId="3827118613" sldId="278"/>
        </pc:sldMkLst>
        <pc:spChg chg="del">
          <ac:chgData name="Gurvinder GURVINDER" userId="da6f593732f91213" providerId="LiveId" clId="{B2FCD750-FE10-4F7C-A865-F02A79608C43}" dt="2022-04-05T14:37:00.894" v="14" actId="478"/>
          <ac:spMkLst>
            <pc:docMk/>
            <pc:sldMk cId="3827118613" sldId="278"/>
            <ac:spMk id="2" creationId="{36E0EDB9-FDA4-4052-B09F-3EF2B4059B02}"/>
          </ac:spMkLst>
        </pc:spChg>
        <pc:spChg chg="mod">
          <ac:chgData name="Gurvinder GURVINDER" userId="da6f593732f91213" providerId="LiveId" clId="{B2FCD750-FE10-4F7C-A865-F02A79608C43}" dt="2022-04-05T14:37:14.644" v="18" actId="27636"/>
          <ac:spMkLst>
            <pc:docMk/>
            <pc:sldMk cId="3827118613" sldId="278"/>
            <ac:spMk id="3" creationId="{A9A77BD6-F224-4AC5-B95C-B4225D30791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4/5/2022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4/5/2022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4/5/2022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- 12</a:t>
            </a:r>
          </a:p>
        </p:txBody>
      </p:sp>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r>
              <a:rPr lang="en-US" dirty="0"/>
              <a:t>Static and instance class members ( Variables)</a:t>
            </a:r>
          </a:p>
          <a:p>
            <a:r>
              <a:rPr lang="en-IN" dirty="0"/>
              <a:t> Inheritance in C#</a:t>
            </a:r>
          </a:p>
          <a:p>
            <a:r>
              <a:rPr lang="en-IN" dirty="0"/>
              <a:t>Type of Inheritance</a:t>
            </a:r>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77BD6-F224-4AC5-B95C-B4225D30791E}"/>
              </a:ext>
            </a:extLst>
          </p:cNvPr>
          <p:cNvSpPr>
            <a:spLocks noGrp="1"/>
          </p:cNvSpPr>
          <p:nvPr>
            <p:ph idx="1"/>
          </p:nvPr>
        </p:nvSpPr>
        <p:spPr>
          <a:xfrm>
            <a:off x="1143000" y="439947"/>
            <a:ext cx="9872871" cy="5656053"/>
          </a:xfrm>
        </p:spPr>
        <p:txBody>
          <a:bodyPr>
            <a:normAutofit fontScale="25000" lnSpcReduction="20000"/>
          </a:bodyPr>
          <a:lstStyle/>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class</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Student</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acess</a:t>
            </a:r>
            <a:r>
              <a:rPr lang="en-GB" sz="1800" dirty="0">
                <a:solidFill>
                  <a:srgbClr val="008000"/>
                </a:solidFill>
                <a:latin typeface="Cascadia Mono" panose="020B0609020000020004" pitchFamily="49" charset="0"/>
              </a:rPr>
              <a:t> modifier --&gt; class keyword --&gt; class name ( by default class is  internal)</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we can create variables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we can create properties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//we can creates methods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we can create </a:t>
            </a:r>
            <a:r>
              <a:rPr lang="en-GB" sz="1800" dirty="0" err="1">
                <a:solidFill>
                  <a:srgbClr val="008000"/>
                </a:solidFill>
                <a:latin typeface="Cascadia Mono" panose="020B0609020000020004" pitchFamily="49" charset="0"/>
              </a:rPr>
              <a:t>enums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etc</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constructur</a:t>
            </a:r>
            <a:r>
              <a:rPr lang="en-GB" sz="1800" dirty="0">
                <a:solidFill>
                  <a:srgbClr val="008000"/>
                </a:solidFill>
                <a:latin typeface="Cascadia Mono" panose="020B0609020000020004" pitchFamily="49" charset="0"/>
              </a:rPr>
              <a:t> </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constructuor</a:t>
            </a:r>
            <a:r>
              <a:rPr lang="en-GB" sz="1800" dirty="0">
                <a:solidFill>
                  <a:srgbClr val="008000"/>
                </a:solidFill>
                <a:latin typeface="Cascadia Mono" panose="020B0609020000020004" pitchFamily="49" charset="0"/>
              </a:rPr>
              <a:t> name also and </a:t>
            </a:r>
            <a:r>
              <a:rPr lang="en-GB" sz="1800" dirty="0" err="1">
                <a:solidFill>
                  <a:srgbClr val="008000"/>
                </a:solidFill>
                <a:latin typeface="Cascadia Mono" panose="020B0609020000020004" pitchFamily="49" charset="0"/>
              </a:rPr>
              <a:t>shpould</a:t>
            </a:r>
            <a:r>
              <a:rPr lang="en-GB" sz="1800" dirty="0">
                <a:solidFill>
                  <a:srgbClr val="008000"/>
                </a:solidFill>
                <a:latin typeface="Cascadia Mono" panose="020B0609020000020004" pitchFamily="49" charset="0"/>
              </a:rPr>
              <a:t> be same as class name and it </a:t>
            </a:r>
            <a:r>
              <a:rPr lang="en-GB" sz="1800" dirty="0" err="1">
                <a:solidFill>
                  <a:srgbClr val="008000"/>
                </a:solidFill>
                <a:latin typeface="Cascadia Mono" panose="020B0609020000020004" pitchFamily="49" charset="0"/>
              </a:rPr>
              <a:t>donest</a:t>
            </a:r>
            <a:r>
              <a:rPr lang="en-GB" sz="1800" dirty="0">
                <a:solidFill>
                  <a:srgbClr val="008000"/>
                </a:solidFill>
                <a:latin typeface="Cascadia Mono" panose="020B0609020000020004" pitchFamily="49" charset="0"/>
              </a:rPr>
              <a:t> have any return type</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acess</a:t>
            </a:r>
            <a:r>
              <a:rPr lang="en-GB" sz="1800" dirty="0">
                <a:solidFill>
                  <a:srgbClr val="008000"/>
                </a:solidFill>
                <a:latin typeface="Cascadia Mono" panose="020B0609020000020004" pitchFamily="49" charset="0"/>
              </a:rPr>
              <a:t> modifier --&gt; name </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constructor </a:t>
            </a:r>
            <a:r>
              <a:rPr lang="en-GB" sz="1800" dirty="0" err="1">
                <a:solidFill>
                  <a:srgbClr val="008000"/>
                </a:solidFill>
                <a:latin typeface="Cascadia Mono" panose="020B0609020000020004" pitchFamily="49" charset="0"/>
              </a:rPr>
              <a:t>doesnt</a:t>
            </a:r>
            <a:r>
              <a:rPr lang="en-GB" sz="1800" dirty="0">
                <a:solidFill>
                  <a:srgbClr val="008000"/>
                </a:solidFill>
                <a:latin typeface="Cascadia Mono" panose="020B0609020000020004" pitchFamily="49" charset="0"/>
              </a:rPr>
              <a:t> have return type , but method has the return type</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public int </a:t>
            </a:r>
            <a:r>
              <a:rPr lang="en-GB" sz="1800" dirty="0" err="1">
                <a:solidFill>
                  <a:srgbClr val="008000"/>
                </a:solidFill>
                <a:latin typeface="Cascadia Mono" panose="020B0609020000020004" pitchFamily="49" charset="0"/>
              </a:rPr>
              <a:t>mymarks</a:t>
            </a:r>
            <a:r>
              <a:rPr lang="en-GB" sz="1800" dirty="0">
                <a:solidFill>
                  <a:srgbClr val="008000"/>
                </a:solidFill>
                <a:latin typeface="Cascadia Mono" panose="020B0609020000020004" pitchFamily="49" charset="0"/>
              </a:rPr>
              <a:t> = 5;  // by default access modifier for variables is private </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public static int </a:t>
            </a:r>
            <a:r>
              <a:rPr lang="en-GB" sz="1800" dirty="0" err="1">
                <a:solidFill>
                  <a:srgbClr val="008000"/>
                </a:solidFill>
                <a:latin typeface="Cascadia Mono" panose="020B0609020000020004" pitchFamily="49" charset="0"/>
              </a:rPr>
              <a:t>myStaticmarks</a:t>
            </a:r>
            <a:r>
              <a:rPr lang="en-GB" sz="1800" dirty="0">
                <a:solidFill>
                  <a:srgbClr val="008000"/>
                </a:solidFill>
                <a:latin typeface="Cascadia Mono" panose="020B0609020000020004" pitchFamily="49" charset="0"/>
              </a:rPr>
              <a:t> = 5;</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private static int result = 6;</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num1 = 1;</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static</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 = 1;</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Student</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GetNum</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increase the number with 1</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num1++;</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"static output - "</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"Non- static output - "</a:t>
            </a:r>
            <a:r>
              <a:rPr lang="en-GB" sz="1800" dirty="0">
                <a:solidFill>
                  <a:srgbClr val="000000"/>
                </a:solidFill>
                <a:latin typeface="Cascadia Mono" panose="020B0609020000020004" pitchFamily="49" charset="0"/>
              </a:rPr>
              <a:t>+num1);</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//public void Display() // by default access modifier for methods is private </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mymarks</a:t>
            </a:r>
            <a:r>
              <a:rPr lang="en-GB" sz="1800" dirty="0">
                <a:solidFill>
                  <a:srgbClr val="008000"/>
                </a:solidFill>
                <a:latin typeface="Cascadia Mono" panose="020B0609020000020004" pitchFamily="49" charset="0"/>
              </a:rPr>
              <a:t> = </a:t>
            </a:r>
            <a:r>
              <a:rPr lang="en-GB" sz="1800" dirty="0" err="1">
                <a:solidFill>
                  <a:srgbClr val="008000"/>
                </a:solidFill>
                <a:latin typeface="Cascadia Mono" panose="020B0609020000020004" pitchFamily="49" charset="0"/>
              </a:rPr>
              <a:t>mymarks</a:t>
            </a:r>
            <a:r>
              <a:rPr lang="en-GB" sz="1800" dirty="0">
                <a:solidFill>
                  <a:srgbClr val="008000"/>
                </a:solidFill>
                <a:latin typeface="Cascadia Mono" panose="020B0609020000020004" pitchFamily="49" charset="0"/>
              </a:rPr>
              <a:t> + 1;</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myStaticmarks</a:t>
            </a:r>
            <a:r>
              <a:rPr lang="en-GB" sz="1800" dirty="0">
                <a:solidFill>
                  <a:srgbClr val="008000"/>
                </a:solidFill>
                <a:latin typeface="Cascadia Mono" panose="020B0609020000020004" pitchFamily="49" charset="0"/>
              </a:rPr>
              <a:t> = </a:t>
            </a:r>
            <a:r>
              <a:rPr lang="en-GB" sz="1800" dirty="0" err="1">
                <a:solidFill>
                  <a:srgbClr val="008000"/>
                </a:solidFill>
                <a:latin typeface="Cascadia Mono" panose="020B0609020000020004" pitchFamily="49" charset="0"/>
              </a:rPr>
              <a:t>myStaticmarks</a:t>
            </a:r>
            <a:r>
              <a:rPr lang="en-GB" sz="1800" dirty="0">
                <a:solidFill>
                  <a:srgbClr val="008000"/>
                </a:solidFill>
                <a:latin typeface="Cascadia Mono" panose="020B0609020000020004" pitchFamily="49" charset="0"/>
              </a:rPr>
              <a:t> + 1;</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Console.WriteLine</a:t>
            </a:r>
            <a:r>
              <a:rPr lang="en-GB" sz="1800" dirty="0">
                <a:solidFill>
                  <a:srgbClr val="008000"/>
                </a:solidFill>
                <a:latin typeface="Cascadia Mono" panose="020B0609020000020004" pitchFamily="49" charset="0"/>
              </a:rPr>
              <a:t>("Non Static </a:t>
            </a:r>
            <a:r>
              <a:rPr lang="en-GB" sz="1800" dirty="0" err="1">
                <a:solidFill>
                  <a:srgbClr val="008000"/>
                </a:solidFill>
                <a:latin typeface="Cascadia Mono" panose="020B0609020000020004" pitchFamily="49" charset="0"/>
              </a:rPr>
              <a:t>Varible</a:t>
            </a:r>
            <a:r>
              <a:rPr lang="en-GB" sz="1800" dirty="0">
                <a:solidFill>
                  <a:srgbClr val="008000"/>
                </a:solidFill>
                <a:latin typeface="Cascadia Mono" panose="020B0609020000020004" pitchFamily="49" charset="0"/>
              </a:rPr>
              <a:t> - " + </a:t>
            </a:r>
            <a:r>
              <a:rPr lang="en-GB" sz="1800" dirty="0" err="1">
                <a:solidFill>
                  <a:srgbClr val="008000"/>
                </a:solidFill>
                <a:latin typeface="Cascadia Mono" panose="020B0609020000020004" pitchFamily="49" charset="0"/>
              </a:rPr>
              <a:t>mymarks</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Console.WriteLine</a:t>
            </a:r>
            <a:r>
              <a:rPr lang="en-GB" sz="1800" dirty="0">
                <a:solidFill>
                  <a:srgbClr val="008000"/>
                </a:solidFill>
                <a:latin typeface="Cascadia Mono" panose="020B0609020000020004" pitchFamily="49" charset="0"/>
              </a:rPr>
              <a:t>("static </a:t>
            </a:r>
            <a:r>
              <a:rPr lang="en-GB" sz="1800" dirty="0" err="1">
                <a:solidFill>
                  <a:srgbClr val="008000"/>
                </a:solidFill>
                <a:latin typeface="Cascadia Mono" panose="020B0609020000020004" pitchFamily="49" charset="0"/>
              </a:rPr>
              <a:t>varible</a:t>
            </a:r>
            <a:r>
              <a:rPr lang="en-GB" sz="1800" dirty="0">
                <a:solidFill>
                  <a:srgbClr val="008000"/>
                </a:solidFill>
                <a:latin typeface="Cascadia Mono" panose="020B0609020000020004" pitchFamily="49" charset="0"/>
              </a:rPr>
              <a:t> - " + </a:t>
            </a:r>
            <a:r>
              <a:rPr lang="en-GB" sz="1800" dirty="0" err="1">
                <a:solidFill>
                  <a:srgbClr val="008000"/>
                </a:solidFill>
                <a:latin typeface="Cascadia Mono" panose="020B0609020000020004" pitchFamily="49" charset="0"/>
              </a:rPr>
              <a:t>myStaticmarks</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//public static void Store(int </a:t>
            </a:r>
            <a:r>
              <a:rPr lang="en-GB" sz="1800" dirty="0" err="1">
                <a:solidFill>
                  <a:srgbClr val="008000"/>
                </a:solidFill>
                <a:latin typeface="Cascadia Mono" panose="020B0609020000020004" pitchFamily="49" charset="0"/>
              </a:rPr>
              <a:t>num</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result = </a:t>
            </a:r>
            <a:r>
              <a:rPr lang="en-GB" sz="1800" dirty="0" err="1">
                <a:solidFill>
                  <a:srgbClr val="008000"/>
                </a:solidFill>
                <a:latin typeface="Cascadia Mono" panose="020B0609020000020004" pitchFamily="49" charset="0"/>
              </a:rPr>
              <a:t>num</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Console.WriteLine</a:t>
            </a:r>
            <a:r>
              <a:rPr lang="en-GB" sz="1800" dirty="0">
                <a:solidFill>
                  <a:srgbClr val="008000"/>
                </a:solidFill>
                <a:latin typeface="Cascadia Mono" panose="020B0609020000020004" pitchFamily="49" charset="0"/>
              </a:rPr>
              <a:t>(result);</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endParaRPr lang="en-GB" dirty="0"/>
          </a:p>
        </p:txBody>
      </p:sp>
    </p:spTree>
    <p:extLst>
      <p:ext uri="{BB962C8B-B14F-4D97-AF65-F5344CB8AC3E}">
        <p14:creationId xmlns:p14="http://schemas.microsoft.com/office/powerpoint/2010/main" val="382711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 Inheritance in C#</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fontScale="85000" lnSpcReduction="20000"/>
          </a:bodyPr>
          <a:lstStyle/>
          <a:p>
            <a:pPr algn="l"/>
            <a:r>
              <a:rPr lang="en-US" sz="1600" b="0" i="0" dirty="0">
                <a:solidFill>
                  <a:srgbClr val="000000"/>
                </a:solidFill>
                <a:effectLst/>
                <a:latin typeface="Arial" panose="020B0604020202020204" pitchFamily="34" charset="0"/>
              </a:rPr>
              <a:t>In C#, inheritance is a process in which one object acquires all the properties and behaviors of its parent object automatically. In such way, you can reuse, extend or modify the attributes and behaviors which is defined in other class.</a:t>
            </a:r>
          </a:p>
          <a:p>
            <a:pPr algn="l"/>
            <a:endParaRPr lang="en-US" sz="1600" b="0" i="0" dirty="0">
              <a:solidFill>
                <a:srgbClr val="000000"/>
              </a:solidFill>
              <a:effectLst/>
              <a:latin typeface="Arial" panose="020B0604020202020204" pitchFamily="34" charset="0"/>
            </a:endParaRPr>
          </a:p>
          <a:p>
            <a:pPr algn="l"/>
            <a:r>
              <a:rPr lang="en-US" sz="1600" b="0" i="0" dirty="0">
                <a:solidFill>
                  <a:srgbClr val="000000"/>
                </a:solidFill>
                <a:effectLst/>
                <a:latin typeface="Arial" panose="020B0604020202020204" pitchFamily="34" charset="0"/>
              </a:rPr>
              <a:t>In C#, the class which inherits the members of another class is called derived class and the class whose members are inherited is called base class. The derived class is the specialized class for the base class.</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internal</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class</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Car</a:t>
            </a:r>
            <a:r>
              <a:rPr lang="en-GB" sz="1800" dirty="0">
                <a:solidFill>
                  <a:srgbClr val="000000"/>
                </a:solidFill>
                <a:latin typeface="Cascadia Mono" panose="020B0609020000020004" pitchFamily="49" charset="0"/>
              </a:rPr>
              <a:t>  : Vehicle</a:t>
            </a:r>
            <a:r>
              <a:rPr lang="en-GB" sz="1800" dirty="0">
                <a:solidFill>
                  <a:srgbClr val="008000"/>
                </a:solidFill>
                <a:latin typeface="Cascadia Mono" panose="020B0609020000020004" pitchFamily="49" charset="0"/>
              </a:rPr>
              <a:t>// vehicle is the base class / parent class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car is the derived class or child class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//here vehicle class is inherited</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Car</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public</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string</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modelname</a:t>
            </a:r>
            <a:r>
              <a:rPr lang="en-GB" sz="1800" dirty="0">
                <a:solidFill>
                  <a:srgbClr val="000000"/>
                </a:solidFill>
                <a:latin typeface="Cascadia Mono" panose="020B0609020000020004" pitchFamily="49" charset="0"/>
              </a:rPr>
              <a:t> = </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suv</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p>
          <a:p>
            <a:r>
              <a:rPr lang="en-GB" sz="1800">
                <a:solidFill>
                  <a:srgbClr val="000000"/>
                </a:solidFill>
                <a:latin typeface="Cascadia Mono" panose="020B0609020000020004" pitchFamily="49" charset="0"/>
              </a:rPr>
              <a:t>    }</a:t>
            </a:r>
            <a:endParaRPr lang="en-US" sz="16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34885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 Type of Inheritance in C#</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a:bodyPr>
          <a:lstStyle/>
          <a:p>
            <a:pPr algn="l"/>
            <a:endParaRPr lang="en-US" sz="1600" b="0" i="0" dirty="0">
              <a:solidFill>
                <a:srgbClr val="000000"/>
              </a:solidFill>
              <a:effectLst/>
              <a:latin typeface="Arial" panose="020B0604020202020204" pitchFamily="34" charset="0"/>
            </a:endParaRPr>
          </a:p>
          <a:p>
            <a:pPr algn="l"/>
            <a:endParaRPr lang="en-US" sz="1600">
              <a:solidFill>
                <a:srgbClr val="000000"/>
              </a:solidFill>
              <a:latin typeface="Arial" panose="020B0604020202020204" pitchFamily="34" charset="0"/>
            </a:endParaRPr>
          </a:p>
          <a:p>
            <a:pPr algn="l"/>
            <a:r>
              <a:rPr lang="en-US" sz="1600" b="0" i="0">
                <a:solidFill>
                  <a:srgbClr val="000000"/>
                </a:solidFill>
                <a:effectLst/>
                <a:latin typeface="Arial" panose="020B0604020202020204" pitchFamily="34" charset="0"/>
              </a:rPr>
              <a:t>Single </a:t>
            </a:r>
            <a:r>
              <a:rPr lang="en-US" sz="1600" b="0" i="0" dirty="0">
                <a:solidFill>
                  <a:srgbClr val="000000"/>
                </a:solidFill>
                <a:effectLst/>
                <a:latin typeface="Arial" panose="020B0604020202020204" pitchFamily="34" charset="0"/>
              </a:rPr>
              <a:t>inheritance </a:t>
            </a:r>
          </a:p>
          <a:p>
            <a:r>
              <a:rPr lang="en-IN" sz="1600" b="0" i="0" dirty="0">
                <a:solidFill>
                  <a:srgbClr val="212121"/>
                </a:solidFill>
                <a:effectLst/>
                <a:latin typeface="Roboto" panose="02000000000000000000" pitchFamily="2" charset="0"/>
              </a:rPr>
              <a:t>Hierarchical inheritance</a:t>
            </a:r>
          </a:p>
          <a:p>
            <a:r>
              <a:rPr lang="en-IN" sz="1600" b="0" i="0" dirty="0">
                <a:solidFill>
                  <a:srgbClr val="212121"/>
                </a:solidFill>
                <a:effectLst/>
                <a:latin typeface="Roboto" panose="02000000000000000000" pitchFamily="2" charset="0"/>
              </a:rPr>
              <a:t>Multilevel inheritance</a:t>
            </a:r>
          </a:p>
          <a:p>
            <a:r>
              <a:rPr lang="en-IN" sz="1600" b="0" i="0" dirty="0">
                <a:solidFill>
                  <a:srgbClr val="212121"/>
                </a:solidFill>
                <a:effectLst/>
                <a:latin typeface="Roboto" panose="02000000000000000000" pitchFamily="2" charset="0"/>
              </a:rPr>
              <a:t>Multiple inheritance using Interfaces</a:t>
            </a:r>
          </a:p>
          <a:p>
            <a:pPr algn="l"/>
            <a:endParaRPr lang="en-US" sz="16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314766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p:txBody>
          <a:bodyPr/>
          <a:lstStyle/>
          <a:p>
            <a:r>
              <a:rPr lang="en-US" dirty="0"/>
              <a:t>You can follow </a:t>
            </a:r>
            <a:r>
              <a:rPr lang="en-US"/>
              <a:t>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465</TotalTime>
  <Words>565</Words>
  <Application>Microsoft Office PowerPoint</Application>
  <PresentationFormat>Widescreen</PresentationFormat>
  <Paragraphs>88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Cascadia Mono</vt:lpstr>
      <vt:lpstr>Corbel</vt:lpstr>
      <vt:lpstr>Roboto</vt:lpstr>
      <vt:lpstr>Rockwell</vt:lpstr>
      <vt:lpstr>Tahoma</vt:lpstr>
      <vt:lpstr>Basis</vt:lpstr>
      <vt:lpstr>Class - 12</vt:lpstr>
      <vt:lpstr>Agenda </vt:lpstr>
      <vt:lpstr>PowerPoint Presentation</vt:lpstr>
      <vt:lpstr> Inheritance in C#</vt:lpstr>
      <vt:lpstr> Type of Inheritance in C#</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Gurvinder GURVINDER</cp:lastModifiedBy>
  <cp:revision>237</cp:revision>
  <dcterms:created xsi:type="dcterms:W3CDTF">2022-03-21T06:54:56Z</dcterms:created>
  <dcterms:modified xsi:type="dcterms:W3CDTF">2022-04-05T15:04:17Z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