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4"/>
  </p:sldMasterIdLst>
  <p:notesMasterIdLst>
    <p:notesMasterId r:id="rId15"/>
  </p:notesMasterIdLst>
  <p:handoutMasterIdLst>
    <p:handoutMasterId r:id="rId16"/>
  </p:handoutMasterIdLst>
  <p:sldIdLst>
    <p:sldId id="256" r:id="rId5"/>
    <p:sldId id="268" r:id="rId6"/>
    <p:sldId id="270" r:id="rId7"/>
    <p:sldId id="271" r:id="rId8"/>
    <p:sldId id="272" r:id="rId9"/>
    <p:sldId id="273" r:id="rId10"/>
    <p:sldId id="276" r:id="rId11"/>
    <p:sldId id="275" r:id="rId12"/>
    <p:sldId id="274"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83707" autoAdjust="0"/>
  </p:normalViewPr>
  <p:slideViewPr>
    <p:cSldViewPr snapToGrid="0">
      <p:cViewPr varScale="1">
        <p:scale>
          <a:sx n="111" d="100"/>
          <a:sy n="111" d="100"/>
        </p:scale>
        <p:origin x="594" y="96"/>
      </p:cViewPr>
      <p:guideLst>
        <p:guide orient="horz" pos="2160"/>
        <p:guide pos="3840"/>
      </p:guideLst>
    </p:cSldViewPr>
  </p:slid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rvinder GURVINDER" userId="da6f593732f91213" providerId="LiveId" clId="{C417B20B-C425-46B3-AB2D-F2EFD7211B51}"/>
    <pc:docChg chg="custSel addSld modSld">
      <pc:chgData name="Gurvinder GURVINDER" userId="da6f593732f91213" providerId="LiveId" clId="{C417B20B-C425-46B3-AB2D-F2EFD7211B51}" dt="2022-04-07T15:28:31.734" v="351" actId="20577"/>
      <pc:docMkLst>
        <pc:docMk/>
      </pc:docMkLst>
      <pc:sldChg chg="modSp mod">
        <pc:chgData name="Gurvinder GURVINDER" userId="da6f593732f91213" providerId="LiveId" clId="{C417B20B-C425-46B3-AB2D-F2EFD7211B51}" dt="2022-04-07T15:05:55.202" v="123" actId="20577"/>
        <pc:sldMkLst>
          <pc:docMk/>
          <pc:sldMk cId="1029231474" sldId="270"/>
        </pc:sldMkLst>
        <pc:spChg chg="mod">
          <ac:chgData name="Gurvinder GURVINDER" userId="da6f593732f91213" providerId="LiveId" clId="{C417B20B-C425-46B3-AB2D-F2EFD7211B51}" dt="2022-04-07T15:05:55.202" v="123" actId="20577"/>
          <ac:spMkLst>
            <pc:docMk/>
            <pc:sldMk cId="1029231474" sldId="270"/>
            <ac:spMk id="3" creationId="{C14E1F8F-284C-412B-A90C-481C55A797A9}"/>
          </ac:spMkLst>
        </pc:spChg>
      </pc:sldChg>
      <pc:sldChg chg="modSp mod">
        <pc:chgData name="Gurvinder GURVINDER" userId="da6f593732f91213" providerId="LiveId" clId="{C417B20B-C425-46B3-AB2D-F2EFD7211B51}" dt="2022-04-07T15:24:24.424" v="127" actId="27636"/>
        <pc:sldMkLst>
          <pc:docMk/>
          <pc:sldMk cId="2108176511" sldId="273"/>
        </pc:sldMkLst>
        <pc:spChg chg="mod">
          <ac:chgData name="Gurvinder GURVINDER" userId="da6f593732f91213" providerId="LiveId" clId="{C417B20B-C425-46B3-AB2D-F2EFD7211B51}" dt="2022-04-07T15:24:24.424" v="127" actId="27636"/>
          <ac:spMkLst>
            <pc:docMk/>
            <pc:sldMk cId="2108176511" sldId="273"/>
            <ac:spMk id="3" creationId="{C14E1F8F-284C-412B-A90C-481C55A797A9}"/>
          </ac:spMkLst>
        </pc:spChg>
      </pc:sldChg>
      <pc:sldChg chg="modSp new mod">
        <pc:chgData name="Gurvinder GURVINDER" userId="da6f593732f91213" providerId="LiveId" clId="{C417B20B-C425-46B3-AB2D-F2EFD7211B51}" dt="2022-04-07T15:25:52.488" v="132" actId="13926"/>
        <pc:sldMkLst>
          <pc:docMk/>
          <pc:sldMk cId="3702198712" sldId="275"/>
        </pc:sldMkLst>
        <pc:spChg chg="mod">
          <ac:chgData name="Gurvinder GURVINDER" userId="da6f593732f91213" providerId="LiveId" clId="{C417B20B-C425-46B3-AB2D-F2EFD7211B51}" dt="2022-04-07T15:25:52.488" v="132" actId="13926"/>
          <ac:spMkLst>
            <pc:docMk/>
            <pc:sldMk cId="3702198712" sldId="275"/>
            <ac:spMk id="3" creationId="{9B5A41F0-35F3-4796-8951-F19D8631F690}"/>
          </ac:spMkLst>
        </pc:spChg>
      </pc:sldChg>
      <pc:sldChg chg="modSp new mod">
        <pc:chgData name="Gurvinder GURVINDER" userId="da6f593732f91213" providerId="LiveId" clId="{C417B20B-C425-46B3-AB2D-F2EFD7211B51}" dt="2022-04-07T15:28:31.734" v="351" actId="20577"/>
        <pc:sldMkLst>
          <pc:docMk/>
          <pc:sldMk cId="819337921" sldId="276"/>
        </pc:sldMkLst>
        <pc:spChg chg="mod">
          <ac:chgData name="Gurvinder GURVINDER" userId="da6f593732f91213" providerId="LiveId" clId="{C417B20B-C425-46B3-AB2D-F2EFD7211B51}" dt="2022-04-07T15:28:31.734" v="351" actId="20577"/>
          <ac:spMkLst>
            <pc:docMk/>
            <pc:sldMk cId="819337921" sldId="276"/>
            <ac:spMk id="2" creationId="{BF3A1D1C-E1F1-4F6A-86DD-554C21FD10C7}"/>
          </ac:spMkLst>
        </pc:spChg>
        <pc:spChg chg="mod">
          <ac:chgData name="Gurvinder GURVINDER" userId="da6f593732f91213" providerId="LiveId" clId="{C417B20B-C425-46B3-AB2D-F2EFD7211B51}" dt="2022-04-07T15:28:22.721" v="336" actId="20577"/>
          <ac:spMkLst>
            <pc:docMk/>
            <pc:sldMk cId="819337921" sldId="276"/>
            <ac:spMk id="3" creationId="{E6D1A3A7-7E4F-4D4B-B294-BFFB9493DF6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0B7FD6-6B50-4C58-994F-82DC6214278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5CC7F2D-6B16-4B88-A4F8-ABD5316B47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51DC69-60C3-4CF7-A135-6E702ECCE0F0}" type="datetimeFigureOut">
              <a:rPr lang="en-US" smtClean="0"/>
              <a:t>4/7/2022</a:t>
            </a:fld>
            <a:endParaRPr lang="en-US" dirty="0"/>
          </a:p>
        </p:txBody>
      </p:sp>
      <p:sp>
        <p:nvSpPr>
          <p:cNvPr id="4" name="Footer Placeholder 3">
            <a:extLst>
              <a:ext uri="{FF2B5EF4-FFF2-40B4-BE49-F238E27FC236}">
                <a16:creationId xmlns:a16="http://schemas.microsoft.com/office/drawing/2014/main" id="{F94CEF1E-1ACC-48D0-92B3-CB3D4FED50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5F188B4-83B8-4C82-AFAC-DC1E415458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A9FFBD-F123-4881-BC93-591827BC61E0}" type="slidenum">
              <a:rPr lang="en-US" smtClean="0"/>
              <a:t>‹#›</a:t>
            </a:fld>
            <a:endParaRPr lang="en-US" dirty="0"/>
          </a:p>
        </p:txBody>
      </p:sp>
    </p:spTree>
    <p:extLst>
      <p:ext uri="{BB962C8B-B14F-4D97-AF65-F5344CB8AC3E}">
        <p14:creationId xmlns:p14="http://schemas.microsoft.com/office/powerpoint/2010/main" val="17366215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E3EC7B-6C72-4FBB-87DF-2BD2CB7DC1E6}" type="datetimeFigureOut">
              <a:rPr lang="en-US" smtClean="0"/>
              <a:t>4/7/2022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62A795-6F94-4A96-B820-B9038480D048}" type="slidenum">
              <a:rPr lang="en-US" smtClean="0"/>
              <a:t>‹#›</a:t>
            </a:fld>
            <a:endParaRPr lang="en-US" dirty="0"/>
          </a:p>
        </p:txBody>
      </p:sp>
    </p:spTree>
    <p:extLst>
      <p:ext uri="{BB962C8B-B14F-4D97-AF65-F5344CB8AC3E}">
        <p14:creationId xmlns:p14="http://schemas.microsoft.com/office/powerpoint/2010/main" val="966495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Are your classroom colors different than what you see in this template? That’s OK! Click on Design -&gt; Variants (the down arrow) -&gt; Pick the color scheme that works for you!</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Feel free to change any “You will…” and “I will…” statements to ensure they align with your classroom procedures and rules!</a:t>
            </a:r>
          </a:p>
        </p:txBody>
      </p:sp>
      <p:sp>
        <p:nvSpPr>
          <p:cNvPr id="4" name="Slide Number Placeholder 3"/>
          <p:cNvSpPr>
            <a:spLocks noGrp="1"/>
          </p:cNvSpPr>
          <p:nvPr>
            <p:ph type="sldNum" sz="quarter" idx="10"/>
          </p:nvPr>
        </p:nvSpPr>
        <p:spPr/>
        <p:txBody>
          <a:bodyPr/>
          <a:lstStyle/>
          <a:p>
            <a:fld id="{B262A795-6F94-4A96-B820-B9038480D048}" type="slidenum">
              <a:rPr lang="en-US" smtClean="0"/>
              <a:t>1</a:t>
            </a:fld>
            <a:endParaRPr lang="en-US" dirty="0"/>
          </a:p>
        </p:txBody>
      </p:sp>
    </p:spTree>
    <p:extLst>
      <p:ext uri="{BB962C8B-B14F-4D97-AF65-F5344CB8AC3E}">
        <p14:creationId xmlns:p14="http://schemas.microsoft.com/office/powerpoint/2010/main" val="3642546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8A87A34-81AB-432B-8DAE-1953F412C126}" type="datetimeFigureOut">
              <a:rPr lang="en-US" smtClean="0"/>
              <a:t>4/7/2022</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785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7245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2219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5284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07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4525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8006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5270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020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5246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5071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8A87A34-81AB-432B-8DAE-1953F412C126}" type="datetimeFigureOut">
              <a:rPr lang="en-US" smtClean="0"/>
              <a:pPr/>
              <a:t>4/7/2022</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476196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c/TheDotNetOffice" TargetMode="External"/><Relationship Id="rId2" Type="http://schemas.openxmlformats.org/officeDocument/2006/relationships/hyperlink" Target="https://dotnetoffice.com/" TargetMode="External"/><Relationship Id="rId1" Type="http://schemas.openxmlformats.org/officeDocument/2006/relationships/slideLayout" Target="../slideLayouts/slideLayout2.xml"/><Relationship Id="rId4" Type="http://schemas.openxmlformats.org/officeDocument/2006/relationships/hyperlink" Target="https://twitter.com/TheDotNetOffic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F489-B701-4C74-9747-27C8656A89CC}"/>
              </a:ext>
            </a:extLst>
          </p:cNvPr>
          <p:cNvSpPr>
            <a:spLocks noGrp="1"/>
          </p:cNvSpPr>
          <p:nvPr>
            <p:ph type="ctrTitle"/>
          </p:nvPr>
        </p:nvSpPr>
        <p:spPr/>
        <p:txBody>
          <a:bodyPr>
            <a:normAutofit/>
          </a:bodyPr>
          <a:lstStyle/>
          <a:p>
            <a:r>
              <a:rPr lang="en-US" sz="4000" dirty="0">
                <a:latin typeface="Rockwell" panose="02060603020205020403" pitchFamily="18" charset="0"/>
              </a:rPr>
              <a:t>Class - 14</a:t>
            </a:r>
          </a:p>
        </p:txBody>
      </p:sp>
    </p:spTree>
    <p:extLst>
      <p:ext uri="{BB962C8B-B14F-4D97-AF65-F5344CB8AC3E}">
        <p14:creationId xmlns:p14="http://schemas.microsoft.com/office/powerpoint/2010/main" val="616906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8C2E1-C15C-409D-B469-DBFD2E123C12}"/>
              </a:ext>
            </a:extLst>
          </p:cNvPr>
          <p:cNvSpPr>
            <a:spLocks noGrp="1"/>
          </p:cNvSpPr>
          <p:nvPr>
            <p:ph type="title"/>
          </p:nvPr>
        </p:nvSpPr>
        <p:spPr/>
        <p:txBody>
          <a:bodyPr/>
          <a:lstStyle/>
          <a:p>
            <a:r>
              <a:rPr lang="en-US" dirty="0"/>
              <a:t> Thank you</a:t>
            </a:r>
            <a:endParaRPr lang="en-IN" dirty="0"/>
          </a:p>
        </p:txBody>
      </p:sp>
      <p:sp>
        <p:nvSpPr>
          <p:cNvPr id="3" name="Content Placeholder 2">
            <a:extLst>
              <a:ext uri="{FF2B5EF4-FFF2-40B4-BE49-F238E27FC236}">
                <a16:creationId xmlns:a16="http://schemas.microsoft.com/office/drawing/2014/main" id="{B9B8777B-DFF6-4C90-A695-35F8C55CE821}"/>
              </a:ext>
            </a:extLst>
          </p:cNvPr>
          <p:cNvSpPr>
            <a:spLocks noGrp="1"/>
          </p:cNvSpPr>
          <p:nvPr>
            <p:ph idx="1"/>
          </p:nvPr>
        </p:nvSpPr>
        <p:spPr/>
        <p:txBody>
          <a:bodyPr/>
          <a:lstStyle/>
          <a:p>
            <a:r>
              <a:rPr lang="en-US" dirty="0"/>
              <a:t>You can follow </a:t>
            </a:r>
            <a:r>
              <a:rPr lang="en-US"/>
              <a:t>me </a:t>
            </a:r>
          </a:p>
          <a:p>
            <a:pPr marL="45720" indent="0">
              <a:buNone/>
            </a:pPr>
            <a:endParaRPr lang="en-US" dirty="0"/>
          </a:p>
          <a:p>
            <a:r>
              <a:rPr lang="en-US" dirty="0"/>
              <a:t>Website :- </a:t>
            </a:r>
            <a:r>
              <a:rPr lang="en-US" dirty="0">
                <a:hlinkClick r:id="rId2"/>
              </a:rPr>
              <a:t>https://dotnetoffice.com/</a:t>
            </a:r>
            <a:endParaRPr lang="en-US" dirty="0"/>
          </a:p>
          <a:p>
            <a:r>
              <a:rPr lang="en-US" dirty="0"/>
              <a:t>YouTube :- </a:t>
            </a:r>
            <a:r>
              <a:rPr lang="en-US" dirty="0">
                <a:hlinkClick r:id="rId3"/>
              </a:rPr>
              <a:t>https://www.youtube.com/c/TheDotNetOffice</a:t>
            </a:r>
            <a:endParaRPr lang="en-US" dirty="0"/>
          </a:p>
          <a:p>
            <a:r>
              <a:rPr lang="en-US" dirty="0"/>
              <a:t>Twitter : - </a:t>
            </a:r>
            <a:r>
              <a:rPr lang="en-US" dirty="0">
                <a:hlinkClick r:id="rId4"/>
              </a:rPr>
              <a:t>https://twitter.com/TheDotNetOffice </a:t>
            </a:r>
            <a:endParaRPr lang="en-IN" dirty="0"/>
          </a:p>
        </p:txBody>
      </p:sp>
    </p:spTree>
    <p:extLst>
      <p:ext uri="{BB962C8B-B14F-4D97-AF65-F5344CB8AC3E}">
        <p14:creationId xmlns:p14="http://schemas.microsoft.com/office/powerpoint/2010/main" val="2620985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8539-D92C-41B0-8100-4237A4BDB609}"/>
              </a:ext>
            </a:extLst>
          </p:cNvPr>
          <p:cNvSpPr>
            <a:spLocks noGrp="1"/>
          </p:cNvSpPr>
          <p:nvPr>
            <p:ph type="title"/>
          </p:nvPr>
        </p:nvSpPr>
        <p:spPr/>
        <p:txBody>
          <a:bodyPr/>
          <a:lstStyle/>
          <a:p>
            <a:r>
              <a:rPr lang="en-US" dirty="0"/>
              <a:t>Agenda </a:t>
            </a:r>
            <a:endParaRPr lang="en-IN" dirty="0"/>
          </a:p>
        </p:txBody>
      </p:sp>
      <p:sp>
        <p:nvSpPr>
          <p:cNvPr id="3" name="Content Placeholder 2">
            <a:extLst>
              <a:ext uri="{FF2B5EF4-FFF2-40B4-BE49-F238E27FC236}">
                <a16:creationId xmlns:a16="http://schemas.microsoft.com/office/drawing/2014/main" id="{65E2973A-31D5-4AFD-9A42-FB993B8F63EF}"/>
              </a:ext>
            </a:extLst>
          </p:cNvPr>
          <p:cNvSpPr>
            <a:spLocks noGrp="1"/>
          </p:cNvSpPr>
          <p:nvPr>
            <p:ph idx="1"/>
          </p:nvPr>
        </p:nvSpPr>
        <p:spPr/>
        <p:txBody>
          <a:bodyPr/>
          <a:lstStyle/>
          <a:p>
            <a:r>
              <a:rPr lang="en-US" dirty="0"/>
              <a:t>Method hiding</a:t>
            </a:r>
          </a:p>
          <a:p>
            <a:r>
              <a:rPr lang="en-US" dirty="0"/>
              <a:t> Polymorphism</a:t>
            </a:r>
          </a:p>
          <a:p>
            <a:r>
              <a:rPr lang="en-US" dirty="0"/>
              <a:t>Method overriding</a:t>
            </a:r>
          </a:p>
          <a:p>
            <a:r>
              <a:rPr lang="en-US" dirty="0"/>
              <a:t>Method overriding Vs hiding</a:t>
            </a:r>
          </a:p>
          <a:p>
            <a:r>
              <a:rPr lang="en-US" dirty="0"/>
              <a:t>Method overloading</a:t>
            </a:r>
          </a:p>
        </p:txBody>
      </p:sp>
      <p:pic>
        <p:nvPicPr>
          <p:cNvPr id="4" name="Graphic 3" descr="Teacher">
            <a:extLst>
              <a:ext uri="{FF2B5EF4-FFF2-40B4-BE49-F238E27FC236}">
                <a16:creationId xmlns:a16="http://schemas.microsoft.com/office/drawing/2014/main" id="{944B17A0-CC49-4EFF-8767-8F659168BE2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12515" y="817539"/>
            <a:ext cx="914400" cy="914400"/>
          </a:xfrm>
          <a:prstGeom prst="rect">
            <a:avLst/>
          </a:prstGeom>
        </p:spPr>
      </p:pic>
    </p:spTree>
    <p:extLst>
      <p:ext uri="{BB962C8B-B14F-4D97-AF65-F5344CB8AC3E}">
        <p14:creationId xmlns:p14="http://schemas.microsoft.com/office/powerpoint/2010/main" val="3463669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61A58-9E77-4161-BD52-28467EEAFD56}"/>
              </a:ext>
            </a:extLst>
          </p:cNvPr>
          <p:cNvSpPr>
            <a:spLocks noGrp="1"/>
          </p:cNvSpPr>
          <p:nvPr>
            <p:ph type="title"/>
          </p:nvPr>
        </p:nvSpPr>
        <p:spPr>
          <a:xfrm>
            <a:off x="1143000" y="609600"/>
            <a:ext cx="9875520" cy="546847"/>
          </a:xfrm>
        </p:spPr>
        <p:txBody>
          <a:bodyPr>
            <a:normAutofit fontScale="90000"/>
          </a:bodyPr>
          <a:lstStyle/>
          <a:p>
            <a:r>
              <a:rPr lang="en-US" dirty="0"/>
              <a:t>Method Hiding</a:t>
            </a:r>
            <a:endParaRPr lang="en-IN" dirty="0"/>
          </a:p>
        </p:txBody>
      </p:sp>
      <p:sp>
        <p:nvSpPr>
          <p:cNvPr id="3" name="Content Placeholder 2">
            <a:extLst>
              <a:ext uri="{FF2B5EF4-FFF2-40B4-BE49-F238E27FC236}">
                <a16:creationId xmlns:a16="http://schemas.microsoft.com/office/drawing/2014/main" id="{C14E1F8F-284C-412B-A90C-481C55A797A9}"/>
              </a:ext>
            </a:extLst>
          </p:cNvPr>
          <p:cNvSpPr>
            <a:spLocks noGrp="1"/>
          </p:cNvSpPr>
          <p:nvPr>
            <p:ph idx="1"/>
          </p:nvPr>
        </p:nvSpPr>
        <p:spPr/>
        <p:txBody>
          <a:bodyPr/>
          <a:lstStyle/>
          <a:p>
            <a:r>
              <a:rPr lang="en-US" dirty="0"/>
              <a:t>C# provides a concept to hide the methods of the base class from derived class, this concept is known as Method Hiding. It is also known as Method Shadowing. In method hiding, you can hide the implementation of the methods of a base class from the derived class using the new keyword</a:t>
            </a:r>
          </a:p>
          <a:p>
            <a:endParaRPr lang="en-US" dirty="0"/>
          </a:p>
          <a:p>
            <a:r>
              <a:rPr lang="en-US" dirty="0"/>
              <a:t>Variable hiding is also same as method hiding… it is based on same variable  name in base class and derived class</a:t>
            </a:r>
            <a:endParaRPr lang="en-IN" dirty="0"/>
          </a:p>
        </p:txBody>
      </p:sp>
    </p:spTree>
    <p:extLst>
      <p:ext uri="{BB962C8B-B14F-4D97-AF65-F5344CB8AC3E}">
        <p14:creationId xmlns:p14="http://schemas.microsoft.com/office/powerpoint/2010/main" val="1029231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61A58-9E77-4161-BD52-28467EEAFD56}"/>
              </a:ext>
            </a:extLst>
          </p:cNvPr>
          <p:cNvSpPr>
            <a:spLocks noGrp="1"/>
          </p:cNvSpPr>
          <p:nvPr>
            <p:ph type="title"/>
          </p:nvPr>
        </p:nvSpPr>
        <p:spPr>
          <a:xfrm>
            <a:off x="1143000" y="609600"/>
            <a:ext cx="9875520" cy="546847"/>
          </a:xfrm>
        </p:spPr>
        <p:txBody>
          <a:bodyPr>
            <a:normAutofit fontScale="90000"/>
          </a:bodyPr>
          <a:lstStyle/>
          <a:p>
            <a:r>
              <a:rPr lang="en-US" dirty="0"/>
              <a:t>Polymorphism</a:t>
            </a:r>
            <a:endParaRPr lang="en-IN" dirty="0"/>
          </a:p>
        </p:txBody>
      </p:sp>
      <p:sp>
        <p:nvSpPr>
          <p:cNvPr id="3" name="Content Placeholder 2">
            <a:extLst>
              <a:ext uri="{FF2B5EF4-FFF2-40B4-BE49-F238E27FC236}">
                <a16:creationId xmlns:a16="http://schemas.microsoft.com/office/drawing/2014/main" id="{C14E1F8F-284C-412B-A90C-481C55A797A9}"/>
              </a:ext>
            </a:extLst>
          </p:cNvPr>
          <p:cNvSpPr>
            <a:spLocks noGrp="1"/>
          </p:cNvSpPr>
          <p:nvPr>
            <p:ph idx="1"/>
          </p:nvPr>
        </p:nvSpPr>
        <p:spPr>
          <a:xfrm>
            <a:off x="1143000" y="1331259"/>
            <a:ext cx="9872871" cy="4764741"/>
          </a:xfrm>
        </p:spPr>
        <p:txBody>
          <a:bodyPr/>
          <a:lstStyle/>
          <a:p>
            <a:r>
              <a:rPr lang="en-US" dirty="0"/>
              <a:t>Polymorphism means "many forms", and it occurs when we have many classes that are related to each other by inheritance.</a:t>
            </a:r>
            <a:endParaRPr lang="en-IN" dirty="0"/>
          </a:p>
        </p:txBody>
      </p:sp>
    </p:spTree>
    <p:extLst>
      <p:ext uri="{BB962C8B-B14F-4D97-AF65-F5344CB8AC3E}">
        <p14:creationId xmlns:p14="http://schemas.microsoft.com/office/powerpoint/2010/main" val="2624639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61A58-9E77-4161-BD52-28467EEAFD56}"/>
              </a:ext>
            </a:extLst>
          </p:cNvPr>
          <p:cNvSpPr>
            <a:spLocks noGrp="1"/>
          </p:cNvSpPr>
          <p:nvPr>
            <p:ph type="title"/>
          </p:nvPr>
        </p:nvSpPr>
        <p:spPr>
          <a:xfrm>
            <a:off x="1143000" y="349624"/>
            <a:ext cx="9875520" cy="806823"/>
          </a:xfrm>
        </p:spPr>
        <p:txBody>
          <a:bodyPr>
            <a:normAutofit fontScale="90000"/>
          </a:bodyPr>
          <a:lstStyle/>
          <a:p>
            <a:br>
              <a:rPr lang="en-US" dirty="0"/>
            </a:br>
            <a:r>
              <a:rPr lang="en-US" dirty="0"/>
              <a:t>Types of Polymorphism</a:t>
            </a:r>
            <a:br>
              <a:rPr lang="en-US" dirty="0"/>
            </a:br>
            <a:endParaRPr lang="en-IN" dirty="0"/>
          </a:p>
        </p:txBody>
      </p:sp>
      <p:sp>
        <p:nvSpPr>
          <p:cNvPr id="3" name="Content Placeholder 2">
            <a:extLst>
              <a:ext uri="{FF2B5EF4-FFF2-40B4-BE49-F238E27FC236}">
                <a16:creationId xmlns:a16="http://schemas.microsoft.com/office/drawing/2014/main" id="{C14E1F8F-284C-412B-A90C-481C55A797A9}"/>
              </a:ext>
            </a:extLst>
          </p:cNvPr>
          <p:cNvSpPr>
            <a:spLocks noGrp="1"/>
          </p:cNvSpPr>
          <p:nvPr>
            <p:ph idx="1"/>
          </p:nvPr>
        </p:nvSpPr>
        <p:spPr>
          <a:xfrm>
            <a:off x="712694" y="1183341"/>
            <a:ext cx="9872871" cy="4764741"/>
          </a:xfrm>
        </p:spPr>
        <p:txBody>
          <a:bodyPr/>
          <a:lstStyle/>
          <a:p>
            <a:r>
              <a:rPr lang="en-US" dirty="0"/>
              <a:t>There are two types of polymorphism in C#:</a:t>
            </a:r>
          </a:p>
          <a:p>
            <a:r>
              <a:rPr lang="en-US" dirty="0"/>
              <a:t>Static / Compile Time Polymorphism.</a:t>
            </a:r>
          </a:p>
          <a:p>
            <a:r>
              <a:rPr lang="en-US" dirty="0"/>
              <a:t>Dynamic / Runtime Polymorphism.</a:t>
            </a:r>
            <a:endParaRPr lang="en-IN" dirty="0"/>
          </a:p>
        </p:txBody>
      </p:sp>
      <p:pic>
        <p:nvPicPr>
          <p:cNvPr id="1026" name="Picture 2" descr="polymorphism">
            <a:extLst>
              <a:ext uri="{FF2B5EF4-FFF2-40B4-BE49-F238E27FC236}">
                <a16:creationId xmlns:a16="http://schemas.microsoft.com/office/drawing/2014/main" id="{8465E9EF-97D1-432D-B5D7-3273802212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2615" y="2203357"/>
            <a:ext cx="5191125" cy="296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865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61A58-9E77-4161-BD52-28467EEAFD56}"/>
              </a:ext>
            </a:extLst>
          </p:cNvPr>
          <p:cNvSpPr>
            <a:spLocks noGrp="1"/>
          </p:cNvSpPr>
          <p:nvPr>
            <p:ph type="title"/>
          </p:nvPr>
        </p:nvSpPr>
        <p:spPr>
          <a:xfrm>
            <a:off x="1143000" y="349624"/>
            <a:ext cx="9875520" cy="806823"/>
          </a:xfrm>
        </p:spPr>
        <p:txBody>
          <a:bodyPr>
            <a:normAutofit/>
          </a:bodyPr>
          <a:lstStyle/>
          <a:p>
            <a:r>
              <a:rPr lang="en-US" dirty="0"/>
              <a:t>Method overriding</a:t>
            </a:r>
          </a:p>
        </p:txBody>
      </p:sp>
      <p:sp>
        <p:nvSpPr>
          <p:cNvPr id="3" name="Content Placeholder 2">
            <a:extLst>
              <a:ext uri="{FF2B5EF4-FFF2-40B4-BE49-F238E27FC236}">
                <a16:creationId xmlns:a16="http://schemas.microsoft.com/office/drawing/2014/main" id="{C14E1F8F-284C-412B-A90C-481C55A797A9}"/>
              </a:ext>
            </a:extLst>
          </p:cNvPr>
          <p:cNvSpPr>
            <a:spLocks noGrp="1"/>
          </p:cNvSpPr>
          <p:nvPr>
            <p:ph idx="1"/>
          </p:nvPr>
        </p:nvSpPr>
        <p:spPr>
          <a:xfrm>
            <a:off x="712694" y="1183341"/>
            <a:ext cx="9872871" cy="4764741"/>
          </a:xfrm>
        </p:spPr>
        <p:txBody>
          <a:bodyPr>
            <a:normAutofit fontScale="77500" lnSpcReduction="20000"/>
          </a:bodyPr>
          <a:lstStyle/>
          <a:p>
            <a:r>
              <a:rPr lang="en-US" dirty="0"/>
              <a:t>Overriding can be defined as: being able to change or augment the behavior of methods in classes, known as overriding their logic; it is one of the most powerful aspects of Object Oriented Programming.</a:t>
            </a:r>
          </a:p>
          <a:p>
            <a:endParaRPr lang="en-US" dirty="0"/>
          </a:p>
          <a:p>
            <a:r>
              <a:rPr lang="en-GB" sz="1800" dirty="0">
                <a:solidFill>
                  <a:srgbClr val="000000"/>
                </a:solidFill>
                <a:latin typeface="Cascadia Mono" panose="020B0609020000020004" pitchFamily="49" charset="0"/>
              </a:rPr>
              <a:t>Car _car = </a:t>
            </a:r>
            <a:r>
              <a:rPr lang="en-GB" sz="1800" dirty="0">
                <a:solidFill>
                  <a:srgbClr val="0000FF"/>
                </a:solidFill>
                <a:latin typeface="Cascadia Mono" panose="020B0609020000020004" pitchFamily="49" charset="0"/>
              </a:rPr>
              <a:t>new</a:t>
            </a:r>
            <a:r>
              <a:rPr lang="en-GB" sz="1800" dirty="0">
                <a:solidFill>
                  <a:srgbClr val="000000"/>
                </a:solidFill>
                <a:latin typeface="Cascadia Mono" panose="020B0609020000020004" pitchFamily="49" charset="0"/>
              </a:rPr>
              <a:t> Car();</a:t>
            </a:r>
          </a:p>
          <a:p>
            <a:r>
              <a:rPr lang="en-GB" sz="1800" dirty="0">
                <a:solidFill>
                  <a:srgbClr val="000000"/>
                </a:solidFill>
                <a:latin typeface="Cascadia Mono" panose="020B0609020000020004" pitchFamily="49" charset="0"/>
              </a:rPr>
              <a:t>_</a:t>
            </a:r>
            <a:r>
              <a:rPr lang="en-GB" sz="1800" dirty="0" err="1">
                <a:solidFill>
                  <a:srgbClr val="000000"/>
                </a:solidFill>
                <a:latin typeface="Cascadia Mono" panose="020B0609020000020004" pitchFamily="49" charset="0"/>
              </a:rPr>
              <a:t>car.Pize</a:t>
            </a:r>
            <a:r>
              <a:rPr lang="en-GB" sz="1800" dirty="0">
                <a:solidFill>
                  <a:srgbClr val="000000"/>
                </a:solidFill>
                <a:latin typeface="Cascadia Mono" panose="020B0609020000020004" pitchFamily="49" charset="0"/>
              </a:rPr>
              <a:t>();</a:t>
            </a:r>
          </a:p>
          <a:p>
            <a:r>
              <a:rPr lang="en-GB" sz="1800" dirty="0">
                <a:solidFill>
                  <a:srgbClr val="000000"/>
                </a:solidFill>
                <a:latin typeface="Cascadia Mono" panose="020B0609020000020004" pitchFamily="49" charset="0"/>
              </a:rPr>
              <a:t>Vehicle _vehicle = </a:t>
            </a:r>
            <a:r>
              <a:rPr lang="en-GB" sz="1800" dirty="0">
                <a:solidFill>
                  <a:srgbClr val="0000FF"/>
                </a:solidFill>
                <a:latin typeface="Cascadia Mono" panose="020B0609020000020004" pitchFamily="49" charset="0"/>
              </a:rPr>
              <a:t>new</a:t>
            </a:r>
            <a:r>
              <a:rPr lang="en-GB" sz="1800" dirty="0">
                <a:solidFill>
                  <a:srgbClr val="000000"/>
                </a:solidFill>
                <a:latin typeface="Cascadia Mono" panose="020B0609020000020004" pitchFamily="49" charset="0"/>
              </a:rPr>
              <a:t> Vehicle();</a:t>
            </a:r>
          </a:p>
          <a:p>
            <a:r>
              <a:rPr lang="en-GB" sz="1800" dirty="0">
                <a:solidFill>
                  <a:srgbClr val="000000"/>
                </a:solidFill>
                <a:latin typeface="Cascadia Mono" panose="020B0609020000020004" pitchFamily="49" charset="0"/>
              </a:rPr>
              <a:t>_</a:t>
            </a:r>
            <a:r>
              <a:rPr lang="en-GB" sz="1800" dirty="0" err="1">
                <a:solidFill>
                  <a:srgbClr val="000000"/>
                </a:solidFill>
                <a:latin typeface="Cascadia Mono" panose="020B0609020000020004" pitchFamily="49" charset="0"/>
              </a:rPr>
              <a:t>vehicle.Pize</a:t>
            </a:r>
            <a:r>
              <a:rPr lang="en-GB" sz="1800" dirty="0">
                <a:solidFill>
                  <a:srgbClr val="000000"/>
                </a:solidFill>
                <a:latin typeface="Cascadia Mono" panose="020B0609020000020004" pitchFamily="49" charset="0"/>
              </a:rPr>
              <a:t>();</a:t>
            </a:r>
          </a:p>
          <a:p>
            <a:endParaRPr lang="en-GB" sz="1800" dirty="0">
              <a:solidFill>
                <a:srgbClr val="000000"/>
              </a:solidFill>
              <a:latin typeface="Cascadia Mono" panose="020B0609020000020004" pitchFamily="49" charset="0"/>
            </a:endParaRPr>
          </a:p>
          <a:p>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Vehicle car1 = </a:t>
            </a:r>
            <a:r>
              <a:rPr lang="en-GB" sz="1800" dirty="0">
                <a:solidFill>
                  <a:srgbClr val="0000FF"/>
                </a:solidFill>
                <a:latin typeface="Cascadia Mono" panose="020B0609020000020004" pitchFamily="49" charset="0"/>
              </a:rPr>
              <a:t>new</a:t>
            </a:r>
            <a:r>
              <a:rPr lang="en-GB" sz="1800" dirty="0">
                <a:solidFill>
                  <a:srgbClr val="000000"/>
                </a:solidFill>
                <a:latin typeface="Cascadia Mono" panose="020B0609020000020004" pitchFamily="49" charset="0"/>
              </a:rPr>
              <a:t> Car();</a:t>
            </a:r>
          </a:p>
          <a:p>
            <a:r>
              <a:rPr lang="en-GB" sz="1800" dirty="0">
                <a:solidFill>
                  <a:srgbClr val="000000"/>
                </a:solidFill>
                <a:latin typeface="Cascadia Mono" panose="020B0609020000020004" pitchFamily="49" charset="0"/>
              </a:rPr>
              <a:t>car1.Pize();</a:t>
            </a:r>
          </a:p>
          <a:p>
            <a:endParaRPr lang="en-GB" sz="1800" dirty="0">
              <a:solidFill>
                <a:srgbClr val="000000"/>
              </a:solidFill>
              <a:latin typeface="Cascadia Mono" panose="020B0609020000020004" pitchFamily="49" charset="0"/>
            </a:endParaRPr>
          </a:p>
          <a:p>
            <a:r>
              <a:rPr lang="en-GB" sz="1800" dirty="0">
                <a:solidFill>
                  <a:srgbClr val="008000"/>
                </a:solidFill>
                <a:latin typeface="Cascadia Mono" panose="020B0609020000020004" pitchFamily="49" charset="0"/>
              </a:rPr>
              <a:t>// method overriding is </a:t>
            </a:r>
            <a:r>
              <a:rPr lang="en-GB" sz="1800" dirty="0" err="1">
                <a:solidFill>
                  <a:srgbClr val="008000"/>
                </a:solidFill>
                <a:latin typeface="Cascadia Mono" panose="020B0609020000020004" pitchFamily="49" charset="0"/>
              </a:rPr>
              <a:t>depand</a:t>
            </a:r>
            <a:r>
              <a:rPr lang="en-GB" sz="1800" dirty="0">
                <a:solidFill>
                  <a:srgbClr val="008000"/>
                </a:solidFill>
                <a:latin typeface="Cascadia Mono" panose="020B0609020000020004" pitchFamily="49" charset="0"/>
              </a:rPr>
              <a:t> on which class you are </a:t>
            </a:r>
            <a:r>
              <a:rPr lang="en-GB" sz="1800" dirty="0" err="1">
                <a:solidFill>
                  <a:srgbClr val="008000"/>
                </a:solidFill>
                <a:latin typeface="Cascadia Mono" panose="020B0609020000020004" pitchFamily="49" charset="0"/>
              </a:rPr>
              <a:t>initilizing</a:t>
            </a:r>
            <a:endParaRPr lang="en-GB" sz="1800" dirty="0">
              <a:solidFill>
                <a:srgbClr val="000000"/>
              </a:solidFill>
              <a:latin typeface="Cascadia Mono" panose="020B0609020000020004" pitchFamily="49" charset="0"/>
            </a:endParaRPr>
          </a:p>
          <a:p>
            <a:r>
              <a:rPr lang="en-GB" sz="1800" dirty="0">
                <a:solidFill>
                  <a:srgbClr val="008000"/>
                </a:solidFill>
                <a:latin typeface="Cascadia Mono" panose="020B0609020000020004" pitchFamily="49" charset="0"/>
              </a:rPr>
              <a:t>// //method hiding is </a:t>
            </a:r>
            <a:r>
              <a:rPr lang="en-GB" sz="1800" dirty="0" err="1">
                <a:solidFill>
                  <a:srgbClr val="008000"/>
                </a:solidFill>
                <a:latin typeface="Cascadia Mono" panose="020B0609020000020004" pitchFamily="49" charset="0"/>
              </a:rPr>
              <a:t>depand</a:t>
            </a:r>
            <a:r>
              <a:rPr lang="en-GB" sz="1800" dirty="0">
                <a:solidFill>
                  <a:srgbClr val="008000"/>
                </a:solidFill>
                <a:latin typeface="Cascadia Mono" panose="020B0609020000020004" pitchFamily="49" charset="0"/>
              </a:rPr>
              <a:t> on which class object you are creating, and it will print same class method </a:t>
            </a:r>
            <a:r>
              <a:rPr lang="en-GB" sz="1800" dirty="0" err="1">
                <a:solidFill>
                  <a:srgbClr val="008000"/>
                </a:solidFill>
                <a:latin typeface="Cascadia Mono" panose="020B0609020000020004" pitchFamily="49" charset="0"/>
              </a:rPr>
              <a:t>msg</a:t>
            </a:r>
            <a:endParaRPr lang="en-IN" dirty="0"/>
          </a:p>
        </p:txBody>
      </p:sp>
    </p:spTree>
    <p:extLst>
      <p:ext uri="{BB962C8B-B14F-4D97-AF65-F5344CB8AC3E}">
        <p14:creationId xmlns:p14="http://schemas.microsoft.com/office/powerpoint/2010/main" val="2108176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A1D1C-E1F1-4F6A-86DD-554C21FD10C7}"/>
              </a:ext>
            </a:extLst>
          </p:cNvPr>
          <p:cNvSpPr>
            <a:spLocks noGrp="1"/>
          </p:cNvSpPr>
          <p:nvPr>
            <p:ph type="title"/>
          </p:nvPr>
        </p:nvSpPr>
        <p:spPr/>
        <p:txBody>
          <a:bodyPr/>
          <a:lstStyle/>
          <a:p>
            <a:r>
              <a:rPr lang="en-GB"/>
              <a:t>Method override</a:t>
            </a:r>
          </a:p>
        </p:txBody>
      </p:sp>
      <p:sp>
        <p:nvSpPr>
          <p:cNvPr id="3" name="Content Placeholder 2">
            <a:extLst>
              <a:ext uri="{FF2B5EF4-FFF2-40B4-BE49-F238E27FC236}">
                <a16:creationId xmlns:a16="http://schemas.microsoft.com/office/drawing/2014/main" id="{E6D1A3A7-7E4F-4D4B-B294-BFFB9493DF68}"/>
              </a:ext>
            </a:extLst>
          </p:cNvPr>
          <p:cNvSpPr>
            <a:spLocks noGrp="1"/>
          </p:cNvSpPr>
          <p:nvPr>
            <p:ph idx="1"/>
          </p:nvPr>
        </p:nvSpPr>
        <p:spPr/>
        <p:txBody>
          <a:bodyPr/>
          <a:lstStyle/>
          <a:p>
            <a:r>
              <a:rPr lang="en-GB" dirty="0"/>
              <a:t>Method overriding implemented , </a:t>
            </a:r>
          </a:p>
          <a:p>
            <a:r>
              <a:rPr lang="en-GB" dirty="0"/>
              <a:t>1. in base class method should be decorated with Virtual keyword</a:t>
            </a:r>
          </a:p>
          <a:p>
            <a:r>
              <a:rPr lang="en-GB" dirty="0"/>
              <a:t>2. in derived class , same method name should decorated with override keyword.</a:t>
            </a:r>
          </a:p>
        </p:txBody>
      </p:sp>
    </p:spTree>
    <p:extLst>
      <p:ext uri="{BB962C8B-B14F-4D97-AF65-F5344CB8AC3E}">
        <p14:creationId xmlns:p14="http://schemas.microsoft.com/office/powerpoint/2010/main" val="819337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C3715-F4C6-47CC-94FA-E4851699071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9B5A41F0-35F3-4796-8951-F19D8631F690}"/>
              </a:ext>
            </a:extLst>
          </p:cNvPr>
          <p:cNvSpPr>
            <a:spLocks noGrp="1"/>
          </p:cNvSpPr>
          <p:nvPr>
            <p:ph idx="1"/>
          </p:nvPr>
        </p:nvSpPr>
        <p:spPr/>
        <p:txBody>
          <a:bodyPr>
            <a:normAutofit fontScale="85000" lnSpcReduction="20000"/>
          </a:bodyPr>
          <a:lstStyle/>
          <a:p>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public</a:t>
            </a:r>
            <a:r>
              <a:rPr lang="en-GB" sz="1800" dirty="0">
                <a:solidFill>
                  <a:srgbClr val="000000"/>
                </a:solidFill>
                <a:latin typeface="Cascadia Mono" panose="020B0609020000020004" pitchFamily="49" charset="0"/>
              </a:rPr>
              <a:t> </a:t>
            </a:r>
            <a:r>
              <a:rPr lang="en-GB" sz="1800" dirty="0">
                <a:solidFill>
                  <a:srgbClr val="0000FF"/>
                </a:solidFill>
                <a:highlight>
                  <a:srgbClr val="FFFF00"/>
                </a:highlight>
                <a:latin typeface="Cascadia Mono" panose="020B0609020000020004" pitchFamily="49" charset="0"/>
              </a:rPr>
              <a:t>new</a:t>
            </a: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void</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Pize</a:t>
            </a:r>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 either you make this method as a method hiding or method overriding</a:t>
            </a:r>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p>
          <a:p>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Console.WriteLine</a:t>
            </a:r>
            <a:r>
              <a:rPr lang="en-GB" sz="1800" dirty="0">
                <a:solidFill>
                  <a:srgbClr val="000000"/>
                </a:solidFill>
                <a:latin typeface="Cascadia Mono" panose="020B0609020000020004" pitchFamily="49" charset="0"/>
              </a:rPr>
              <a:t>(</a:t>
            </a:r>
            <a:r>
              <a:rPr lang="en-GB" sz="1800" dirty="0">
                <a:solidFill>
                  <a:srgbClr val="A31515"/>
                </a:solidFill>
                <a:latin typeface="Cascadia Mono" panose="020B0609020000020004" pitchFamily="49" charset="0"/>
              </a:rPr>
              <a:t>"Car prize"</a:t>
            </a:r>
            <a:r>
              <a:rPr lang="en-GB" sz="1800" dirty="0">
                <a:solidFill>
                  <a:srgbClr val="000000"/>
                </a:solidFill>
                <a:latin typeface="Cascadia Mono" panose="020B0609020000020004" pitchFamily="49" charset="0"/>
              </a:rPr>
              <a:t>);</a:t>
            </a:r>
          </a:p>
          <a:p>
            <a:r>
              <a:rPr lang="en-GB" sz="1800" dirty="0">
                <a:solidFill>
                  <a:srgbClr val="000000"/>
                </a:solidFill>
                <a:latin typeface="Cascadia Mono" panose="020B0609020000020004" pitchFamily="49" charset="0"/>
              </a:rPr>
              <a:t>           </a:t>
            </a:r>
          </a:p>
          <a:p>
            <a:r>
              <a:rPr lang="en-GB" sz="1800" dirty="0">
                <a:solidFill>
                  <a:srgbClr val="000000"/>
                </a:solidFill>
                <a:latin typeface="Cascadia Mono" panose="020B0609020000020004" pitchFamily="49" charset="0"/>
              </a:rPr>
              <a:t>        }</a:t>
            </a:r>
          </a:p>
          <a:p>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public</a:t>
            </a:r>
            <a:r>
              <a:rPr lang="en-GB" sz="1800" dirty="0">
                <a:solidFill>
                  <a:srgbClr val="000000"/>
                </a:solidFill>
                <a:latin typeface="Cascadia Mono" panose="020B0609020000020004" pitchFamily="49" charset="0"/>
              </a:rPr>
              <a:t> </a:t>
            </a:r>
            <a:r>
              <a:rPr lang="en-GB" sz="1800" dirty="0">
                <a:solidFill>
                  <a:srgbClr val="0000FF"/>
                </a:solidFill>
                <a:highlight>
                  <a:srgbClr val="FFFF00"/>
                </a:highlight>
                <a:latin typeface="Cascadia Mono" panose="020B0609020000020004" pitchFamily="49" charset="0"/>
              </a:rPr>
              <a:t>override</a:t>
            </a: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void</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Pize</a:t>
            </a:r>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 either you make this method as a method hiding or method overriding</a:t>
            </a:r>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p>
          <a:p>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Console.WriteLine</a:t>
            </a:r>
            <a:r>
              <a:rPr lang="en-GB" sz="1800" dirty="0">
                <a:solidFill>
                  <a:srgbClr val="000000"/>
                </a:solidFill>
                <a:latin typeface="Cascadia Mono" panose="020B0609020000020004" pitchFamily="49" charset="0"/>
              </a:rPr>
              <a:t>(</a:t>
            </a:r>
            <a:r>
              <a:rPr lang="en-GB" sz="1800" dirty="0">
                <a:solidFill>
                  <a:srgbClr val="A31515"/>
                </a:solidFill>
                <a:latin typeface="Cascadia Mono" panose="020B0609020000020004" pitchFamily="49" charset="0"/>
              </a:rPr>
              <a:t>"Car prize"</a:t>
            </a:r>
            <a:r>
              <a:rPr lang="en-GB" sz="1800" dirty="0">
                <a:solidFill>
                  <a:srgbClr val="000000"/>
                </a:solidFill>
                <a:latin typeface="Cascadia Mono" panose="020B0609020000020004" pitchFamily="49" charset="0"/>
              </a:rPr>
              <a:t>);</a:t>
            </a:r>
          </a:p>
          <a:p>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endParaRPr lang="en-GB" dirty="0"/>
          </a:p>
        </p:txBody>
      </p:sp>
    </p:spTree>
    <p:extLst>
      <p:ext uri="{BB962C8B-B14F-4D97-AF65-F5344CB8AC3E}">
        <p14:creationId xmlns:p14="http://schemas.microsoft.com/office/powerpoint/2010/main" val="3702198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61A58-9E77-4161-BD52-28467EEAFD56}"/>
              </a:ext>
            </a:extLst>
          </p:cNvPr>
          <p:cNvSpPr>
            <a:spLocks noGrp="1"/>
          </p:cNvSpPr>
          <p:nvPr>
            <p:ph type="title"/>
          </p:nvPr>
        </p:nvSpPr>
        <p:spPr>
          <a:xfrm>
            <a:off x="1143000" y="349624"/>
            <a:ext cx="9875520" cy="806823"/>
          </a:xfrm>
        </p:spPr>
        <p:txBody>
          <a:bodyPr>
            <a:normAutofit/>
          </a:bodyPr>
          <a:lstStyle/>
          <a:p>
            <a:r>
              <a:rPr lang="en-US" dirty="0"/>
              <a:t>Keywords in Method Overriding</a:t>
            </a:r>
          </a:p>
        </p:txBody>
      </p:sp>
      <p:sp>
        <p:nvSpPr>
          <p:cNvPr id="3" name="Content Placeholder 2">
            <a:extLst>
              <a:ext uri="{FF2B5EF4-FFF2-40B4-BE49-F238E27FC236}">
                <a16:creationId xmlns:a16="http://schemas.microsoft.com/office/drawing/2014/main" id="{C14E1F8F-284C-412B-A90C-481C55A797A9}"/>
              </a:ext>
            </a:extLst>
          </p:cNvPr>
          <p:cNvSpPr>
            <a:spLocks noGrp="1"/>
          </p:cNvSpPr>
          <p:nvPr>
            <p:ph idx="1"/>
          </p:nvPr>
        </p:nvSpPr>
        <p:spPr>
          <a:xfrm>
            <a:off x="712694" y="1183341"/>
            <a:ext cx="9872871" cy="4764741"/>
          </a:xfrm>
        </p:spPr>
        <p:txBody>
          <a:bodyPr/>
          <a:lstStyle/>
          <a:p>
            <a:r>
              <a:rPr lang="en-US" dirty="0"/>
              <a:t>There are the following 3 types of keywords used in C# for method overriding:</a:t>
            </a:r>
            <a:endParaRPr lang="en-IN" dirty="0"/>
          </a:p>
        </p:txBody>
      </p:sp>
      <p:pic>
        <p:nvPicPr>
          <p:cNvPr id="2050" name="Picture 2" descr="Keywords in Method Overriding">
            <a:extLst>
              <a:ext uri="{FF2B5EF4-FFF2-40B4-BE49-F238E27FC236}">
                <a16:creationId xmlns:a16="http://schemas.microsoft.com/office/drawing/2014/main" id="{844C36BB-8EB0-47B0-A5B0-C84077CFA1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6503" y="2338949"/>
            <a:ext cx="4000500" cy="277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940841"/>
      </p:ext>
    </p:extLst>
  </p:cSld>
  <p:clrMapOvr>
    <a:masterClrMapping/>
  </p:clrMapOvr>
</p:sld>
</file>

<file path=ppt/theme/theme1.xml><?xml version="1.0" encoding="utf-8"?>
<a:theme xmlns:a="http://schemas.openxmlformats.org/drawingml/2006/main" name="Basi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TF55885775_Student does teacher does_v2.potx" id="{618315E5-C348-40CF-AD40-05C2F7C13378}" vid="{0C991BBE-F1C3-4926-9687-DBEAAE8C92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BF1ABED-93B7-45AC-A513-2CB1FF159AFF}">
  <ds:schemaRefs>
    <ds:schemaRef ds:uri="http://schemas.microsoft.com/sharepoint/v3/contenttype/forms"/>
  </ds:schemaRefs>
</ds:datastoreItem>
</file>

<file path=customXml/itemProps2.xml><?xml version="1.0" encoding="utf-8"?>
<ds:datastoreItem xmlns:ds="http://schemas.openxmlformats.org/officeDocument/2006/customXml" ds:itemID="{79B27744-7857-4992-B755-05855FC591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D6CA70E-ED75-4FF0-A862-8EF12B7377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Student does, teacher does</Template>
  <TotalTime>632</TotalTime>
  <Words>470</Words>
  <Application>Microsoft Office PowerPoint</Application>
  <PresentationFormat>Widescreen</PresentationFormat>
  <Paragraphs>58</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Cascadia Mono</vt:lpstr>
      <vt:lpstr>Corbel</vt:lpstr>
      <vt:lpstr>Rockwell</vt:lpstr>
      <vt:lpstr>Tahoma</vt:lpstr>
      <vt:lpstr>Basis</vt:lpstr>
      <vt:lpstr>Class - 14</vt:lpstr>
      <vt:lpstr>Agenda </vt:lpstr>
      <vt:lpstr>Method Hiding</vt:lpstr>
      <vt:lpstr>Polymorphism</vt:lpstr>
      <vt:lpstr> Types of Polymorphism </vt:lpstr>
      <vt:lpstr>Method overriding</vt:lpstr>
      <vt:lpstr>Method override</vt:lpstr>
      <vt:lpstr>PowerPoint Presentation</vt:lpstr>
      <vt:lpstr>Keywords in Method Overriding</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knowledge</dc:title>
  <dc:creator>Munesh Sharma</dc:creator>
  <cp:lastModifiedBy>Gurvinder GURVINDER</cp:lastModifiedBy>
  <cp:revision>275</cp:revision>
  <dcterms:created xsi:type="dcterms:W3CDTF">2022-03-21T06:54:56Z</dcterms:created>
  <dcterms:modified xsi:type="dcterms:W3CDTF">2022-04-07T15:28:32Z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