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11"/>
  </p:notesMasterIdLst>
  <p:handoutMasterIdLst>
    <p:handoutMasterId r:id="rId12"/>
  </p:handoutMasterIdLst>
  <p:sldIdLst>
    <p:sldId id="256" r:id="rId5"/>
    <p:sldId id="268" r:id="rId6"/>
    <p:sldId id="270" r:id="rId7"/>
    <p:sldId id="272" r:id="rId8"/>
    <p:sldId id="271"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83707" autoAdjust="0"/>
  </p:normalViewPr>
  <p:slideViewPr>
    <p:cSldViewPr snapToGrid="0">
      <p:cViewPr varScale="1">
        <p:scale>
          <a:sx n="117" d="100"/>
          <a:sy n="117" d="100"/>
        </p:scale>
        <p:origin x="354" y="102"/>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vinder GURVINDER" userId="da6f593732f91213" providerId="LiveId" clId="{FC84BC75-F777-488F-9977-72D4C98EC889}"/>
    <pc:docChg chg="custSel addSld modSld">
      <pc:chgData name="Gurvinder GURVINDER" userId="da6f593732f91213" providerId="LiveId" clId="{FC84BC75-F777-488F-9977-72D4C98EC889}" dt="2022-04-22T15:13:38.180" v="7" actId="1076"/>
      <pc:docMkLst>
        <pc:docMk/>
      </pc:docMkLst>
      <pc:sldChg chg="addSp delSp modSp new mod">
        <pc:chgData name="Gurvinder GURVINDER" userId="da6f593732f91213" providerId="LiveId" clId="{FC84BC75-F777-488F-9977-72D4C98EC889}" dt="2022-04-22T15:13:38.180" v="7" actId="1076"/>
        <pc:sldMkLst>
          <pc:docMk/>
          <pc:sldMk cId="1304623298" sldId="272"/>
        </pc:sldMkLst>
        <pc:spChg chg="del">
          <ac:chgData name="Gurvinder GURVINDER" userId="da6f593732f91213" providerId="LiveId" clId="{FC84BC75-F777-488F-9977-72D4C98EC889}" dt="2022-04-22T15:12:52.373" v="1" actId="478"/>
          <ac:spMkLst>
            <pc:docMk/>
            <pc:sldMk cId="1304623298" sldId="272"/>
            <ac:spMk id="2" creationId="{42019884-2F39-4F8D-8A13-F8206A644BD3}"/>
          </ac:spMkLst>
        </pc:spChg>
        <pc:spChg chg="del">
          <ac:chgData name="Gurvinder GURVINDER" userId="da6f593732f91213" providerId="LiveId" clId="{FC84BC75-F777-488F-9977-72D4C98EC889}" dt="2022-04-22T15:12:55.611" v="2" actId="478"/>
          <ac:spMkLst>
            <pc:docMk/>
            <pc:sldMk cId="1304623298" sldId="272"/>
            <ac:spMk id="3" creationId="{28AF24BA-87F1-41E6-9843-BE38A90406A2}"/>
          </ac:spMkLst>
        </pc:spChg>
        <pc:spChg chg="add mod">
          <ac:chgData name="Gurvinder GURVINDER" userId="da6f593732f91213" providerId="LiveId" clId="{FC84BC75-F777-488F-9977-72D4C98EC889}" dt="2022-04-22T15:13:38.180" v="7" actId="1076"/>
          <ac:spMkLst>
            <pc:docMk/>
            <pc:sldMk cId="1304623298" sldId="272"/>
            <ac:spMk id="5" creationId="{E3DADA85-995E-4B30-B570-6ACB7C0E9BB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6/1/2022</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6/1/2022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6/1/2022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6/1/2022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dotnetoffice.com/2018/10/difference-between-const-readonly-and.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c/TheDotNetOffice" TargetMode="External"/><Relationship Id="rId2" Type="http://schemas.openxmlformats.org/officeDocument/2006/relationships/hyperlink" Target="https://dotnetoffice.com/" TargetMode="External"/><Relationship Id="rId1" Type="http://schemas.openxmlformats.org/officeDocument/2006/relationships/slideLayout" Target="../slideLayouts/slideLayout2.xml"/><Relationship Id="rId4" Type="http://schemas.openxmlformats.org/officeDocument/2006/relationships/hyperlink" Target="https://twitter.com/TheDotNetOffi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p:txBody>
          <a:bodyPr>
            <a:normAutofit/>
          </a:bodyPr>
          <a:lstStyle/>
          <a:p>
            <a:r>
              <a:rPr lang="en-US" sz="4000" dirty="0">
                <a:latin typeface="Rockwell" panose="02060603020205020403" pitchFamily="18" charset="0"/>
              </a:rPr>
              <a:t>Class - 25</a:t>
            </a:r>
          </a:p>
        </p:txBody>
      </p:sp>
    </p:spTree>
    <p:extLst>
      <p:ext uri="{BB962C8B-B14F-4D97-AF65-F5344CB8AC3E}">
        <p14:creationId xmlns:p14="http://schemas.microsoft.com/office/powerpoint/2010/main" val="61690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8539-D92C-41B0-8100-4237A4BDB609}"/>
              </a:ext>
            </a:extLst>
          </p:cNvPr>
          <p:cNvSpPr>
            <a:spLocks noGrp="1"/>
          </p:cNvSpPr>
          <p:nvPr>
            <p:ph type="title"/>
          </p:nvPr>
        </p:nvSpPr>
        <p:spPr/>
        <p:txBody>
          <a:bodyPr/>
          <a:lstStyle/>
          <a:p>
            <a:r>
              <a:rPr lang="en-US" dirty="0"/>
              <a:t>Agenda </a:t>
            </a:r>
            <a:endParaRPr lang="en-IN" dirty="0"/>
          </a:p>
        </p:txBody>
      </p:sp>
      <p:sp>
        <p:nvSpPr>
          <p:cNvPr id="3" name="Content Placeholder 2">
            <a:extLst>
              <a:ext uri="{FF2B5EF4-FFF2-40B4-BE49-F238E27FC236}">
                <a16:creationId xmlns:a16="http://schemas.microsoft.com/office/drawing/2014/main" id="{65E2973A-31D5-4AFD-9A42-FB993B8F63EF}"/>
              </a:ext>
            </a:extLst>
          </p:cNvPr>
          <p:cNvSpPr>
            <a:spLocks noGrp="1"/>
          </p:cNvSpPr>
          <p:nvPr>
            <p:ph idx="1"/>
          </p:nvPr>
        </p:nvSpPr>
        <p:spPr/>
        <p:txBody>
          <a:bodyPr/>
          <a:lstStyle/>
          <a:p>
            <a:r>
              <a:rPr lang="en-US" dirty="0"/>
              <a:t>Advance Enum in C#</a:t>
            </a:r>
          </a:p>
          <a:p>
            <a:r>
              <a:rPr lang="en-US" dirty="0"/>
              <a:t>Const, </a:t>
            </a:r>
            <a:r>
              <a:rPr lang="en-US" dirty="0" err="1"/>
              <a:t>ReadOnly</a:t>
            </a:r>
            <a:r>
              <a:rPr lang="en-US" dirty="0"/>
              <a:t> and Static </a:t>
            </a:r>
            <a:r>
              <a:rPr lang="en-US" dirty="0" err="1"/>
              <a:t>ReadOnly</a:t>
            </a:r>
            <a:r>
              <a:rPr lang="en-US" dirty="0"/>
              <a:t> in C#</a:t>
            </a:r>
          </a:p>
        </p:txBody>
      </p:sp>
      <p:pic>
        <p:nvPicPr>
          <p:cNvPr id="4" name="Graphic 3" descr="Teacher">
            <a:extLst>
              <a:ext uri="{FF2B5EF4-FFF2-40B4-BE49-F238E27FC236}">
                <a16:creationId xmlns:a16="http://schemas.microsoft.com/office/drawing/2014/main" id="{944B17A0-CC49-4EFF-8767-8F659168BE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12515" y="817539"/>
            <a:ext cx="914400" cy="914400"/>
          </a:xfrm>
          <a:prstGeom prst="rect">
            <a:avLst/>
          </a:prstGeom>
        </p:spPr>
      </p:pic>
    </p:spTree>
    <p:extLst>
      <p:ext uri="{BB962C8B-B14F-4D97-AF65-F5344CB8AC3E}">
        <p14:creationId xmlns:p14="http://schemas.microsoft.com/office/powerpoint/2010/main" val="3463669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3327C7-2076-44A1-B663-9D04E78CF7EF}"/>
              </a:ext>
            </a:extLst>
          </p:cNvPr>
          <p:cNvSpPr>
            <a:spLocks noGrp="1"/>
          </p:cNvSpPr>
          <p:nvPr>
            <p:ph idx="1"/>
          </p:nvPr>
        </p:nvSpPr>
        <p:spPr>
          <a:xfrm>
            <a:off x="482600" y="381001"/>
            <a:ext cx="10533271" cy="6079066"/>
          </a:xfrm>
        </p:spPr>
        <p:txBody>
          <a:bodyPr>
            <a:normAutofit/>
          </a:bodyPr>
          <a:lstStyle/>
          <a:p>
            <a:pPr marL="45720" indent="0" algn="l">
              <a:buNone/>
            </a:pPr>
            <a:r>
              <a:rPr lang="en-IN" sz="1400" b="1" i="0" dirty="0">
                <a:solidFill>
                  <a:srgbClr val="006699"/>
                </a:solidFill>
                <a:effectLst/>
                <a:latin typeface="Consolas" panose="020B0609020204030204" pitchFamily="49" charset="0"/>
              </a:rPr>
              <a:t>public</a:t>
            </a:r>
            <a:r>
              <a:rPr lang="en-IN" sz="1400" b="0" i="0" dirty="0">
                <a:solidFill>
                  <a:srgbClr val="000000"/>
                </a:solidFill>
                <a:effectLst/>
                <a:latin typeface="Consolas" panose="020B0609020204030204" pitchFamily="49" charset="0"/>
              </a:rPr>
              <a:t> </a:t>
            </a:r>
            <a:r>
              <a:rPr lang="en-IN" sz="1400" b="1" i="0" dirty="0" err="1">
                <a:solidFill>
                  <a:srgbClr val="006699"/>
                </a:solidFill>
                <a:effectLst/>
                <a:latin typeface="Consolas" panose="020B0609020204030204" pitchFamily="49" charset="0"/>
              </a:rPr>
              <a:t>enum</a:t>
            </a:r>
            <a:r>
              <a:rPr lang="en-IN" sz="1400" b="0" i="0" dirty="0">
                <a:solidFill>
                  <a:srgbClr val="000000"/>
                </a:solidFill>
                <a:effectLst/>
                <a:latin typeface="Consolas" panose="020B0609020204030204" pitchFamily="49" charset="0"/>
              </a:rPr>
              <a:t> </a:t>
            </a:r>
            <a:r>
              <a:rPr lang="en-IN" sz="1400" b="0" i="0" dirty="0" err="1">
                <a:solidFill>
                  <a:srgbClr val="000000"/>
                </a:solidFill>
                <a:effectLst/>
                <a:latin typeface="Consolas" panose="020B0609020204030204" pitchFamily="49" charset="0"/>
              </a:rPr>
              <a:t>AuthorLevels</a:t>
            </a:r>
            <a:r>
              <a:rPr lang="en-IN" sz="1400" b="0" i="0" dirty="0">
                <a:solidFill>
                  <a:srgbClr val="000000"/>
                </a:solidFill>
                <a:effectLst/>
                <a:latin typeface="Consolas" panose="020B0609020204030204" pitchFamily="49" charset="0"/>
              </a:rPr>
              <a:t>  </a:t>
            </a:r>
            <a:endParaRPr lang="en-IN" sz="1400" b="0" i="0" dirty="0">
              <a:solidFill>
                <a:srgbClr val="5C5C5C"/>
              </a:solidFill>
              <a:effectLst/>
              <a:latin typeface="Consolas" panose="020B0609020204030204" pitchFamily="49" charset="0"/>
            </a:endParaRPr>
          </a:p>
          <a:p>
            <a:pPr marL="45720" indent="0" algn="l">
              <a:buNone/>
            </a:pPr>
            <a:r>
              <a:rPr lang="en-IN" sz="1400" b="0" i="0" dirty="0">
                <a:solidFill>
                  <a:srgbClr val="000000"/>
                </a:solidFill>
                <a:effectLst/>
                <a:latin typeface="Consolas" panose="020B0609020204030204" pitchFamily="49" charset="0"/>
              </a:rPr>
              <a:t>{  </a:t>
            </a:r>
            <a:endParaRPr lang="en-IN" sz="1400" b="0" i="0" dirty="0">
              <a:solidFill>
                <a:srgbClr val="5C5C5C"/>
              </a:solidFill>
              <a:effectLst/>
              <a:latin typeface="Consolas" panose="020B0609020204030204" pitchFamily="49" charset="0"/>
            </a:endParaRPr>
          </a:p>
          <a:p>
            <a:pPr marL="45720" indent="0" algn="l">
              <a:buNone/>
            </a:pPr>
            <a:r>
              <a:rPr lang="en-IN" sz="1400" b="0" i="0" dirty="0">
                <a:solidFill>
                  <a:srgbClr val="000000"/>
                </a:solidFill>
                <a:effectLst/>
                <a:latin typeface="Consolas" panose="020B0609020204030204" pitchFamily="49" charset="0"/>
              </a:rPr>
              <a:t>  [Description(</a:t>
            </a:r>
            <a:r>
              <a:rPr lang="en-IN" sz="1400" b="0" i="0" dirty="0">
                <a:solidFill>
                  <a:srgbClr val="0000FF"/>
                </a:solidFill>
                <a:effectLst/>
                <a:latin typeface="Consolas" panose="020B0609020204030204" pitchFamily="49" charset="0"/>
              </a:rPr>
              <a:t>"No level"</a:t>
            </a:r>
            <a:r>
              <a:rPr lang="en-IN" sz="1400" b="0" i="0" dirty="0">
                <a:solidFill>
                  <a:srgbClr val="000000"/>
                </a:solidFill>
                <a:effectLst/>
                <a:latin typeface="Consolas" panose="020B0609020204030204" pitchFamily="49" charset="0"/>
              </a:rPr>
              <a:t>)]  </a:t>
            </a:r>
            <a:endParaRPr lang="en-IN" sz="1400" b="0" i="0" dirty="0">
              <a:solidFill>
                <a:srgbClr val="5C5C5C"/>
              </a:solidFill>
              <a:effectLst/>
              <a:latin typeface="Consolas" panose="020B0609020204030204" pitchFamily="49" charset="0"/>
            </a:endParaRPr>
          </a:p>
          <a:p>
            <a:pPr marL="45720" indent="0" algn="l">
              <a:buNone/>
            </a:pPr>
            <a:r>
              <a:rPr lang="en-IN" sz="1400" b="0" i="0" dirty="0">
                <a:solidFill>
                  <a:srgbClr val="000000"/>
                </a:solidFill>
                <a:effectLst/>
                <a:latin typeface="Consolas" panose="020B0609020204030204" pitchFamily="49" charset="0"/>
              </a:rPr>
              <a:t>  None,  </a:t>
            </a:r>
            <a:endParaRPr lang="en-IN" sz="1400" b="0" i="0" dirty="0">
              <a:solidFill>
                <a:srgbClr val="5C5C5C"/>
              </a:solidFill>
              <a:effectLst/>
              <a:latin typeface="Consolas" panose="020B0609020204030204" pitchFamily="49" charset="0"/>
            </a:endParaRPr>
          </a:p>
          <a:p>
            <a:pPr marL="45720" indent="0" algn="l">
              <a:buNone/>
            </a:pPr>
            <a:r>
              <a:rPr lang="en-IN" sz="1400" b="0" i="0" dirty="0">
                <a:solidFill>
                  <a:srgbClr val="000000"/>
                </a:solidFill>
                <a:effectLst/>
                <a:latin typeface="Consolas" panose="020B0609020204030204" pitchFamily="49" charset="0"/>
              </a:rPr>
              <a:t>  Description(</a:t>
            </a:r>
            <a:r>
              <a:rPr lang="en-IN" sz="1400" b="0" i="0" dirty="0">
                <a:solidFill>
                  <a:srgbClr val="0000FF"/>
                </a:solidFill>
                <a:effectLst/>
                <a:latin typeface="Consolas" panose="020B0609020204030204" pitchFamily="49" charset="0"/>
              </a:rPr>
              <a:t>"Starter"</a:t>
            </a:r>
            <a:r>
              <a:rPr lang="en-IN" sz="1400" b="0" i="0" dirty="0">
                <a:solidFill>
                  <a:srgbClr val="000000"/>
                </a:solidFill>
                <a:effectLst/>
                <a:latin typeface="Consolas" panose="020B0609020204030204" pitchFamily="49" charset="0"/>
              </a:rPr>
              <a:t>)]  </a:t>
            </a:r>
            <a:endParaRPr lang="en-IN" sz="1400" b="0" i="0" dirty="0">
              <a:solidFill>
                <a:srgbClr val="5C5C5C"/>
              </a:solidFill>
              <a:effectLst/>
              <a:latin typeface="Consolas" panose="020B0609020204030204" pitchFamily="49" charset="0"/>
            </a:endParaRPr>
          </a:p>
          <a:p>
            <a:pPr marL="45720" indent="0" algn="l">
              <a:buNone/>
            </a:pPr>
            <a:r>
              <a:rPr lang="en-IN" sz="1400" b="0" i="0" dirty="0">
                <a:solidFill>
                  <a:srgbClr val="000000"/>
                </a:solidFill>
                <a:effectLst/>
                <a:latin typeface="Consolas" panose="020B0609020204030204" pitchFamily="49" charset="0"/>
              </a:rPr>
              <a:t>  Bronze,  </a:t>
            </a:r>
            <a:endParaRPr lang="en-IN" sz="1400" b="0" i="0" dirty="0">
              <a:solidFill>
                <a:srgbClr val="5C5C5C"/>
              </a:solidFill>
              <a:effectLst/>
              <a:latin typeface="Consolas" panose="020B0609020204030204" pitchFamily="49" charset="0"/>
            </a:endParaRPr>
          </a:p>
          <a:p>
            <a:pPr marL="45720" indent="0" algn="l">
              <a:buNone/>
            </a:pPr>
            <a:r>
              <a:rPr lang="en-IN" sz="1400" b="0" i="0" dirty="0">
                <a:solidFill>
                  <a:srgbClr val="000000"/>
                </a:solidFill>
                <a:effectLst/>
                <a:latin typeface="Consolas" panose="020B0609020204030204" pitchFamily="49" charset="0"/>
              </a:rPr>
              <a:t>  [Description(</a:t>
            </a:r>
            <a:r>
              <a:rPr lang="en-IN" sz="1400" b="0" i="0" dirty="0">
                <a:solidFill>
                  <a:srgbClr val="0000FF"/>
                </a:solidFill>
                <a:effectLst/>
                <a:latin typeface="Consolas" panose="020B0609020204030204" pitchFamily="49" charset="0"/>
              </a:rPr>
              <a:t>"Intermediate"</a:t>
            </a:r>
            <a:r>
              <a:rPr lang="en-IN" sz="1400" b="0" i="0" dirty="0">
                <a:solidFill>
                  <a:srgbClr val="000000"/>
                </a:solidFill>
                <a:effectLst/>
                <a:latin typeface="Consolas" panose="020B0609020204030204" pitchFamily="49" charset="0"/>
              </a:rPr>
              <a:t>)]  </a:t>
            </a:r>
            <a:endParaRPr lang="en-IN" sz="1400" b="0" i="0" dirty="0">
              <a:solidFill>
                <a:srgbClr val="5C5C5C"/>
              </a:solidFill>
              <a:effectLst/>
              <a:latin typeface="Consolas" panose="020B0609020204030204" pitchFamily="49" charset="0"/>
            </a:endParaRPr>
          </a:p>
          <a:p>
            <a:pPr marL="45720" indent="0" algn="l">
              <a:buNone/>
            </a:pPr>
            <a:r>
              <a:rPr lang="en-IN" sz="1400" b="0" i="0" dirty="0">
                <a:solidFill>
                  <a:srgbClr val="000000"/>
                </a:solidFill>
                <a:effectLst/>
                <a:latin typeface="Consolas" panose="020B0609020204030204" pitchFamily="49" charset="0"/>
              </a:rPr>
              <a:t>  Golden,  </a:t>
            </a:r>
            <a:endParaRPr lang="en-IN" sz="1400" b="0" i="0" dirty="0">
              <a:solidFill>
                <a:srgbClr val="5C5C5C"/>
              </a:solidFill>
              <a:effectLst/>
              <a:latin typeface="Consolas" panose="020B0609020204030204" pitchFamily="49" charset="0"/>
            </a:endParaRPr>
          </a:p>
          <a:p>
            <a:pPr marL="45720" indent="0" algn="l">
              <a:buNone/>
            </a:pPr>
            <a:r>
              <a:rPr lang="en-IN" sz="1400" b="0" i="0" dirty="0">
                <a:solidFill>
                  <a:srgbClr val="000000"/>
                </a:solidFill>
                <a:effectLst/>
                <a:latin typeface="Consolas" panose="020B0609020204030204" pitchFamily="49" charset="0"/>
              </a:rPr>
              <a:t>  [Description(</a:t>
            </a:r>
            <a:r>
              <a:rPr lang="en-IN" sz="1400" b="0" i="0" dirty="0">
                <a:solidFill>
                  <a:srgbClr val="0000FF"/>
                </a:solidFill>
                <a:effectLst/>
                <a:latin typeface="Consolas" panose="020B0609020204030204" pitchFamily="49" charset="0"/>
              </a:rPr>
              <a:t>"Advance"</a:t>
            </a:r>
            <a:r>
              <a:rPr lang="en-IN" sz="1400" b="0" i="0" dirty="0">
                <a:solidFill>
                  <a:srgbClr val="000000"/>
                </a:solidFill>
                <a:effectLst/>
                <a:latin typeface="Consolas" panose="020B0609020204030204" pitchFamily="49" charset="0"/>
              </a:rPr>
              <a:t>)]  </a:t>
            </a:r>
            <a:endParaRPr lang="en-IN" sz="1400" b="0" i="0" dirty="0">
              <a:solidFill>
                <a:srgbClr val="5C5C5C"/>
              </a:solidFill>
              <a:effectLst/>
              <a:latin typeface="Consolas" panose="020B0609020204030204" pitchFamily="49" charset="0"/>
            </a:endParaRPr>
          </a:p>
          <a:p>
            <a:pPr marL="45720" indent="0" algn="l">
              <a:buNone/>
            </a:pPr>
            <a:r>
              <a:rPr lang="en-IN" sz="1400" b="0" i="0" dirty="0">
                <a:solidFill>
                  <a:srgbClr val="000000"/>
                </a:solidFill>
                <a:effectLst/>
                <a:latin typeface="Consolas" panose="020B0609020204030204" pitchFamily="49" charset="0"/>
              </a:rPr>
              <a:t>  Platinum  </a:t>
            </a:r>
            <a:endParaRPr lang="en-IN" sz="1400" b="0" i="0" dirty="0">
              <a:solidFill>
                <a:srgbClr val="5C5C5C"/>
              </a:solidFill>
              <a:effectLst/>
              <a:latin typeface="Consolas" panose="020B0609020204030204" pitchFamily="49" charset="0"/>
            </a:endParaRPr>
          </a:p>
          <a:p>
            <a:pPr marL="45720" indent="0" algn="l">
              <a:buNone/>
            </a:pPr>
            <a:r>
              <a:rPr lang="en-IN" sz="1400" b="0" i="0" dirty="0">
                <a:solidFill>
                  <a:srgbClr val="000000"/>
                </a:solidFill>
                <a:effectLst/>
                <a:latin typeface="Consolas" panose="020B0609020204030204" pitchFamily="49" charset="0"/>
              </a:rPr>
              <a:t>}</a:t>
            </a:r>
          </a:p>
          <a:p>
            <a:pPr marL="45720" indent="0" algn="l">
              <a:buNone/>
            </a:pPr>
            <a:endParaRPr lang="en-IN" sz="1400" dirty="0">
              <a:solidFill>
                <a:srgbClr val="000000"/>
              </a:solidFill>
              <a:latin typeface="Consolas" panose="020B0609020204030204" pitchFamily="49" charset="0"/>
            </a:endParaRPr>
          </a:p>
          <a:p>
            <a:pPr marL="45720" indent="0" algn="l">
              <a:buNone/>
            </a:pPr>
            <a:r>
              <a:rPr lang="en-US" sz="1400" b="0" i="0" dirty="0">
                <a:solidFill>
                  <a:srgbClr val="5C5C5C"/>
                </a:solidFill>
                <a:effectLst/>
                <a:latin typeface="Consolas" panose="020B0609020204030204" pitchFamily="49" charset="0"/>
              </a:rPr>
              <a:t>var </a:t>
            </a:r>
            <a:r>
              <a:rPr lang="en-US" sz="1400" b="0" i="0" dirty="0" err="1">
                <a:solidFill>
                  <a:srgbClr val="5C5C5C"/>
                </a:solidFill>
                <a:effectLst/>
                <a:latin typeface="Consolas" panose="020B0609020204030204" pitchFamily="49" charset="0"/>
              </a:rPr>
              <a:t>authorLevel</a:t>
            </a:r>
            <a:r>
              <a:rPr lang="en-US" sz="1400" b="0" i="0" dirty="0">
                <a:solidFill>
                  <a:srgbClr val="5C5C5C"/>
                </a:solidFill>
                <a:effectLst/>
                <a:latin typeface="Consolas" panose="020B0609020204030204" pitchFamily="49" charset="0"/>
              </a:rPr>
              <a:t> = </a:t>
            </a:r>
            <a:r>
              <a:rPr lang="en-US" sz="1400" b="0" i="0" dirty="0" err="1">
                <a:solidFill>
                  <a:srgbClr val="5C5C5C"/>
                </a:solidFill>
                <a:effectLst/>
                <a:latin typeface="Consolas" panose="020B0609020204030204" pitchFamily="49" charset="0"/>
              </a:rPr>
              <a:t>AuthorLevels.Platinum.GetEnumDescription</a:t>
            </a:r>
            <a:r>
              <a:rPr lang="en-US" sz="1400" b="0" i="0" dirty="0">
                <a:solidFill>
                  <a:srgbClr val="5C5C5C"/>
                </a:solidFill>
                <a:effectLst/>
                <a:latin typeface="Consolas" panose="020B0609020204030204" pitchFamily="49" charset="0"/>
              </a:rPr>
              <a:t>(); </a:t>
            </a:r>
            <a:endParaRPr lang="en-IN" sz="14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895772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DADA85-995E-4B30-B570-6ACB7C0E9BB7}"/>
              </a:ext>
            </a:extLst>
          </p:cNvPr>
          <p:cNvSpPr txBox="1"/>
          <p:nvPr/>
        </p:nvSpPr>
        <p:spPr>
          <a:xfrm>
            <a:off x="698741" y="580767"/>
            <a:ext cx="11093568" cy="4708981"/>
          </a:xfrm>
          <a:prstGeom prst="rect">
            <a:avLst/>
          </a:prstGeom>
          <a:noFill/>
        </p:spPr>
        <p:txBody>
          <a:bodyPr wrap="square">
            <a:spAutoFit/>
          </a:bodyPr>
          <a:lstStyle/>
          <a:p>
            <a:r>
              <a:rPr lang="en-GB" sz="1200" dirty="0">
                <a:solidFill>
                  <a:srgbClr val="0000FF"/>
                </a:solidFill>
                <a:latin typeface="Cascadia Mono" panose="020B0609020000020004" pitchFamily="49" charset="0"/>
              </a:rPr>
              <a:t>public</a:t>
            </a:r>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static</a:t>
            </a:r>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class</a:t>
            </a:r>
            <a:r>
              <a:rPr lang="en-GB" sz="1200" dirty="0">
                <a:solidFill>
                  <a:srgbClr val="000000"/>
                </a:solidFill>
                <a:latin typeface="Cascadia Mono" panose="020B0609020000020004" pitchFamily="49" charset="0"/>
              </a:rPr>
              <a:t> </a:t>
            </a:r>
            <a:r>
              <a:rPr lang="en-GB" sz="1200" dirty="0">
                <a:solidFill>
                  <a:srgbClr val="2B91AF"/>
                </a:solidFill>
                <a:latin typeface="Cascadia Mono" panose="020B0609020000020004" pitchFamily="49" charset="0"/>
              </a:rPr>
              <a:t>Extensions</a:t>
            </a:r>
            <a:endParaRPr lang="en-GB" sz="1200" dirty="0">
              <a:solidFill>
                <a:srgbClr val="000000"/>
              </a:solidFill>
              <a:latin typeface="Cascadia Mono" panose="020B0609020000020004" pitchFamily="49" charset="0"/>
            </a:endParaRPr>
          </a:p>
          <a:p>
            <a:r>
              <a:rPr lang="en-GB" sz="1200" dirty="0">
                <a:solidFill>
                  <a:srgbClr val="000000"/>
                </a:solidFill>
                <a:latin typeface="Cascadia Mono" panose="020B0609020000020004" pitchFamily="49" charset="0"/>
              </a:rPr>
              <a:t>{</a:t>
            </a:r>
          </a:p>
          <a:p>
            <a:r>
              <a:rPr lang="en-GB" sz="1200" dirty="0">
                <a:solidFill>
                  <a:srgbClr val="000000"/>
                </a:solidFill>
                <a:latin typeface="Cascadia Mono" panose="020B0609020000020004" pitchFamily="49" charset="0"/>
              </a:rPr>
              <a:t>    </a:t>
            </a:r>
            <a:r>
              <a:rPr lang="en-GB" sz="1200" dirty="0">
                <a:solidFill>
                  <a:srgbClr val="008000"/>
                </a:solidFill>
                <a:latin typeface="Cascadia Mono" panose="020B0609020000020004" pitchFamily="49" charset="0"/>
              </a:rPr>
              <a:t>// this is using the extension method</a:t>
            </a:r>
            <a:endParaRPr lang="en-GB" sz="1200" dirty="0">
              <a:solidFill>
                <a:srgbClr val="000000"/>
              </a:solidFill>
              <a:latin typeface="Cascadia Mono" panose="020B0609020000020004" pitchFamily="49" charset="0"/>
            </a:endParaRPr>
          </a:p>
          <a:p>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public</a:t>
            </a:r>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static</a:t>
            </a:r>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string</a:t>
            </a:r>
            <a:r>
              <a:rPr lang="en-GB" sz="1200" dirty="0">
                <a:solidFill>
                  <a:srgbClr val="000000"/>
                </a:solidFill>
                <a:latin typeface="Cascadia Mono" panose="020B0609020000020004" pitchFamily="49" charset="0"/>
              </a:rPr>
              <a:t> </a:t>
            </a:r>
            <a:r>
              <a:rPr lang="en-GB" sz="1200" dirty="0" err="1">
                <a:solidFill>
                  <a:srgbClr val="000000"/>
                </a:solidFill>
                <a:latin typeface="Cascadia Mono" panose="020B0609020000020004" pitchFamily="49" charset="0"/>
              </a:rPr>
              <a:t>GetMonthsDescription</a:t>
            </a:r>
            <a:r>
              <a:rPr lang="en-GB" sz="1200" dirty="0">
                <a:solidFill>
                  <a:srgbClr val="000000"/>
                </a:solidFill>
                <a:latin typeface="Cascadia Mono" panose="020B0609020000020004" pitchFamily="49" charset="0"/>
              </a:rPr>
              <a:t>(</a:t>
            </a:r>
            <a:r>
              <a:rPr lang="en-GB" sz="1200" dirty="0">
                <a:solidFill>
                  <a:srgbClr val="0000FF"/>
                </a:solidFill>
                <a:latin typeface="Cascadia Mono" panose="020B0609020000020004" pitchFamily="49" charset="0"/>
              </a:rPr>
              <a:t>this</a:t>
            </a:r>
            <a:r>
              <a:rPr lang="en-GB" sz="1200" dirty="0">
                <a:solidFill>
                  <a:srgbClr val="000000"/>
                </a:solidFill>
                <a:latin typeface="Cascadia Mono" panose="020B0609020000020004" pitchFamily="49" charset="0"/>
              </a:rPr>
              <a:t> Enum </a:t>
            </a:r>
            <a:r>
              <a:rPr lang="en-GB" sz="1200" dirty="0" err="1">
                <a:solidFill>
                  <a:srgbClr val="000000"/>
                </a:solidFill>
                <a:latin typeface="Cascadia Mono" panose="020B0609020000020004" pitchFamily="49" charset="0"/>
              </a:rPr>
              <a:t>monthVal</a:t>
            </a:r>
            <a:r>
              <a:rPr lang="en-GB" sz="1200" dirty="0">
                <a:solidFill>
                  <a:srgbClr val="000000"/>
                </a:solidFill>
                <a:latin typeface="Cascadia Mono" panose="020B0609020000020004" pitchFamily="49" charset="0"/>
              </a:rPr>
              <a:t>)</a:t>
            </a:r>
          </a:p>
          <a:p>
            <a:r>
              <a:rPr lang="en-GB" sz="1200" dirty="0">
                <a:solidFill>
                  <a:srgbClr val="000000"/>
                </a:solidFill>
                <a:latin typeface="Cascadia Mono" panose="020B0609020000020004" pitchFamily="49" charset="0"/>
              </a:rPr>
              <a:t>    { </a:t>
            </a:r>
          </a:p>
          <a:p>
            <a:r>
              <a:rPr lang="en-GB" sz="1200" dirty="0">
                <a:solidFill>
                  <a:srgbClr val="000000"/>
                </a:solidFill>
                <a:latin typeface="Cascadia Mono" panose="020B0609020000020004" pitchFamily="49" charset="0"/>
              </a:rPr>
              <a:t>        </a:t>
            </a:r>
            <a:r>
              <a:rPr lang="en-GB" sz="1200" dirty="0">
                <a:solidFill>
                  <a:srgbClr val="008000"/>
                </a:solidFill>
                <a:latin typeface="Cascadia Mono" panose="020B0609020000020004" pitchFamily="49" charset="0"/>
              </a:rPr>
              <a:t>// reflection --&gt; </a:t>
            </a:r>
            <a:endParaRPr lang="en-GB" sz="1200" dirty="0">
              <a:solidFill>
                <a:srgbClr val="000000"/>
              </a:solidFill>
              <a:latin typeface="Cascadia Mono" panose="020B0609020000020004" pitchFamily="49" charset="0"/>
            </a:endParaRPr>
          </a:p>
          <a:p>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var</a:t>
            </a:r>
            <a:r>
              <a:rPr lang="en-GB" sz="1200" dirty="0">
                <a:solidFill>
                  <a:srgbClr val="000000"/>
                </a:solidFill>
                <a:latin typeface="Cascadia Mono" panose="020B0609020000020004" pitchFamily="49" charset="0"/>
              </a:rPr>
              <a:t> </a:t>
            </a:r>
            <a:r>
              <a:rPr lang="en-GB" sz="1200" dirty="0" err="1">
                <a:solidFill>
                  <a:srgbClr val="000000"/>
                </a:solidFill>
                <a:latin typeface="Cascadia Mono" panose="020B0609020000020004" pitchFamily="49" charset="0"/>
              </a:rPr>
              <a:t>fieldInfo</a:t>
            </a:r>
            <a:r>
              <a:rPr lang="en-GB" sz="1200" dirty="0">
                <a:solidFill>
                  <a:srgbClr val="000000"/>
                </a:solidFill>
                <a:latin typeface="Cascadia Mono" panose="020B0609020000020004" pitchFamily="49" charset="0"/>
              </a:rPr>
              <a:t> = </a:t>
            </a:r>
            <a:r>
              <a:rPr lang="en-GB" sz="1200" dirty="0" err="1">
                <a:solidFill>
                  <a:srgbClr val="000000"/>
                </a:solidFill>
                <a:latin typeface="Cascadia Mono" panose="020B0609020000020004" pitchFamily="49" charset="0"/>
              </a:rPr>
              <a:t>monthVal.GetType</a:t>
            </a:r>
            <a:r>
              <a:rPr lang="en-GB" sz="1200" dirty="0">
                <a:solidFill>
                  <a:srgbClr val="000000"/>
                </a:solidFill>
                <a:latin typeface="Cascadia Mono" panose="020B0609020000020004" pitchFamily="49" charset="0"/>
              </a:rPr>
              <a:t>().</a:t>
            </a:r>
            <a:r>
              <a:rPr lang="en-GB" sz="1200" dirty="0" err="1">
                <a:solidFill>
                  <a:srgbClr val="000000"/>
                </a:solidFill>
                <a:latin typeface="Cascadia Mono" panose="020B0609020000020004" pitchFamily="49" charset="0"/>
              </a:rPr>
              <a:t>GetField</a:t>
            </a:r>
            <a:r>
              <a:rPr lang="en-GB" sz="1200" dirty="0">
                <a:solidFill>
                  <a:srgbClr val="000000"/>
                </a:solidFill>
                <a:latin typeface="Cascadia Mono" panose="020B0609020000020004" pitchFamily="49" charset="0"/>
              </a:rPr>
              <a:t>(</a:t>
            </a:r>
            <a:r>
              <a:rPr lang="en-GB" sz="1200" dirty="0" err="1">
                <a:solidFill>
                  <a:srgbClr val="000000"/>
                </a:solidFill>
                <a:latin typeface="Cascadia Mono" panose="020B0609020000020004" pitchFamily="49" charset="0"/>
              </a:rPr>
              <a:t>monthVal.ToString</a:t>
            </a:r>
            <a:r>
              <a:rPr lang="en-GB" sz="1200" dirty="0">
                <a:solidFill>
                  <a:srgbClr val="000000"/>
                </a:solidFill>
                <a:latin typeface="Cascadia Mono" panose="020B0609020000020004" pitchFamily="49" charset="0"/>
              </a:rPr>
              <a:t>());</a:t>
            </a:r>
          </a:p>
          <a:p>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var</a:t>
            </a:r>
            <a:r>
              <a:rPr lang="en-GB" sz="1200" dirty="0">
                <a:solidFill>
                  <a:srgbClr val="000000"/>
                </a:solidFill>
                <a:latin typeface="Cascadia Mono" panose="020B0609020000020004" pitchFamily="49" charset="0"/>
              </a:rPr>
              <a:t> description = (</a:t>
            </a:r>
            <a:r>
              <a:rPr lang="en-GB" sz="1200" dirty="0" err="1">
                <a:solidFill>
                  <a:srgbClr val="000000"/>
                </a:solidFill>
                <a:latin typeface="Cascadia Mono" panose="020B0609020000020004" pitchFamily="49" charset="0"/>
              </a:rPr>
              <a:t>DescriptionAttribute</a:t>
            </a:r>
            <a:r>
              <a:rPr lang="en-GB" sz="1200" dirty="0">
                <a:solidFill>
                  <a:srgbClr val="000000"/>
                </a:solidFill>
                <a:latin typeface="Cascadia Mono" panose="020B0609020000020004" pitchFamily="49" charset="0"/>
              </a:rPr>
              <a:t>[])</a:t>
            </a:r>
            <a:r>
              <a:rPr lang="en-GB" sz="1200" dirty="0" err="1">
                <a:solidFill>
                  <a:srgbClr val="000000"/>
                </a:solidFill>
                <a:latin typeface="Cascadia Mono" panose="020B0609020000020004" pitchFamily="49" charset="0"/>
              </a:rPr>
              <a:t>fieldInfo.GetCustomAttributes</a:t>
            </a:r>
            <a:r>
              <a:rPr lang="en-GB" sz="1200" dirty="0">
                <a:solidFill>
                  <a:srgbClr val="000000"/>
                </a:solidFill>
                <a:latin typeface="Cascadia Mono" panose="020B0609020000020004" pitchFamily="49" charset="0"/>
              </a:rPr>
              <a:t>(</a:t>
            </a:r>
            <a:r>
              <a:rPr lang="en-GB" sz="1200" dirty="0" err="1">
                <a:solidFill>
                  <a:srgbClr val="0000FF"/>
                </a:solidFill>
                <a:latin typeface="Cascadia Mono" panose="020B0609020000020004" pitchFamily="49" charset="0"/>
              </a:rPr>
              <a:t>typeof</a:t>
            </a:r>
            <a:r>
              <a:rPr lang="en-GB" sz="1200" dirty="0">
                <a:solidFill>
                  <a:srgbClr val="000000"/>
                </a:solidFill>
                <a:latin typeface="Cascadia Mono" panose="020B0609020000020004" pitchFamily="49" charset="0"/>
              </a:rPr>
              <a:t>(</a:t>
            </a:r>
            <a:r>
              <a:rPr lang="en-GB" sz="1200" dirty="0" err="1">
                <a:solidFill>
                  <a:srgbClr val="000000"/>
                </a:solidFill>
                <a:latin typeface="Cascadia Mono" panose="020B0609020000020004" pitchFamily="49" charset="0"/>
              </a:rPr>
              <a:t>DescriptionAttribute</a:t>
            </a:r>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false</a:t>
            </a:r>
            <a:r>
              <a:rPr lang="en-GB" sz="1200" dirty="0">
                <a:solidFill>
                  <a:srgbClr val="000000"/>
                </a:solidFill>
                <a:latin typeface="Cascadia Mono" panose="020B0609020000020004" pitchFamily="49" charset="0"/>
              </a:rPr>
              <a:t>);</a:t>
            </a:r>
          </a:p>
          <a:p>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if</a:t>
            </a:r>
            <a:r>
              <a:rPr lang="en-GB" sz="1200" dirty="0">
                <a:solidFill>
                  <a:srgbClr val="000000"/>
                </a:solidFill>
                <a:latin typeface="Cascadia Mono" panose="020B0609020000020004" pitchFamily="49" charset="0"/>
              </a:rPr>
              <a:t> (</a:t>
            </a:r>
            <a:r>
              <a:rPr lang="en-GB" sz="1200" dirty="0" err="1">
                <a:solidFill>
                  <a:srgbClr val="000000"/>
                </a:solidFill>
                <a:latin typeface="Cascadia Mono" panose="020B0609020000020004" pitchFamily="49" charset="0"/>
              </a:rPr>
              <a:t>description.Length</a:t>
            </a:r>
            <a:r>
              <a:rPr lang="en-GB" sz="1200" dirty="0">
                <a:solidFill>
                  <a:srgbClr val="000000"/>
                </a:solidFill>
                <a:latin typeface="Cascadia Mono" panose="020B0609020000020004" pitchFamily="49" charset="0"/>
              </a:rPr>
              <a:t> &gt; 0)</a:t>
            </a:r>
          </a:p>
          <a:p>
            <a:r>
              <a:rPr lang="en-GB" sz="1200" dirty="0">
                <a:solidFill>
                  <a:srgbClr val="000000"/>
                </a:solidFill>
                <a:latin typeface="Cascadia Mono" panose="020B0609020000020004" pitchFamily="49" charset="0"/>
              </a:rPr>
              <a:t>        {</a:t>
            </a:r>
          </a:p>
          <a:p>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return</a:t>
            </a:r>
            <a:r>
              <a:rPr lang="en-GB" sz="1200" dirty="0">
                <a:solidFill>
                  <a:srgbClr val="000000"/>
                </a:solidFill>
                <a:latin typeface="Cascadia Mono" panose="020B0609020000020004" pitchFamily="49" charset="0"/>
              </a:rPr>
              <a:t> description[0].Description;</a:t>
            </a:r>
          </a:p>
          <a:p>
            <a:r>
              <a:rPr lang="en-GB" sz="1200" dirty="0">
                <a:solidFill>
                  <a:srgbClr val="000000"/>
                </a:solidFill>
                <a:latin typeface="Cascadia Mono" panose="020B0609020000020004" pitchFamily="49" charset="0"/>
              </a:rPr>
              <a:t>        }</a:t>
            </a:r>
          </a:p>
          <a:p>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else</a:t>
            </a:r>
            <a:endParaRPr lang="en-GB" sz="1200" dirty="0">
              <a:solidFill>
                <a:srgbClr val="000000"/>
              </a:solidFill>
              <a:latin typeface="Cascadia Mono" panose="020B0609020000020004" pitchFamily="49" charset="0"/>
            </a:endParaRPr>
          </a:p>
          <a:p>
            <a:r>
              <a:rPr lang="en-GB" sz="1200" dirty="0">
                <a:solidFill>
                  <a:srgbClr val="000000"/>
                </a:solidFill>
                <a:latin typeface="Cascadia Mono" panose="020B0609020000020004" pitchFamily="49" charset="0"/>
              </a:rPr>
              <a:t>        {</a:t>
            </a:r>
          </a:p>
          <a:p>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return</a:t>
            </a:r>
            <a:r>
              <a:rPr lang="en-GB" sz="1200" dirty="0">
                <a:solidFill>
                  <a:srgbClr val="000000"/>
                </a:solidFill>
                <a:latin typeface="Cascadia Mono" panose="020B0609020000020004" pitchFamily="49" charset="0"/>
              </a:rPr>
              <a:t> </a:t>
            </a:r>
            <a:r>
              <a:rPr lang="en-GB" sz="1200" dirty="0" err="1">
                <a:solidFill>
                  <a:srgbClr val="000000"/>
                </a:solidFill>
                <a:latin typeface="Cascadia Mono" panose="020B0609020000020004" pitchFamily="49" charset="0"/>
              </a:rPr>
              <a:t>monthVal.ToString</a:t>
            </a:r>
            <a:r>
              <a:rPr lang="en-GB" sz="1200" dirty="0">
                <a:solidFill>
                  <a:srgbClr val="000000"/>
                </a:solidFill>
                <a:latin typeface="Cascadia Mono" panose="020B0609020000020004" pitchFamily="49" charset="0"/>
              </a:rPr>
              <a:t>();</a:t>
            </a:r>
          </a:p>
          <a:p>
            <a:r>
              <a:rPr lang="en-GB" sz="1200" dirty="0">
                <a:solidFill>
                  <a:srgbClr val="000000"/>
                </a:solidFill>
                <a:latin typeface="Cascadia Mono" panose="020B0609020000020004" pitchFamily="49" charset="0"/>
              </a:rPr>
              <a:t>        }</a:t>
            </a:r>
          </a:p>
          <a:p>
            <a:endParaRPr lang="en-GB" sz="1200" dirty="0">
              <a:solidFill>
                <a:srgbClr val="000000"/>
              </a:solidFill>
              <a:latin typeface="Cascadia Mono" panose="020B0609020000020004" pitchFamily="49" charset="0"/>
            </a:endParaRPr>
          </a:p>
          <a:p>
            <a:r>
              <a:rPr lang="en-GB" sz="1200" dirty="0">
                <a:solidFill>
                  <a:srgbClr val="000000"/>
                </a:solidFill>
                <a:latin typeface="Cascadia Mono" panose="020B0609020000020004" pitchFamily="49" charset="0"/>
              </a:rPr>
              <a:t>    }</a:t>
            </a:r>
          </a:p>
          <a:p>
            <a:endParaRPr lang="en-GB" sz="1200" dirty="0">
              <a:solidFill>
                <a:srgbClr val="000000"/>
              </a:solidFill>
              <a:latin typeface="Cascadia Mono" panose="020B0609020000020004" pitchFamily="49" charset="0"/>
            </a:endParaRPr>
          </a:p>
          <a:p>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public</a:t>
            </a:r>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static</a:t>
            </a:r>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string</a:t>
            </a:r>
            <a:r>
              <a:rPr lang="en-GB" sz="1200" dirty="0">
                <a:solidFill>
                  <a:srgbClr val="000000"/>
                </a:solidFill>
                <a:latin typeface="Cascadia Mono" panose="020B0609020000020004" pitchFamily="49" charset="0"/>
              </a:rPr>
              <a:t> </a:t>
            </a:r>
            <a:r>
              <a:rPr lang="en-GB" sz="1200" dirty="0" err="1">
                <a:solidFill>
                  <a:srgbClr val="000000"/>
                </a:solidFill>
                <a:latin typeface="Cascadia Mono" panose="020B0609020000020004" pitchFamily="49" charset="0"/>
              </a:rPr>
              <a:t>GetSurName</a:t>
            </a:r>
            <a:r>
              <a:rPr lang="en-GB" sz="1200" dirty="0">
                <a:solidFill>
                  <a:srgbClr val="000000"/>
                </a:solidFill>
                <a:latin typeface="Cascadia Mono" panose="020B0609020000020004" pitchFamily="49" charset="0"/>
              </a:rPr>
              <a:t>(</a:t>
            </a:r>
            <a:r>
              <a:rPr lang="en-GB" sz="1200" dirty="0">
                <a:solidFill>
                  <a:srgbClr val="0000FF"/>
                </a:solidFill>
                <a:latin typeface="Cascadia Mono" panose="020B0609020000020004" pitchFamily="49" charset="0"/>
              </a:rPr>
              <a:t>this</a:t>
            </a:r>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string</a:t>
            </a:r>
            <a:r>
              <a:rPr lang="en-GB" sz="1200" dirty="0">
                <a:solidFill>
                  <a:srgbClr val="000000"/>
                </a:solidFill>
                <a:latin typeface="Cascadia Mono" panose="020B0609020000020004" pitchFamily="49" charset="0"/>
              </a:rPr>
              <a:t> surname)</a:t>
            </a:r>
          </a:p>
          <a:p>
            <a:r>
              <a:rPr lang="en-GB" sz="1200" dirty="0">
                <a:solidFill>
                  <a:srgbClr val="000000"/>
                </a:solidFill>
                <a:latin typeface="Cascadia Mono" panose="020B0609020000020004" pitchFamily="49" charset="0"/>
              </a:rPr>
              <a:t>    {</a:t>
            </a:r>
          </a:p>
          <a:p>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return</a:t>
            </a:r>
            <a:r>
              <a:rPr lang="en-GB" sz="1200" dirty="0">
                <a:solidFill>
                  <a:srgbClr val="000000"/>
                </a:solidFill>
                <a:latin typeface="Cascadia Mono" panose="020B0609020000020004" pitchFamily="49" charset="0"/>
              </a:rPr>
              <a:t> </a:t>
            </a:r>
            <a:r>
              <a:rPr lang="en-GB" sz="1200" dirty="0">
                <a:solidFill>
                  <a:srgbClr val="A31515"/>
                </a:solidFill>
                <a:latin typeface="Cascadia Mono" panose="020B0609020000020004" pitchFamily="49" charset="0"/>
              </a:rPr>
              <a:t>"Kumar"</a:t>
            </a:r>
            <a:r>
              <a:rPr lang="en-GB" sz="1200" dirty="0">
                <a:solidFill>
                  <a:srgbClr val="000000"/>
                </a:solidFill>
                <a:latin typeface="Cascadia Mono" panose="020B0609020000020004" pitchFamily="49" charset="0"/>
              </a:rPr>
              <a:t>;</a:t>
            </a:r>
          </a:p>
          <a:p>
            <a:endParaRPr lang="en-GB" sz="1200" dirty="0">
              <a:solidFill>
                <a:srgbClr val="000000"/>
              </a:solidFill>
              <a:latin typeface="Cascadia Mono" panose="020B0609020000020004" pitchFamily="49" charset="0"/>
            </a:endParaRPr>
          </a:p>
          <a:p>
            <a:r>
              <a:rPr lang="en-GB" sz="1200" dirty="0">
                <a:solidFill>
                  <a:srgbClr val="000000"/>
                </a:solidFill>
                <a:latin typeface="Cascadia Mono" panose="020B0609020000020004" pitchFamily="49" charset="0"/>
              </a:rPr>
              <a:t>    }</a:t>
            </a:r>
          </a:p>
          <a:p>
            <a:r>
              <a:rPr lang="en-GB" sz="1200" dirty="0">
                <a:solidFill>
                  <a:srgbClr val="000000"/>
                </a:solidFill>
                <a:latin typeface="Cascadia Mono" panose="020B0609020000020004" pitchFamily="49" charset="0"/>
              </a:rPr>
              <a:t>}</a:t>
            </a:r>
            <a:endParaRPr lang="en-GB" sz="1200" dirty="0"/>
          </a:p>
        </p:txBody>
      </p:sp>
    </p:spTree>
    <p:extLst>
      <p:ext uri="{BB962C8B-B14F-4D97-AF65-F5344CB8AC3E}">
        <p14:creationId xmlns:p14="http://schemas.microsoft.com/office/powerpoint/2010/main" val="130462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3327C7-2076-44A1-B663-9D04E78CF7EF}"/>
              </a:ext>
            </a:extLst>
          </p:cNvPr>
          <p:cNvSpPr>
            <a:spLocks noGrp="1"/>
          </p:cNvSpPr>
          <p:nvPr>
            <p:ph idx="1"/>
          </p:nvPr>
        </p:nvSpPr>
        <p:spPr>
          <a:xfrm>
            <a:off x="482600" y="381001"/>
            <a:ext cx="10533271" cy="6079066"/>
          </a:xfrm>
        </p:spPr>
        <p:txBody>
          <a:bodyPr>
            <a:normAutofit/>
          </a:bodyPr>
          <a:lstStyle/>
          <a:p>
            <a:pPr marL="45720" indent="0" algn="l">
              <a:buNone/>
            </a:pPr>
            <a:r>
              <a:rPr lang="en-US" sz="1400" b="1" i="0" dirty="0">
                <a:solidFill>
                  <a:srgbClr val="FF0000"/>
                </a:solidFill>
                <a:effectLst/>
                <a:latin typeface="open sans" panose="020B0606030504020204" pitchFamily="34" charset="0"/>
              </a:rPr>
              <a:t>Const</a:t>
            </a:r>
          </a:p>
          <a:p>
            <a:pPr algn="l"/>
            <a:r>
              <a:rPr lang="en-US" sz="1400" i="0" dirty="0">
                <a:solidFill>
                  <a:srgbClr val="212121"/>
                </a:solidFill>
                <a:effectLst/>
                <a:latin typeface="open sans" panose="020B0606030504020204" pitchFamily="34" charset="0"/>
              </a:rPr>
              <a:t>Const is nothing but "constant", a variable of which the value is constant but at compile time. And it's mandatory to assign a value to it. By default a const is static and we cannot change the value of a const variable throughout the entire program.</a:t>
            </a:r>
          </a:p>
          <a:p>
            <a:pPr marL="45720" indent="0" algn="l">
              <a:buNone/>
            </a:pPr>
            <a:r>
              <a:rPr lang="en-US" sz="1400" b="1" i="0" dirty="0" err="1">
                <a:solidFill>
                  <a:srgbClr val="FF0000"/>
                </a:solidFill>
                <a:effectLst/>
                <a:latin typeface="open sans" panose="020B0606030504020204" pitchFamily="34" charset="0"/>
              </a:rPr>
              <a:t>Readonly</a:t>
            </a:r>
            <a:endParaRPr lang="en-US" sz="1400" b="1" i="0" dirty="0">
              <a:solidFill>
                <a:srgbClr val="FF0000"/>
              </a:solidFill>
              <a:effectLst/>
              <a:latin typeface="open sans" panose="020B0606030504020204" pitchFamily="34" charset="0"/>
            </a:endParaRPr>
          </a:p>
          <a:p>
            <a:pPr algn="l"/>
            <a:r>
              <a:rPr lang="en-US" sz="1400" i="0" dirty="0" err="1">
                <a:solidFill>
                  <a:srgbClr val="212121"/>
                </a:solidFill>
                <a:effectLst/>
                <a:latin typeface="open sans" panose="020B0606030504020204" pitchFamily="34" charset="0"/>
              </a:rPr>
              <a:t>Readonly</a:t>
            </a:r>
            <a:r>
              <a:rPr lang="en-US" sz="1400" i="0" dirty="0">
                <a:solidFill>
                  <a:srgbClr val="212121"/>
                </a:solidFill>
                <a:effectLst/>
                <a:latin typeface="open sans" panose="020B0606030504020204" pitchFamily="34" charset="0"/>
              </a:rPr>
              <a:t> is the keyword whose value we can change during runtime or we can assign it at run time but only through the non-static constructor. Not even a method.</a:t>
            </a:r>
          </a:p>
          <a:p>
            <a:pPr marL="45720" indent="0" algn="l">
              <a:buNone/>
            </a:pPr>
            <a:r>
              <a:rPr lang="en-US" sz="1400" b="1" i="0" dirty="0">
                <a:solidFill>
                  <a:srgbClr val="FF0000"/>
                </a:solidFill>
                <a:effectLst/>
                <a:latin typeface="open sans" panose="020B0606030504020204" pitchFamily="34" charset="0"/>
              </a:rPr>
              <a:t>Static </a:t>
            </a:r>
            <a:r>
              <a:rPr lang="en-US" sz="1400" b="1" i="0" dirty="0" err="1">
                <a:solidFill>
                  <a:srgbClr val="FF0000"/>
                </a:solidFill>
                <a:effectLst/>
                <a:latin typeface="open sans" panose="020B0606030504020204" pitchFamily="34" charset="0"/>
              </a:rPr>
              <a:t>ReadOnly</a:t>
            </a:r>
            <a:endParaRPr lang="en-US" sz="1400" b="1" i="0" dirty="0">
              <a:solidFill>
                <a:srgbClr val="FF0000"/>
              </a:solidFill>
              <a:effectLst/>
              <a:latin typeface="open sans" panose="020B0606030504020204" pitchFamily="34" charset="0"/>
            </a:endParaRPr>
          </a:p>
          <a:p>
            <a:pPr algn="l"/>
            <a:r>
              <a:rPr lang="en-US" sz="1400" i="0" dirty="0">
                <a:solidFill>
                  <a:srgbClr val="212121"/>
                </a:solidFill>
                <a:effectLst/>
                <a:latin typeface="open sans" panose="020B0606030504020204" pitchFamily="34" charset="0"/>
              </a:rPr>
              <a:t>A Static </a:t>
            </a:r>
            <a:r>
              <a:rPr lang="en-US" sz="1400" i="0" dirty="0" err="1">
                <a:solidFill>
                  <a:srgbClr val="212121"/>
                </a:solidFill>
                <a:effectLst/>
                <a:latin typeface="open sans" panose="020B0606030504020204" pitchFamily="34" charset="0"/>
              </a:rPr>
              <a:t>Readonly</a:t>
            </a:r>
            <a:r>
              <a:rPr lang="en-US" sz="1400" i="0" dirty="0">
                <a:solidFill>
                  <a:srgbClr val="212121"/>
                </a:solidFill>
                <a:effectLst/>
                <a:latin typeface="open sans" panose="020B0606030504020204" pitchFamily="34" charset="0"/>
              </a:rPr>
              <a:t> type variable's value can be assigned at runtime or assigned at compile time and changed at runtime. But this variable's value can only be changed in the static constructor. And cannot be changed further. It can change only once at runtime.  </a:t>
            </a:r>
          </a:p>
          <a:p>
            <a:pPr algn="l"/>
            <a:endParaRPr lang="en-US" sz="1400" dirty="0">
              <a:solidFill>
                <a:srgbClr val="212121"/>
              </a:solidFill>
              <a:latin typeface="open sans" panose="020B0606030504020204" pitchFamily="34" charset="0"/>
            </a:endParaRPr>
          </a:p>
          <a:p>
            <a:pPr algn="l"/>
            <a:r>
              <a:rPr lang="en-US" sz="1400" i="0" dirty="0">
                <a:solidFill>
                  <a:srgbClr val="212121"/>
                </a:solidFill>
                <a:effectLst/>
                <a:latin typeface="open sans" panose="020B0606030504020204" pitchFamily="34" charset="0"/>
                <a:hlinkClick r:id="rId2"/>
              </a:rPr>
              <a:t>https://www.dotnetoffice.com/2018/10/difference-between-const-readonly-and.html</a:t>
            </a:r>
            <a:endParaRPr lang="en-US" sz="1400" i="0" dirty="0">
              <a:solidFill>
                <a:srgbClr val="212121"/>
              </a:solidFill>
              <a:effectLst/>
              <a:latin typeface="open sans" panose="020B0606030504020204" pitchFamily="34" charset="0"/>
            </a:endParaRPr>
          </a:p>
        </p:txBody>
      </p:sp>
    </p:spTree>
    <p:extLst>
      <p:ext uri="{BB962C8B-B14F-4D97-AF65-F5344CB8AC3E}">
        <p14:creationId xmlns:p14="http://schemas.microsoft.com/office/powerpoint/2010/main" val="2577147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C2E1-C15C-409D-B469-DBFD2E123C12}"/>
              </a:ext>
            </a:extLst>
          </p:cNvPr>
          <p:cNvSpPr>
            <a:spLocks noGrp="1"/>
          </p:cNvSpPr>
          <p:nvPr>
            <p:ph type="title"/>
          </p:nvPr>
        </p:nvSpPr>
        <p:spPr/>
        <p:txBody>
          <a:bodyPr/>
          <a:lstStyle/>
          <a:p>
            <a:r>
              <a:rPr lang="en-US" dirty="0"/>
              <a:t> Thank you</a:t>
            </a:r>
            <a:endParaRPr lang="en-IN" dirty="0"/>
          </a:p>
        </p:txBody>
      </p:sp>
      <p:sp>
        <p:nvSpPr>
          <p:cNvPr id="3" name="Content Placeholder 2">
            <a:extLst>
              <a:ext uri="{FF2B5EF4-FFF2-40B4-BE49-F238E27FC236}">
                <a16:creationId xmlns:a16="http://schemas.microsoft.com/office/drawing/2014/main" id="{B9B8777B-DFF6-4C90-A695-35F8C55CE821}"/>
              </a:ext>
            </a:extLst>
          </p:cNvPr>
          <p:cNvSpPr>
            <a:spLocks noGrp="1"/>
          </p:cNvSpPr>
          <p:nvPr>
            <p:ph idx="1"/>
          </p:nvPr>
        </p:nvSpPr>
        <p:spPr>
          <a:xfrm>
            <a:off x="1143000" y="1965960"/>
            <a:ext cx="9872871" cy="4038600"/>
          </a:xfrm>
        </p:spPr>
        <p:txBody>
          <a:bodyPr/>
          <a:lstStyle/>
          <a:p>
            <a:r>
              <a:rPr lang="en-US" dirty="0"/>
              <a:t>You can follow me </a:t>
            </a:r>
          </a:p>
          <a:p>
            <a:pPr marL="45720" indent="0">
              <a:buNone/>
            </a:pPr>
            <a:endParaRPr lang="en-US" dirty="0"/>
          </a:p>
          <a:p>
            <a:r>
              <a:rPr lang="en-US" dirty="0"/>
              <a:t>Website :- </a:t>
            </a:r>
            <a:r>
              <a:rPr lang="en-US" dirty="0">
                <a:hlinkClick r:id="rId2"/>
              </a:rPr>
              <a:t>https://dotnetoffice.com/</a:t>
            </a:r>
            <a:endParaRPr lang="en-US" dirty="0"/>
          </a:p>
          <a:p>
            <a:r>
              <a:rPr lang="en-US" dirty="0"/>
              <a:t>YouTube :- </a:t>
            </a:r>
            <a:r>
              <a:rPr lang="en-US" dirty="0">
                <a:hlinkClick r:id="rId3"/>
              </a:rPr>
              <a:t>https://www.youtube.com/c/TheDotNetOffice</a:t>
            </a:r>
            <a:endParaRPr lang="en-US" dirty="0"/>
          </a:p>
          <a:p>
            <a:r>
              <a:rPr lang="en-US" dirty="0"/>
              <a:t>Twitter : - </a:t>
            </a:r>
            <a:r>
              <a:rPr lang="en-US" dirty="0">
                <a:hlinkClick r:id="rId4"/>
              </a:rPr>
              <a:t>https://twitter.com/TheDotNetOffice </a:t>
            </a:r>
            <a:endParaRPr lang="en-IN" dirty="0"/>
          </a:p>
        </p:txBody>
      </p:sp>
    </p:spTree>
    <p:extLst>
      <p:ext uri="{BB962C8B-B14F-4D97-AF65-F5344CB8AC3E}">
        <p14:creationId xmlns:p14="http://schemas.microsoft.com/office/powerpoint/2010/main" val="2620985338"/>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6CA70E-ED75-4FF0-A862-8EF12B7377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F1ABED-93B7-45AC-A513-2CB1FF159A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Student does, teacher does</Template>
  <TotalTime>742</TotalTime>
  <Words>430</Words>
  <Application>Microsoft Office PowerPoint</Application>
  <PresentationFormat>Widescreen</PresentationFormat>
  <Paragraphs>60</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Calibri</vt:lpstr>
      <vt:lpstr>Cascadia Mono</vt:lpstr>
      <vt:lpstr>Consolas</vt:lpstr>
      <vt:lpstr>Corbel</vt:lpstr>
      <vt:lpstr>open sans</vt:lpstr>
      <vt:lpstr>Rockwell</vt:lpstr>
      <vt:lpstr>Tahoma</vt:lpstr>
      <vt:lpstr>Basis</vt:lpstr>
      <vt:lpstr>Class - 25</vt:lpstr>
      <vt:lpstr>Agenda </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knowledge</dc:title>
  <dc:creator>Munesh Sharma</dc:creator>
  <cp:lastModifiedBy>Gurvinder GURVINDER</cp:lastModifiedBy>
  <cp:revision>355</cp:revision>
  <dcterms:created xsi:type="dcterms:W3CDTF">2022-03-21T06:54:56Z</dcterms:created>
  <dcterms:modified xsi:type="dcterms:W3CDTF">2022-06-01T15:00:09Z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