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4"/>
  </p:sldMasterIdLst>
  <p:notesMasterIdLst>
    <p:notesMasterId r:id="rId21"/>
  </p:notesMasterIdLst>
  <p:handoutMasterIdLst>
    <p:handoutMasterId r:id="rId22"/>
  </p:handoutMasterIdLst>
  <p:sldIdLst>
    <p:sldId id="256" r:id="rId5"/>
    <p:sldId id="268" r:id="rId6"/>
    <p:sldId id="289" r:id="rId7"/>
    <p:sldId id="288" r:id="rId8"/>
    <p:sldId id="270" r:id="rId9"/>
    <p:sldId id="284" r:id="rId10"/>
    <p:sldId id="285" r:id="rId11"/>
    <p:sldId id="282" r:id="rId12"/>
    <p:sldId id="278" r:id="rId13"/>
    <p:sldId id="279" r:id="rId14"/>
    <p:sldId id="280" r:id="rId15"/>
    <p:sldId id="286" r:id="rId16"/>
    <p:sldId id="281" r:id="rId17"/>
    <p:sldId id="283" r:id="rId18"/>
    <p:sldId id="287" r:id="rId19"/>
    <p:sldId id="269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83707" autoAdjust="0"/>
  </p:normalViewPr>
  <p:slideViewPr>
    <p:cSldViewPr snapToGrid="0">
      <p:cViewPr>
        <p:scale>
          <a:sx n="77" d="100"/>
          <a:sy n="77" d="100"/>
        </p:scale>
        <p:origin x="1914" y="8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2965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rvinder GURVINDER" userId="da6f593732f91213" providerId="LiveId" clId="{DC101602-8965-4F6A-B643-9F6D5D2EFEAB}"/>
    <pc:docChg chg="undo custSel addSld modSld sldOrd">
      <pc:chgData name="Gurvinder GURVINDER" userId="da6f593732f91213" providerId="LiveId" clId="{DC101602-8965-4F6A-B643-9F6D5D2EFEAB}" dt="2022-03-24T15:39:47.762" v="435"/>
      <pc:docMkLst>
        <pc:docMk/>
      </pc:docMkLst>
      <pc:sldChg chg="modSp mod">
        <pc:chgData name="Gurvinder GURVINDER" userId="da6f593732f91213" providerId="LiveId" clId="{DC101602-8965-4F6A-B643-9F6D5D2EFEAB}" dt="2022-03-24T15:10:30.816" v="368" actId="20577"/>
        <pc:sldMkLst>
          <pc:docMk/>
          <pc:sldMk cId="3463669777" sldId="268"/>
        </pc:sldMkLst>
        <pc:spChg chg="mod">
          <ac:chgData name="Gurvinder GURVINDER" userId="da6f593732f91213" providerId="LiveId" clId="{DC101602-8965-4F6A-B643-9F6D5D2EFEAB}" dt="2022-03-24T15:10:30.816" v="368" actId="20577"/>
          <ac:spMkLst>
            <pc:docMk/>
            <pc:sldMk cId="3463669777" sldId="268"/>
            <ac:spMk id="3" creationId="{65E2973A-31D5-4AFD-9A42-FB993B8F63EF}"/>
          </ac:spMkLst>
        </pc:spChg>
      </pc:sldChg>
      <pc:sldChg chg="modSp mod">
        <pc:chgData name="Gurvinder GURVINDER" userId="da6f593732f91213" providerId="LiveId" clId="{DC101602-8965-4F6A-B643-9F6D5D2EFEAB}" dt="2022-03-23T15:03:07.713" v="54"/>
        <pc:sldMkLst>
          <pc:docMk/>
          <pc:sldMk cId="668013020" sldId="270"/>
        </pc:sldMkLst>
        <pc:spChg chg="mod">
          <ac:chgData name="Gurvinder GURVINDER" userId="da6f593732f91213" providerId="LiveId" clId="{DC101602-8965-4F6A-B643-9F6D5D2EFEAB}" dt="2022-03-23T15:03:07.713" v="54"/>
          <ac:spMkLst>
            <pc:docMk/>
            <pc:sldMk cId="668013020" sldId="270"/>
            <ac:spMk id="3" creationId="{80ACDA32-759B-4005-B1D1-387BFDE6A1A8}"/>
          </ac:spMkLst>
        </pc:spChg>
      </pc:sldChg>
      <pc:sldChg chg="modSp mod">
        <pc:chgData name="Gurvinder GURVINDER" userId="da6f593732f91213" providerId="LiveId" clId="{DC101602-8965-4F6A-B643-9F6D5D2EFEAB}" dt="2022-03-23T15:14:35.001" v="166" actId="207"/>
        <pc:sldMkLst>
          <pc:docMk/>
          <pc:sldMk cId="1888412573" sldId="282"/>
        </pc:sldMkLst>
        <pc:spChg chg="mod">
          <ac:chgData name="Gurvinder GURVINDER" userId="da6f593732f91213" providerId="LiveId" clId="{DC101602-8965-4F6A-B643-9F6D5D2EFEAB}" dt="2022-03-23T15:14:35.001" v="166" actId="207"/>
          <ac:spMkLst>
            <pc:docMk/>
            <pc:sldMk cId="1888412573" sldId="282"/>
            <ac:spMk id="3" creationId="{80ACDA32-759B-4005-B1D1-387BFDE6A1A8}"/>
          </ac:spMkLst>
        </pc:spChg>
      </pc:sldChg>
      <pc:sldChg chg="modSp add mod">
        <pc:chgData name="Gurvinder GURVINDER" userId="da6f593732f91213" providerId="LiveId" clId="{DC101602-8965-4F6A-B643-9F6D5D2EFEAB}" dt="2022-03-23T15:04:47.117" v="149"/>
        <pc:sldMkLst>
          <pc:docMk/>
          <pc:sldMk cId="791633071" sldId="284"/>
        </pc:sldMkLst>
        <pc:spChg chg="mod">
          <ac:chgData name="Gurvinder GURVINDER" userId="da6f593732f91213" providerId="LiveId" clId="{DC101602-8965-4F6A-B643-9F6D5D2EFEAB}" dt="2022-03-23T15:04:47.117" v="149"/>
          <ac:spMkLst>
            <pc:docMk/>
            <pc:sldMk cId="791633071" sldId="284"/>
            <ac:spMk id="3" creationId="{80ACDA32-759B-4005-B1D1-387BFDE6A1A8}"/>
          </ac:spMkLst>
        </pc:spChg>
      </pc:sldChg>
      <pc:sldChg chg="modSp add mod">
        <pc:chgData name="Gurvinder GURVINDER" userId="da6f593732f91213" providerId="LiveId" clId="{DC101602-8965-4F6A-B643-9F6D5D2EFEAB}" dt="2022-03-23T15:31:02.732" v="173" actId="20577"/>
        <pc:sldMkLst>
          <pc:docMk/>
          <pc:sldMk cId="2488309291" sldId="285"/>
        </pc:sldMkLst>
        <pc:spChg chg="mod">
          <ac:chgData name="Gurvinder GURVINDER" userId="da6f593732f91213" providerId="LiveId" clId="{DC101602-8965-4F6A-B643-9F6D5D2EFEAB}" dt="2022-03-23T15:31:02.732" v="173" actId="20577"/>
          <ac:spMkLst>
            <pc:docMk/>
            <pc:sldMk cId="2488309291" sldId="285"/>
            <ac:spMk id="3" creationId="{80ACDA32-759B-4005-B1D1-387BFDE6A1A8}"/>
          </ac:spMkLst>
        </pc:spChg>
      </pc:sldChg>
      <pc:sldChg chg="modSp new mod">
        <pc:chgData name="Gurvinder GURVINDER" userId="da6f593732f91213" providerId="LiveId" clId="{DC101602-8965-4F6A-B643-9F6D5D2EFEAB}" dt="2022-03-24T14:45:08.610" v="250" actId="20577"/>
        <pc:sldMkLst>
          <pc:docMk/>
          <pc:sldMk cId="2918778641" sldId="286"/>
        </pc:sldMkLst>
        <pc:spChg chg="mod">
          <ac:chgData name="Gurvinder GURVINDER" userId="da6f593732f91213" providerId="LiveId" clId="{DC101602-8965-4F6A-B643-9F6D5D2EFEAB}" dt="2022-03-24T14:44:35.859" v="207" actId="20577"/>
          <ac:spMkLst>
            <pc:docMk/>
            <pc:sldMk cId="2918778641" sldId="286"/>
            <ac:spMk id="2" creationId="{1AB74C14-2207-47D2-B45D-B64221612505}"/>
          </ac:spMkLst>
        </pc:spChg>
        <pc:spChg chg="mod">
          <ac:chgData name="Gurvinder GURVINDER" userId="da6f593732f91213" providerId="LiveId" clId="{DC101602-8965-4F6A-B643-9F6D5D2EFEAB}" dt="2022-03-24T14:45:08.610" v="250" actId="20577"/>
          <ac:spMkLst>
            <pc:docMk/>
            <pc:sldMk cId="2918778641" sldId="286"/>
            <ac:spMk id="3" creationId="{B6C4322D-4B4C-4FA8-A307-3E55187DC3CA}"/>
          </ac:spMkLst>
        </pc:spChg>
      </pc:sldChg>
      <pc:sldChg chg="modSp new mod">
        <pc:chgData name="Gurvinder GURVINDER" userId="da6f593732f91213" providerId="LiveId" clId="{DC101602-8965-4F6A-B643-9F6D5D2EFEAB}" dt="2022-03-24T15:09:59.316" v="343" actId="14100"/>
        <pc:sldMkLst>
          <pc:docMk/>
          <pc:sldMk cId="3788719013" sldId="287"/>
        </pc:sldMkLst>
        <pc:spChg chg="mod">
          <ac:chgData name="Gurvinder GURVINDER" userId="da6f593732f91213" providerId="LiveId" clId="{DC101602-8965-4F6A-B643-9F6D5D2EFEAB}" dt="2022-03-24T15:09:53.469" v="342" actId="27636"/>
          <ac:spMkLst>
            <pc:docMk/>
            <pc:sldMk cId="3788719013" sldId="287"/>
            <ac:spMk id="2" creationId="{8AB9F208-D699-4F5A-A028-9D7A549D0633}"/>
          </ac:spMkLst>
        </pc:spChg>
        <pc:spChg chg="mod">
          <ac:chgData name="Gurvinder GURVINDER" userId="da6f593732f91213" providerId="LiveId" clId="{DC101602-8965-4F6A-B643-9F6D5D2EFEAB}" dt="2022-03-24T15:09:59.316" v="343" actId="14100"/>
          <ac:spMkLst>
            <pc:docMk/>
            <pc:sldMk cId="3788719013" sldId="287"/>
            <ac:spMk id="3" creationId="{A398BA46-685E-47D3-ACB2-0A5B38BC6E17}"/>
          </ac:spMkLst>
        </pc:spChg>
      </pc:sldChg>
      <pc:sldChg chg="modSp new mod ord">
        <pc:chgData name="Gurvinder GURVINDER" userId="da6f593732f91213" providerId="LiveId" clId="{DC101602-8965-4F6A-B643-9F6D5D2EFEAB}" dt="2022-03-24T15:39:47.762" v="435"/>
        <pc:sldMkLst>
          <pc:docMk/>
          <pc:sldMk cId="3654986218" sldId="288"/>
        </pc:sldMkLst>
        <pc:spChg chg="mod">
          <ac:chgData name="Gurvinder GURVINDER" userId="da6f593732f91213" providerId="LiveId" clId="{DC101602-8965-4F6A-B643-9F6D5D2EFEAB}" dt="2022-03-24T15:11:23.997" v="382" actId="20577"/>
          <ac:spMkLst>
            <pc:docMk/>
            <pc:sldMk cId="3654986218" sldId="288"/>
            <ac:spMk id="2" creationId="{D23035E4-66D1-4BFB-8095-5EEB70B4ABFB}"/>
          </ac:spMkLst>
        </pc:spChg>
        <pc:spChg chg="mod">
          <ac:chgData name="Gurvinder GURVINDER" userId="da6f593732f91213" providerId="LiveId" clId="{DC101602-8965-4F6A-B643-9F6D5D2EFEAB}" dt="2022-03-24T15:24:38.998" v="413" actId="27636"/>
          <ac:spMkLst>
            <pc:docMk/>
            <pc:sldMk cId="3654986218" sldId="288"/>
            <ac:spMk id="3" creationId="{89F56480-95BF-420C-9224-AB667E8D3413}"/>
          </ac:spMkLst>
        </pc:spChg>
      </pc:sldChg>
      <pc:sldChg chg="modSp new mod">
        <pc:chgData name="Gurvinder GURVINDER" userId="da6f593732f91213" providerId="LiveId" clId="{DC101602-8965-4F6A-B643-9F6D5D2EFEAB}" dt="2022-03-24T15:39:04.519" v="433" actId="27636"/>
        <pc:sldMkLst>
          <pc:docMk/>
          <pc:sldMk cId="2065559009" sldId="289"/>
        </pc:sldMkLst>
        <pc:spChg chg="mod">
          <ac:chgData name="Gurvinder GURVINDER" userId="da6f593732f91213" providerId="LiveId" clId="{DC101602-8965-4F6A-B643-9F6D5D2EFEAB}" dt="2022-03-24T15:38:54.611" v="430" actId="27636"/>
          <ac:spMkLst>
            <pc:docMk/>
            <pc:sldMk cId="2065559009" sldId="289"/>
            <ac:spMk id="2" creationId="{1D91B4E1-0B8B-455C-BC80-4666F655FD65}"/>
          </ac:spMkLst>
        </pc:spChg>
        <pc:spChg chg="mod">
          <ac:chgData name="Gurvinder GURVINDER" userId="da6f593732f91213" providerId="LiveId" clId="{DC101602-8965-4F6A-B643-9F6D5D2EFEAB}" dt="2022-03-24T15:39:04.519" v="433" actId="27636"/>
          <ac:spMkLst>
            <pc:docMk/>
            <pc:sldMk cId="2065559009" sldId="289"/>
            <ac:spMk id="3" creationId="{755A3851-37FB-440F-A3DF-2CA450806C1C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00B7FD6-6B50-4C58-994F-82DC6214278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CC7F2D-6B16-4B88-A4F8-ABD5316B473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51DC69-60C3-4CF7-A135-6E702ECCE0F0}" type="datetimeFigureOut">
              <a:rPr lang="en-US" smtClean="0"/>
              <a:t>3/24/2022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4CEF1E-1ACC-48D0-92B3-CB3D4FED50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F188B4-83B8-4C82-AFAC-DC1E415458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A9FFBD-F123-4881-BC93-591827BC61E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6215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E3EC7B-6C72-4FBB-87DF-2BD2CB7DC1E6}" type="datetimeFigureOut">
              <a:rPr lang="en-US" smtClean="0"/>
              <a:t>3/24/2022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2A795-6F94-4A96-B820-B9038480D0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495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Are your classroom colors different than what you see in this template? That’s OK! Click on Design -&gt; Variants (the down arrow) -&gt; Pick the color scheme that works for you!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Feel free to change any “You will…” and “I will…” statements to ensure they align with your classroom procedures and rules!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2A795-6F94-4A96-B820-B9038480D04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546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3/24/2022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785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245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219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284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7076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525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006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270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20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246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071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619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/TheDotNetOffice" TargetMode="External"/><Relationship Id="rId2" Type="http://schemas.openxmlformats.org/officeDocument/2006/relationships/hyperlink" Target="https://dotnetoffic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witter.com/TheDotNetOffic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1F489-B701-4C74-9747-27C8656A89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Rockwell" panose="02060603020205020403" pitchFamily="18" charset="0"/>
              </a:rPr>
              <a:t>Class - 3</a:t>
            </a:r>
          </a:p>
        </p:txBody>
      </p:sp>
    </p:spTree>
    <p:extLst>
      <p:ext uri="{BB962C8B-B14F-4D97-AF65-F5344CB8AC3E}">
        <p14:creationId xmlns:p14="http://schemas.microsoft.com/office/powerpoint/2010/main" val="616906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53F52-2BFD-497D-955A-E9B3ADC26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Datatype conversions / Type Cast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CDA32-759B-4005-B1D1-387BFDE6A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5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Implicit Conversion Example</a:t>
            </a:r>
            <a:br>
              <a:rPr lang="en-IN" sz="1500" dirty="0"/>
            </a:br>
            <a:r>
              <a:rPr lang="en-IN" sz="1500" b="0" i="0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using</a:t>
            </a:r>
            <a:r>
              <a:rPr lang="en-IN" sz="15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System;</a:t>
            </a:r>
            <a:br>
              <a:rPr lang="en-IN" sz="1500" dirty="0"/>
            </a:br>
            <a:r>
              <a:rPr lang="en-IN" sz="1500" b="0" i="0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class </a:t>
            </a:r>
            <a:r>
              <a:rPr lang="en-IN" sz="1500" b="0" i="0" dirty="0">
                <a:solidFill>
                  <a:srgbClr val="3D85C6"/>
                </a:solidFill>
                <a:effectLst/>
                <a:latin typeface="Arial" panose="020B0604020202020204" pitchFamily="34" charset="0"/>
              </a:rPr>
              <a:t>Program</a:t>
            </a:r>
            <a:br>
              <a:rPr lang="en-IN" sz="1500" dirty="0"/>
            </a:br>
            <a:r>
              <a:rPr lang="en-IN" sz="15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{</a:t>
            </a:r>
            <a:br>
              <a:rPr lang="en-IN" sz="1500" dirty="0"/>
            </a:br>
            <a:r>
              <a:rPr lang="en-IN" sz="15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   </a:t>
            </a:r>
            <a:r>
              <a:rPr lang="en-IN" sz="1500" b="0" i="0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public static void</a:t>
            </a:r>
            <a:r>
              <a:rPr lang="en-IN" sz="15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Main()</a:t>
            </a:r>
            <a:br>
              <a:rPr lang="en-IN" sz="1500" dirty="0"/>
            </a:br>
            <a:r>
              <a:rPr lang="en-IN" sz="15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   {</a:t>
            </a:r>
            <a:br>
              <a:rPr lang="en-IN" sz="1500" dirty="0"/>
            </a:br>
            <a:r>
              <a:rPr lang="en-IN" sz="15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       </a:t>
            </a:r>
            <a:r>
              <a:rPr lang="en-IN" sz="1500" b="0" i="0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int </a:t>
            </a:r>
            <a:r>
              <a:rPr lang="en-IN" sz="15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i</a:t>
            </a:r>
            <a:r>
              <a:rPr lang="en-IN" sz="15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= 100;</a:t>
            </a:r>
            <a:br>
              <a:rPr lang="en-IN" sz="1500" dirty="0"/>
            </a:br>
            <a:br>
              <a:rPr lang="en-IN" sz="1500" dirty="0"/>
            </a:br>
            <a:r>
              <a:rPr lang="en-IN" sz="1500" b="0" i="0" dirty="0">
                <a:solidFill>
                  <a:srgbClr val="38761D"/>
                </a:solidFill>
                <a:effectLst/>
                <a:latin typeface="Arial" panose="020B0604020202020204" pitchFamily="34" charset="0"/>
              </a:rPr>
              <a:t>        // float is bigger datatype than int. So, no loss of</a:t>
            </a:r>
            <a:br>
              <a:rPr lang="en-IN" sz="1500" dirty="0"/>
            </a:br>
            <a:r>
              <a:rPr lang="en-IN" sz="1500" b="0" i="0" dirty="0">
                <a:solidFill>
                  <a:srgbClr val="38761D"/>
                </a:solidFill>
                <a:effectLst/>
                <a:latin typeface="Arial" panose="020B0604020202020204" pitchFamily="34" charset="0"/>
              </a:rPr>
              <a:t>        // data and exceptions. Hence implicit conversion</a:t>
            </a:r>
            <a:br>
              <a:rPr lang="en-IN" sz="1500" dirty="0"/>
            </a:br>
            <a:r>
              <a:rPr lang="en-IN" sz="15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       </a:t>
            </a:r>
            <a:r>
              <a:rPr lang="en-IN" sz="1500" b="0" i="0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float </a:t>
            </a:r>
            <a:r>
              <a:rPr lang="en-IN" sz="15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f = </a:t>
            </a:r>
            <a:r>
              <a:rPr lang="en-IN" sz="15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i</a:t>
            </a:r>
            <a:r>
              <a:rPr lang="en-IN" sz="15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;</a:t>
            </a:r>
            <a:br>
              <a:rPr lang="en-IN" sz="1500" dirty="0"/>
            </a:br>
            <a:br>
              <a:rPr lang="en-IN" sz="1500" dirty="0"/>
            </a:br>
            <a:r>
              <a:rPr lang="en-IN" sz="15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       </a:t>
            </a:r>
            <a:r>
              <a:rPr lang="en-IN" sz="1500" b="0" i="0" dirty="0" err="1">
                <a:solidFill>
                  <a:srgbClr val="3D85C6"/>
                </a:solidFill>
                <a:effectLst/>
                <a:latin typeface="Arial" panose="020B0604020202020204" pitchFamily="34" charset="0"/>
              </a:rPr>
              <a:t>Console</a:t>
            </a:r>
            <a:r>
              <a:rPr lang="en-IN" sz="15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.WriteLine</a:t>
            </a:r>
            <a:r>
              <a:rPr lang="en-IN" sz="15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(f);</a:t>
            </a:r>
            <a:br>
              <a:rPr lang="en-IN" sz="1500" dirty="0"/>
            </a:br>
            <a:r>
              <a:rPr lang="en-IN" sz="15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   }</a:t>
            </a:r>
            <a:br>
              <a:rPr lang="en-IN" sz="1500" dirty="0"/>
            </a:br>
            <a:r>
              <a:rPr lang="en-IN" sz="15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}</a:t>
            </a:r>
            <a:endParaRPr lang="en-IN" sz="1500" dirty="0"/>
          </a:p>
        </p:txBody>
      </p:sp>
    </p:spTree>
    <p:extLst>
      <p:ext uri="{BB962C8B-B14F-4D97-AF65-F5344CB8AC3E}">
        <p14:creationId xmlns:p14="http://schemas.microsoft.com/office/powerpoint/2010/main" val="1547832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53F52-2BFD-497D-955A-E9B3ADC26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628357"/>
          </a:xfrm>
        </p:spPr>
        <p:txBody>
          <a:bodyPr>
            <a:normAutofit fontScale="90000"/>
          </a:bodyPr>
          <a:lstStyle/>
          <a:p>
            <a:r>
              <a:rPr lang="en-US" dirty="0"/>
              <a:t>Datatype conversions / Type Cast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CDA32-759B-4005-B1D1-387BFDE6A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336431"/>
            <a:ext cx="9872871" cy="4759569"/>
          </a:xfrm>
        </p:spPr>
        <p:txBody>
          <a:bodyPr>
            <a:noAutofit/>
          </a:bodyPr>
          <a:lstStyle/>
          <a:p>
            <a:r>
              <a:rPr lang="en-US" sz="14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Explicit Conversion Example</a:t>
            </a:r>
            <a:br>
              <a:rPr lang="en-US" sz="1400" dirty="0"/>
            </a:br>
            <a:r>
              <a:rPr lang="en-US" sz="1400" b="0" i="0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using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System;</a:t>
            </a:r>
            <a:br>
              <a:rPr lang="en-US" sz="1400" dirty="0"/>
            </a:br>
            <a:r>
              <a:rPr lang="en-US" sz="1400" b="0" i="0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class </a:t>
            </a:r>
            <a:r>
              <a:rPr lang="en-US" sz="1400" b="0" i="0" dirty="0">
                <a:solidFill>
                  <a:srgbClr val="3D85C6"/>
                </a:solidFill>
                <a:effectLst/>
                <a:latin typeface="Arial" panose="020B0604020202020204" pitchFamily="34" charset="0"/>
              </a:rPr>
              <a:t>Program</a:t>
            </a:r>
            <a:br>
              <a:rPr lang="en-US" sz="1400" dirty="0"/>
            </a:br>
            <a:r>
              <a:rPr lang="en-US" sz="1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{</a:t>
            </a:r>
            <a:br>
              <a:rPr lang="en-US" sz="1400" dirty="0"/>
            </a:br>
            <a:r>
              <a:rPr lang="en-US" sz="1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   </a:t>
            </a:r>
            <a:r>
              <a:rPr lang="en-US" sz="1400" b="0" i="0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public static void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Main()</a:t>
            </a:r>
            <a:br>
              <a:rPr lang="en-US" sz="1400" dirty="0"/>
            </a:br>
            <a:r>
              <a:rPr lang="en-US" sz="1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   {</a:t>
            </a:r>
            <a:br>
              <a:rPr lang="en-US" sz="1400" dirty="0"/>
            </a:br>
            <a:r>
              <a:rPr lang="en-US" sz="1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       </a:t>
            </a:r>
            <a:r>
              <a:rPr lang="en-US" sz="1400" b="0" i="0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float 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f = 100.25F;</a:t>
            </a:r>
            <a:br>
              <a:rPr lang="en-US" sz="1400" dirty="0"/>
            </a:br>
            <a:br>
              <a:rPr lang="en-US" sz="1400" dirty="0"/>
            </a:br>
            <a:r>
              <a:rPr lang="en-US" sz="1400" b="0" i="0" dirty="0">
                <a:solidFill>
                  <a:srgbClr val="38761D"/>
                </a:solidFill>
                <a:effectLst/>
                <a:latin typeface="Arial" panose="020B0604020202020204" pitchFamily="34" charset="0"/>
              </a:rPr>
              <a:t>        // Cannot implicitly convert float to int.</a:t>
            </a:r>
            <a:br>
              <a:rPr lang="en-US" sz="1400" dirty="0"/>
            </a:br>
            <a:r>
              <a:rPr lang="en-US" sz="1400" b="0" i="0" dirty="0">
                <a:solidFill>
                  <a:srgbClr val="38761D"/>
                </a:solidFill>
                <a:effectLst/>
                <a:latin typeface="Arial" panose="020B0604020202020204" pitchFamily="34" charset="0"/>
              </a:rPr>
              <a:t>        // Fractional part will be lost. Float is a</a:t>
            </a:r>
            <a:br>
              <a:rPr lang="en-US" sz="1400" dirty="0"/>
            </a:br>
            <a:r>
              <a:rPr lang="en-US" sz="1400" b="0" i="0" dirty="0">
                <a:solidFill>
                  <a:srgbClr val="38761D"/>
                </a:solidFill>
                <a:effectLst/>
                <a:latin typeface="Arial" panose="020B0604020202020204" pitchFamily="34" charset="0"/>
              </a:rPr>
              <a:t>        // bigger datatype than int, so there is</a:t>
            </a:r>
            <a:br>
              <a:rPr lang="en-US" sz="1400" dirty="0"/>
            </a:br>
            <a:r>
              <a:rPr lang="en-US" sz="1400" b="0" i="0" dirty="0">
                <a:solidFill>
                  <a:srgbClr val="38761D"/>
                </a:solidFill>
                <a:effectLst/>
                <a:latin typeface="Arial" panose="020B0604020202020204" pitchFamily="34" charset="0"/>
              </a:rPr>
              <a:t>        // also a </a:t>
            </a:r>
            <a:r>
              <a:rPr lang="en-US" sz="1400" b="0" i="0" dirty="0" err="1">
                <a:solidFill>
                  <a:srgbClr val="38761D"/>
                </a:solidFill>
                <a:effectLst/>
                <a:latin typeface="Arial" panose="020B0604020202020204" pitchFamily="34" charset="0"/>
              </a:rPr>
              <a:t>possiblity</a:t>
            </a:r>
            <a:r>
              <a:rPr lang="en-US" sz="1400" b="0" i="0" dirty="0">
                <a:solidFill>
                  <a:srgbClr val="38761D"/>
                </a:solidFill>
                <a:effectLst/>
                <a:latin typeface="Arial" panose="020B0604020202020204" pitchFamily="34" charset="0"/>
              </a:rPr>
              <a:t> of overflow exception</a:t>
            </a:r>
            <a:br>
              <a:rPr lang="en-US" sz="1400" dirty="0"/>
            </a:br>
            <a:r>
              <a:rPr lang="en-US" sz="1400" b="0" i="0" dirty="0">
                <a:solidFill>
                  <a:srgbClr val="38761D"/>
                </a:solidFill>
                <a:effectLst/>
                <a:latin typeface="Arial" panose="020B0604020202020204" pitchFamily="34" charset="0"/>
              </a:rPr>
              <a:t>        // int </a:t>
            </a:r>
            <a:r>
              <a:rPr lang="en-US" sz="1400" b="0" i="0" dirty="0" err="1">
                <a:solidFill>
                  <a:srgbClr val="38761D"/>
                </a:solidFill>
                <a:effectLst/>
                <a:latin typeface="Arial" panose="020B0604020202020204" pitchFamily="34" charset="0"/>
              </a:rPr>
              <a:t>i</a:t>
            </a:r>
            <a:r>
              <a:rPr lang="en-US" sz="1400" b="0" i="0" dirty="0">
                <a:solidFill>
                  <a:srgbClr val="38761D"/>
                </a:solidFill>
                <a:effectLst/>
                <a:latin typeface="Arial" panose="020B0604020202020204" pitchFamily="34" charset="0"/>
              </a:rPr>
              <a:t> = f;</a:t>
            </a:r>
            <a:br>
              <a:rPr lang="en-US" sz="1400" dirty="0"/>
            </a:br>
            <a:br>
              <a:rPr lang="en-US" sz="1400" dirty="0"/>
            </a:br>
            <a:r>
              <a:rPr lang="en-US" sz="1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       </a:t>
            </a:r>
            <a:r>
              <a:rPr lang="en-US" sz="1400" b="0" i="0" dirty="0">
                <a:solidFill>
                  <a:srgbClr val="38761D"/>
                </a:solidFill>
                <a:effectLst/>
                <a:latin typeface="Arial" panose="020B0604020202020204" pitchFamily="34" charset="0"/>
              </a:rPr>
              <a:t>// Use explicit conversion using cast () operator</a:t>
            </a:r>
            <a:br>
              <a:rPr lang="en-US" sz="1400" dirty="0"/>
            </a:br>
            <a:r>
              <a:rPr lang="en-US" sz="1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       </a:t>
            </a:r>
            <a:r>
              <a:rPr lang="en-US" sz="1400" b="0" i="0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int </a:t>
            </a:r>
            <a:r>
              <a:rPr lang="en-US" sz="14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i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= (</a:t>
            </a:r>
            <a:r>
              <a:rPr lang="en-US" sz="1400" b="0" i="0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int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)f;</a:t>
            </a:r>
            <a:br>
              <a:rPr lang="en-US" sz="1400" dirty="0"/>
            </a:br>
            <a:br>
              <a:rPr lang="en-US" sz="1400" dirty="0"/>
            </a:br>
            <a:r>
              <a:rPr lang="en-US" sz="1400" b="0" i="0" dirty="0">
                <a:solidFill>
                  <a:srgbClr val="38761D"/>
                </a:solidFill>
                <a:effectLst/>
                <a:latin typeface="Arial" panose="020B0604020202020204" pitchFamily="34" charset="0"/>
              </a:rPr>
              <a:t>        // OR use Convert class</a:t>
            </a:r>
            <a:br>
              <a:rPr lang="en-US" sz="1400" dirty="0"/>
            </a:br>
            <a:r>
              <a:rPr lang="en-US" sz="1400" b="0" i="0" dirty="0">
                <a:solidFill>
                  <a:srgbClr val="38761D"/>
                </a:solidFill>
                <a:effectLst/>
                <a:latin typeface="Arial" panose="020B0604020202020204" pitchFamily="34" charset="0"/>
              </a:rPr>
              <a:t>        // int </a:t>
            </a:r>
            <a:r>
              <a:rPr lang="en-US" sz="1400" b="0" i="0" dirty="0" err="1">
                <a:solidFill>
                  <a:srgbClr val="38761D"/>
                </a:solidFill>
                <a:effectLst/>
                <a:latin typeface="Arial" panose="020B0604020202020204" pitchFamily="34" charset="0"/>
              </a:rPr>
              <a:t>i</a:t>
            </a:r>
            <a:r>
              <a:rPr lang="en-US" sz="1400" b="0" i="0" dirty="0">
                <a:solidFill>
                  <a:srgbClr val="38761D"/>
                </a:solidFill>
                <a:effectLst/>
                <a:latin typeface="Arial" panose="020B0604020202020204" pitchFamily="34" charset="0"/>
              </a:rPr>
              <a:t> = Convert.ToInt32(f);</a:t>
            </a:r>
            <a:br>
              <a:rPr lang="en-US" sz="1400" dirty="0"/>
            </a:br>
            <a:br>
              <a:rPr lang="en-US" sz="1400" dirty="0"/>
            </a:br>
            <a:r>
              <a:rPr lang="en-US" sz="1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       </a:t>
            </a:r>
            <a:r>
              <a:rPr lang="en-US" sz="1400" b="0" i="0" dirty="0" err="1">
                <a:solidFill>
                  <a:srgbClr val="3D85C6"/>
                </a:solidFill>
                <a:effectLst/>
                <a:latin typeface="Arial" panose="020B0604020202020204" pitchFamily="34" charset="0"/>
              </a:rPr>
              <a:t>Console</a:t>
            </a:r>
            <a:r>
              <a:rPr lang="en-US" sz="14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.WriteLine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en-US" sz="14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i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);</a:t>
            </a:r>
            <a:br>
              <a:rPr lang="en-US" sz="1400" dirty="0"/>
            </a:br>
            <a:r>
              <a:rPr lang="en-US" sz="1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   }</a:t>
            </a:r>
            <a:br>
              <a:rPr lang="en-US" sz="1400" dirty="0"/>
            </a:br>
            <a:r>
              <a:rPr lang="en-US" sz="1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}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948172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74C14-2207-47D2-B45D-B64221612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Error Type in C#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4322D-4B4C-4FA8-A307-3E55187DC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1Compile time error</a:t>
            </a:r>
          </a:p>
          <a:p>
            <a:r>
              <a:rPr lang="en-GB" dirty="0"/>
              <a:t>Runtime error</a:t>
            </a:r>
          </a:p>
        </p:txBody>
      </p:sp>
    </p:spTree>
    <p:extLst>
      <p:ext uri="{BB962C8B-B14F-4D97-AF65-F5344CB8AC3E}">
        <p14:creationId xmlns:p14="http://schemas.microsoft.com/office/powerpoint/2010/main" val="2918778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53F52-2BFD-497D-955A-E9B3ADC26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628357"/>
          </a:xfrm>
        </p:spPr>
        <p:txBody>
          <a:bodyPr>
            <a:normAutofit fontScale="90000"/>
          </a:bodyPr>
          <a:lstStyle/>
          <a:p>
            <a:r>
              <a:rPr lang="en-US" dirty="0"/>
              <a:t>Boxing and unboxing in C#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CDA32-759B-4005-B1D1-387BFDE6A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336431"/>
            <a:ext cx="9872871" cy="4759569"/>
          </a:xfrm>
        </p:spPr>
        <p:txBody>
          <a:bodyPr>
            <a:noAutofit/>
          </a:bodyPr>
          <a:lstStyle/>
          <a:p>
            <a:pPr algn="just"/>
            <a:r>
              <a:rPr lang="en-US" sz="1600" b="1" i="0" dirty="0">
                <a:solidFill>
                  <a:srgbClr val="FF0000"/>
                </a:solidFill>
                <a:effectLst/>
                <a:latin typeface="Helvetica Neue"/>
              </a:rPr>
              <a:t>Boxing</a:t>
            </a:r>
          </a:p>
          <a:p>
            <a:pPr algn="just" fontAlgn="t"/>
            <a:r>
              <a:rPr lang="en-US" sz="16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Boxing is the process of converting a value type to the object type or any interface type implemented by this value type. Boxing is implicit.</a:t>
            </a:r>
          </a:p>
          <a:p>
            <a:pPr algn="just" fontAlgn="t"/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10; </a:t>
            </a:r>
          </a:p>
          <a:p>
            <a:pPr algn="just" fontAlgn="t"/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//performs boxing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just" fontAlgn="t"/>
            <a:endParaRPr lang="en-US" sz="1600" dirty="0">
              <a:solidFill>
                <a:srgbClr val="161616"/>
              </a:solidFill>
              <a:latin typeface="Segoe UI" panose="020B0502040204020203" pitchFamily="34" charset="0"/>
            </a:endParaRPr>
          </a:p>
          <a:p>
            <a:pPr algn="just"/>
            <a:r>
              <a:rPr lang="en-US" sz="1500" b="1" i="0" dirty="0">
                <a:solidFill>
                  <a:srgbClr val="FF0000"/>
                </a:solidFill>
                <a:effectLst/>
                <a:latin typeface="Helvetica Neue"/>
              </a:rPr>
              <a:t>Unboxing</a:t>
            </a:r>
          </a:p>
          <a:p>
            <a:pPr algn="just" fontAlgn="t"/>
            <a:r>
              <a:rPr lang="en-US" sz="15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Unboxing is the reverse of boxing. It is the process of converting a reference type to value type. Unboxing extract the value from the reference type and assign it to a value type.</a:t>
            </a:r>
          </a:p>
          <a:p>
            <a:pPr algn="just" fontAlgn="t"/>
            <a:endParaRPr lang="en-US" sz="1500" b="0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  <a:p>
            <a:pPr algn="just" fontAlgn="t"/>
            <a:r>
              <a:rPr lang="en-US" sz="15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Unboxing is explicit. It means we have to cast explicitly.</a:t>
            </a:r>
          </a:p>
          <a:p>
            <a:pPr algn="just" fontAlgn="t"/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 = 10; </a:t>
            </a:r>
          </a:p>
          <a:p>
            <a:pPr algn="just" fontAlgn="t"/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)o;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//performs unboxing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just" fontAlgn="t"/>
            <a:endParaRPr lang="en-US" sz="1600" b="0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64069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53F52-2BFD-497D-955A-E9B3ADC26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628357"/>
          </a:xfrm>
        </p:spPr>
        <p:txBody>
          <a:bodyPr>
            <a:normAutofit fontScale="90000"/>
          </a:bodyPr>
          <a:lstStyle/>
          <a:p>
            <a:r>
              <a:rPr lang="en-US" dirty="0"/>
              <a:t>Comments in C#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CDA32-759B-4005-B1D1-387BFDE6A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336431"/>
            <a:ext cx="9872871" cy="4759569"/>
          </a:xfrm>
        </p:spPr>
        <p:txBody>
          <a:bodyPr>
            <a:noAutofit/>
          </a:bodyPr>
          <a:lstStyle/>
          <a:p>
            <a:pPr algn="just"/>
            <a:r>
              <a:rPr lang="en-US" sz="1600" i="0" dirty="0">
                <a:solidFill>
                  <a:schemeClr val="tx2"/>
                </a:solidFill>
                <a:effectLst/>
                <a:latin typeface="Helvetica Neue"/>
              </a:rPr>
              <a:t>1. Single line comments  </a:t>
            </a:r>
            <a:r>
              <a:rPr lang="en-IN" sz="12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IN" sz="18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-   // ( 2 slash)</a:t>
            </a:r>
            <a:endParaRPr lang="en-US" sz="1800" b="1" i="0" dirty="0">
              <a:solidFill>
                <a:srgbClr val="FF0000"/>
              </a:solidFill>
              <a:effectLst/>
              <a:latin typeface="Helvetica Neue"/>
            </a:endParaRPr>
          </a:p>
          <a:p>
            <a:pPr algn="just"/>
            <a:r>
              <a:rPr lang="en-US" sz="1600" i="0" dirty="0">
                <a:solidFill>
                  <a:schemeClr val="tx2"/>
                </a:solidFill>
                <a:effectLst/>
                <a:latin typeface="Helvetica Neue"/>
              </a:rPr>
              <a:t>2. Multi line comments </a:t>
            </a:r>
            <a:r>
              <a:rPr lang="en-IN" sz="12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-   </a:t>
            </a:r>
            <a:r>
              <a:rPr lang="en-IN" sz="1800" b="1" dirty="0">
                <a:solidFill>
                  <a:srgbClr val="FF0000"/>
                </a:solidFill>
                <a:latin typeface="Arial" panose="020B0604020202020204" pitchFamily="34" charset="0"/>
              </a:rPr>
              <a:t>/*  */</a:t>
            </a:r>
            <a:endParaRPr lang="en-US" sz="1800" b="1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algn="just"/>
            <a:r>
              <a:rPr lang="en-US" sz="1600" i="0" dirty="0">
                <a:solidFill>
                  <a:schemeClr val="tx2"/>
                </a:solidFill>
                <a:effectLst/>
                <a:latin typeface="Helvetica Neue"/>
              </a:rPr>
              <a:t>3. Introduction to XML documentation comments  </a:t>
            </a:r>
            <a:r>
              <a:rPr lang="en-IN" sz="1800" b="1" dirty="0">
                <a:solidFill>
                  <a:srgbClr val="FF0000"/>
                </a:solidFill>
                <a:latin typeface="Arial" panose="020B0604020202020204" pitchFamily="34" charset="0"/>
              </a:rPr>
              <a:t>-   /// ( 3 slash)</a:t>
            </a:r>
          </a:p>
          <a:p>
            <a:pPr algn="just"/>
            <a:endParaRPr lang="en-IN" sz="1800" b="1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algn="just"/>
            <a:r>
              <a:rPr lang="en-US" sz="1800" dirty="0">
                <a:solidFill>
                  <a:schemeClr val="tx2"/>
                </a:solidFill>
                <a:latin typeface="Arial" panose="020B0604020202020204" pitchFamily="34" charset="0"/>
              </a:rPr>
              <a:t>To Comment and Uncomment, there are 2 ways</a:t>
            </a:r>
          </a:p>
          <a:p>
            <a:pPr algn="just"/>
            <a:r>
              <a:rPr lang="en-US" sz="1800" dirty="0">
                <a:solidFill>
                  <a:schemeClr val="tx2"/>
                </a:solidFill>
                <a:latin typeface="Arial" panose="020B0604020202020204" pitchFamily="34" charset="0"/>
              </a:rPr>
              <a:t>1. Use the designer</a:t>
            </a:r>
          </a:p>
          <a:p>
            <a:pPr algn="just"/>
            <a:r>
              <a:rPr lang="en-US" sz="1800" dirty="0">
                <a:solidFill>
                  <a:schemeClr val="tx2"/>
                </a:solidFill>
                <a:latin typeface="Arial" panose="020B0604020202020204" pitchFamily="34" charset="0"/>
              </a:rPr>
              <a:t>2. Keyboard Shortcut: </a:t>
            </a:r>
            <a:r>
              <a:rPr lang="en-US" sz="1800" dirty="0" err="1">
                <a:solidFill>
                  <a:schemeClr val="tx2"/>
                </a:solidFill>
                <a:latin typeface="Arial" panose="020B0604020202020204" pitchFamily="34" charset="0"/>
              </a:rPr>
              <a:t>Ctrl+K</a:t>
            </a:r>
            <a:r>
              <a:rPr lang="en-US" sz="1800" dirty="0">
                <a:solidFill>
                  <a:schemeClr val="tx2"/>
                </a:solidFill>
                <a:latin typeface="Arial" panose="020B0604020202020204" pitchFamily="34" charset="0"/>
              </a:rPr>
              <a:t>, </a:t>
            </a:r>
            <a:r>
              <a:rPr lang="en-US" sz="1800" dirty="0" err="1">
                <a:solidFill>
                  <a:schemeClr val="tx2"/>
                </a:solidFill>
                <a:latin typeface="Arial" panose="020B0604020202020204" pitchFamily="34" charset="0"/>
              </a:rPr>
              <a:t>Ctrl+C</a:t>
            </a:r>
            <a:r>
              <a:rPr lang="en-US" sz="1800" dirty="0">
                <a:solidFill>
                  <a:schemeClr val="tx2"/>
                </a:solidFill>
                <a:latin typeface="Arial" panose="020B0604020202020204" pitchFamily="34" charset="0"/>
              </a:rPr>
              <a:t> and </a:t>
            </a:r>
            <a:r>
              <a:rPr lang="en-US" sz="1800" dirty="0" err="1">
                <a:solidFill>
                  <a:schemeClr val="tx2"/>
                </a:solidFill>
                <a:latin typeface="Arial" panose="020B0604020202020204" pitchFamily="34" charset="0"/>
              </a:rPr>
              <a:t>Ctrl+K</a:t>
            </a:r>
            <a:r>
              <a:rPr lang="en-US" sz="1800" dirty="0">
                <a:solidFill>
                  <a:schemeClr val="tx2"/>
                </a:solidFill>
                <a:latin typeface="Arial" panose="020B0604020202020204" pitchFamily="34" charset="0"/>
              </a:rPr>
              <a:t>, </a:t>
            </a:r>
            <a:r>
              <a:rPr lang="en-US" sz="1800" dirty="0" err="1">
                <a:solidFill>
                  <a:schemeClr val="tx2"/>
                </a:solidFill>
                <a:latin typeface="Arial" panose="020B0604020202020204" pitchFamily="34" charset="0"/>
              </a:rPr>
              <a:t>Ctrl+U</a:t>
            </a:r>
            <a:endParaRPr lang="en-US" sz="180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1043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9F208-D699-4F5A-A028-9D7A549D0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287547"/>
          </a:xfrm>
        </p:spPr>
        <p:txBody>
          <a:bodyPr>
            <a:normAutofit fontScale="90000"/>
          </a:bodyPr>
          <a:lstStyle/>
          <a:p>
            <a:r>
              <a:rPr lang="en-GB" dirty="0"/>
              <a:t>If 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8BA46-685E-47D3-ACB2-0A5B38BC6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043796"/>
            <a:ext cx="9872871" cy="5052204"/>
          </a:xfrm>
        </p:spPr>
        <p:txBody>
          <a:bodyPr>
            <a:noAutofit/>
          </a:bodyPr>
          <a:lstStyle/>
          <a:p>
            <a:r>
              <a:rPr lang="en-GB" sz="1200" dirty="0"/>
              <a:t>int a = 8;</a:t>
            </a:r>
          </a:p>
          <a:p>
            <a:endParaRPr lang="en-GB" sz="1200" dirty="0"/>
          </a:p>
          <a:p>
            <a:r>
              <a:rPr lang="en-GB" sz="1200" dirty="0"/>
              <a:t>            // if a is greater than 8 then print </a:t>
            </a:r>
            <a:r>
              <a:rPr lang="en-GB" sz="1200" dirty="0" err="1"/>
              <a:t>i</a:t>
            </a:r>
            <a:r>
              <a:rPr lang="en-GB" sz="1200" dirty="0"/>
              <a:t> am greater then 8 else you print </a:t>
            </a:r>
            <a:r>
              <a:rPr lang="en-GB" sz="1200" dirty="0" err="1"/>
              <a:t>i</a:t>
            </a:r>
            <a:r>
              <a:rPr lang="en-GB" sz="1200" dirty="0"/>
              <a:t> am lesser than 8</a:t>
            </a:r>
          </a:p>
          <a:p>
            <a:r>
              <a:rPr lang="en-GB" sz="1200" dirty="0"/>
              <a:t>            if (a &gt; 8) </a:t>
            </a:r>
          </a:p>
          <a:p>
            <a:r>
              <a:rPr lang="en-GB" sz="1200" dirty="0"/>
              <a:t>            {</a:t>
            </a:r>
          </a:p>
          <a:p>
            <a:r>
              <a:rPr lang="en-GB" sz="1200" dirty="0"/>
              <a:t>                </a:t>
            </a:r>
            <a:r>
              <a:rPr lang="en-GB" sz="1200" dirty="0" err="1"/>
              <a:t>Console.WriteLine</a:t>
            </a:r>
            <a:r>
              <a:rPr lang="en-GB" sz="1200" dirty="0"/>
              <a:t>("I am &gt;");</a:t>
            </a:r>
          </a:p>
          <a:p>
            <a:r>
              <a:rPr lang="en-GB" sz="1200" dirty="0"/>
              <a:t>            }</a:t>
            </a:r>
          </a:p>
          <a:p>
            <a:endParaRPr lang="en-GB" sz="1200" dirty="0"/>
          </a:p>
          <a:p>
            <a:r>
              <a:rPr lang="en-GB" sz="1200" dirty="0"/>
              <a:t>            else if (a == 8) </a:t>
            </a:r>
          </a:p>
          <a:p>
            <a:r>
              <a:rPr lang="en-GB" sz="1200" dirty="0"/>
              <a:t>            {</a:t>
            </a:r>
          </a:p>
          <a:p>
            <a:r>
              <a:rPr lang="en-GB" sz="1200" dirty="0"/>
              <a:t>            </a:t>
            </a:r>
            <a:r>
              <a:rPr lang="en-GB" sz="1200" dirty="0" err="1"/>
              <a:t>Console.WriteLine</a:t>
            </a:r>
            <a:r>
              <a:rPr lang="en-GB" sz="1200" dirty="0"/>
              <a:t>("I am =");</a:t>
            </a:r>
          </a:p>
          <a:p>
            <a:r>
              <a:rPr lang="en-GB" sz="1200" dirty="0"/>
              <a:t>            }</a:t>
            </a:r>
          </a:p>
          <a:p>
            <a:endParaRPr lang="en-GB" sz="1200" dirty="0"/>
          </a:p>
          <a:p>
            <a:r>
              <a:rPr lang="en-GB" sz="1200" dirty="0"/>
              <a:t>            else</a:t>
            </a:r>
          </a:p>
          <a:p>
            <a:r>
              <a:rPr lang="en-GB" sz="1200" dirty="0"/>
              <a:t>            {</a:t>
            </a:r>
          </a:p>
          <a:p>
            <a:r>
              <a:rPr lang="en-GB" sz="1200" dirty="0"/>
              <a:t>                </a:t>
            </a:r>
            <a:r>
              <a:rPr lang="en-GB" sz="1200" dirty="0" err="1"/>
              <a:t>Console.WriteLine</a:t>
            </a:r>
            <a:r>
              <a:rPr lang="en-GB" sz="1200" dirty="0"/>
              <a:t>("I am &lt;");</a:t>
            </a:r>
          </a:p>
          <a:p>
            <a:r>
              <a:rPr lang="en-GB" sz="1200" dirty="0"/>
              <a:t>            }</a:t>
            </a:r>
          </a:p>
        </p:txBody>
      </p:sp>
    </p:spTree>
    <p:extLst>
      <p:ext uri="{BB962C8B-B14F-4D97-AF65-F5344CB8AC3E}">
        <p14:creationId xmlns:p14="http://schemas.microsoft.com/office/powerpoint/2010/main" val="37887190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8C2E1-C15C-409D-B469-DBFD2E123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Thank you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8777B-DFF6-4C90-A695-35F8C55CE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follow </a:t>
            </a:r>
            <a:r>
              <a:rPr lang="en-US"/>
              <a:t>me </a:t>
            </a:r>
          </a:p>
          <a:p>
            <a:pPr marL="45720" indent="0">
              <a:buNone/>
            </a:pPr>
            <a:endParaRPr lang="en-US" dirty="0"/>
          </a:p>
          <a:p>
            <a:r>
              <a:rPr lang="en-US" dirty="0"/>
              <a:t>Website :- </a:t>
            </a:r>
            <a:r>
              <a:rPr lang="en-US" dirty="0">
                <a:hlinkClick r:id="rId2"/>
              </a:rPr>
              <a:t>https://dotnetoffice.com/</a:t>
            </a:r>
            <a:endParaRPr lang="en-US" dirty="0"/>
          </a:p>
          <a:p>
            <a:r>
              <a:rPr lang="en-US" dirty="0"/>
              <a:t>YouTube :- </a:t>
            </a:r>
            <a:r>
              <a:rPr lang="en-US" dirty="0">
                <a:hlinkClick r:id="rId3"/>
              </a:rPr>
              <a:t>https://www.youtube.com/c/TheDotNetOffice</a:t>
            </a:r>
            <a:endParaRPr lang="en-US" dirty="0"/>
          </a:p>
          <a:p>
            <a:r>
              <a:rPr lang="en-US" dirty="0"/>
              <a:t>Twitter : - </a:t>
            </a:r>
            <a:r>
              <a:rPr lang="en-US" dirty="0">
                <a:hlinkClick r:id="rId4"/>
              </a:rPr>
              <a:t>https://twitter.com/TheDotNetOffice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0985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B8539-D92C-41B0-8100-4237A4BDB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2973A-31D5-4AFD-9A42-FB993B8F6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Object, Var, Dynamic data Types</a:t>
            </a:r>
          </a:p>
          <a:p>
            <a:r>
              <a:rPr lang="en-US" dirty="0"/>
              <a:t>Datatype conversions in C#</a:t>
            </a:r>
          </a:p>
          <a:p>
            <a:r>
              <a:rPr lang="en-US" dirty="0"/>
              <a:t>Error Type in C# ( class 4)</a:t>
            </a:r>
          </a:p>
          <a:p>
            <a:r>
              <a:rPr lang="en-US" dirty="0"/>
              <a:t>Boxing and unboxing in C# ( class 4)</a:t>
            </a:r>
          </a:p>
          <a:p>
            <a:r>
              <a:rPr lang="en-US" dirty="0"/>
              <a:t> Comments in C# ( class 4)</a:t>
            </a:r>
          </a:p>
          <a:p>
            <a:r>
              <a:rPr lang="en-US" dirty="0"/>
              <a:t>If statement in C# (class 4)</a:t>
            </a:r>
          </a:p>
          <a:p>
            <a:r>
              <a:rPr lang="en-US" dirty="0"/>
              <a:t>Switch case ( class 4)</a:t>
            </a:r>
          </a:p>
          <a:p>
            <a:endParaRPr lang="en-IN" dirty="0"/>
          </a:p>
        </p:txBody>
      </p:sp>
      <p:pic>
        <p:nvPicPr>
          <p:cNvPr id="4" name="Graphic 3" descr="Teacher">
            <a:extLst>
              <a:ext uri="{FF2B5EF4-FFF2-40B4-BE49-F238E27FC236}">
                <a16:creationId xmlns:a16="http://schemas.microsoft.com/office/drawing/2014/main" id="{944B17A0-CC49-4EFF-8767-8F659168BE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12515" y="81753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669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1B4E1-0B8B-455C-BC80-4666F655F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1"/>
            <a:ext cx="9875520" cy="356558"/>
          </a:xfrm>
        </p:spPr>
        <p:txBody>
          <a:bodyPr>
            <a:normAutofit fontScale="90000"/>
          </a:bodyPr>
          <a:lstStyle/>
          <a:p>
            <a:r>
              <a:rPr lang="en-GB" dirty="0"/>
              <a:t>Switch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A3851-37FB-440F-A3DF-2CA450806C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043796"/>
            <a:ext cx="9872871" cy="5052204"/>
          </a:xfrm>
        </p:spPr>
        <p:txBody>
          <a:bodyPr>
            <a:normAutofit fontScale="55000" lnSpcReduction="20000"/>
          </a:bodyPr>
          <a:lstStyle/>
          <a:p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a = Convert.ToInt32(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Console.ReadLine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());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switch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(a)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{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case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60: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"pass"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break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case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50: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"fail"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break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;</a:t>
            </a:r>
          </a:p>
          <a:p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default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"sorry this </a:t>
            </a:r>
            <a:r>
              <a:rPr lang="en-GB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progrm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 is </a:t>
            </a:r>
            <a:r>
              <a:rPr lang="en-GB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designe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 only for 50 or 60 ,pls check you </a:t>
            </a:r>
            <a:r>
              <a:rPr lang="en-GB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maks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 if above 60 pass bellow 60 fail"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break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5559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035E4-66D1-4BFB-8095-5EEB70B4A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615351"/>
          </a:xfrm>
        </p:spPr>
        <p:txBody>
          <a:bodyPr>
            <a:normAutofit fontScale="90000"/>
          </a:bodyPr>
          <a:lstStyle/>
          <a:p>
            <a:r>
              <a:rPr lang="en-GB" dirty="0"/>
              <a:t>Switch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56480-95BF-420C-9224-AB667E8D3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155940"/>
            <a:ext cx="9872871" cy="4940060"/>
          </a:xfrm>
        </p:spPr>
        <p:txBody>
          <a:bodyPr>
            <a:normAutofit fontScale="40000" lnSpcReduction="20000"/>
          </a:bodyPr>
          <a:lstStyle/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a = 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"hello"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item = 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'ç'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grad =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Console.ReadLine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 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en-GB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tolower</a:t>
            </a:r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to upper --&gt; these function available with string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switch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grad.ToUpper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())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{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case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"A"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"Ï am Pass with grade A"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break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case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"B"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case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"C"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"Ï am Pass with grad B"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break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default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"Ï am Fail"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break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4986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53F52-2BFD-497D-955A-E9B3ADC26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Object, Var, Dynamic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CDA32-759B-4005-B1D1-387BFDE6A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dirty="0"/>
              <a:t>Object :- we can assign any type of value 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in debugging F10 -- if we want to execute line by line code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F11 -&gt; if you want to see inside the method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object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c = 5;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c = 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"hello object"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we a re reassigning the value 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(c);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668013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53F52-2BFD-497D-955A-E9B3ADC26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Object, Var, Dynamic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CDA32-759B-4005-B1D1-387BFDE6A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800" dirty="0"/>
              <a:t>Var :- it can store any type of value  but it is mandatory to initialize var type.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d = 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""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 </a:t>
            </a:r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first time the data type you assign to Var, it become to that type of datatype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d = 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"hello"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(d);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791633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53F52-2BFD-497D-955A-E9B3ADC26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Object, Var, Dynamic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CDA32-759B-4005-B1D1-387BFDE6A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800" dirty="0"/>
              <a:t>dynamic :- </a:t>
            </a:r>
            <a:r>
              <a:rPr lang="en-IN" sz="1800" dirty="0"/>
              <a:t>:- we can assign any type of value </a:t>
            </a:r>
          </a:p>
          <a:p>
            <a:endParaRPr lang="en-GB" sz="1800" dirty="0"/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dyanmic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d = 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""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 </a:t>
            </a:r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first time the data type you assign to Var, it become to that type of datatype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d = 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6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(d);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488309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53F52-2BFD-497D-955A-E9B3ADC26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Datatype conversions / Type Cast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CDA32-759B-4005-B1D1-387BFDE6A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8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1. Implicit conversions</a:t>
            </a:r>
          </a:p>
          <a:p>
            <a:r>
              <a:rPr lang="en-US" sz="14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Implicit conversion is done by the compiler:</a:t>
            </a:r>
            <a:br>
              <a:rPr lang="en-US" sz="1400" dirty="0"/>
            </a:br>
            <a:r>
              <a:rPr lang="en-US" sz="14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1.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When there is no loss of information if the conversion is done</a:t>
            </a:r>
            <a:br>
              <a:rPr lang="en-US" sz="1400" dirty="0"/>
            </a:br>
            <a:r>
              <a:rPr lang="en-US" sz="14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2.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If there is no possibility of throwing exceptions during the conversion</a:t>
            </a:r>
            <a:endParaRPr lang="en-US" sz="1800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1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2. 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Explicit Conversions</a:t>
            </a:r>
          </a:p>
          <a:p>
            <a:r>
              <a:rPr lang="en-US" sz="1400" dirty="0">
                <a:solidFill>
                  <a:srgbClr val="333333"/>
                </a:solidFill>
                <a:latin typeface="Arial" panose="020B0604020202020204" pitchFamily="34" charset="0"/>
              </a:rPr>
              <a:t>if there is a chance of data loss then the compiler will require performing an explicit conversion.</a:t>
            </a:r>
          </a:p>
          <a:p>
            <a:r>
              <a:rPr lang="en-US" sz="1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3. Difference between Parse() and </a:t>
            </a:r>
            <a:r>
              <a:rPr lang="en-US" sz="18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TryParse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()</a:t>
            </a:r>
          </a:p>
          <a:p>
            <a:endParaRPr lang="en-US" sz="1800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r>
              <a:rPr lang="en-US" sz="14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Difference between Parse and </a:t>
            </a:r>
            <a:r>
              <a:rPr lang="en-US" sz="1400" b="1" i="0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TryParse</a:t>
            </a:r>
            <a:br>
              <a:rPr lang="en-US" sz="1400" dirty="0"/>
            </a:br>
            <a:r>
              <a:rPr lang="en-US" sz="14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1.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If the number is in a string format you have 2 options - Parse() and </a:t>
            </a:r>
            <a:r>
              <a:rPr lang="en-US" sz="14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TryParse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() </a:t>
            </a:r>
            <a:br>
              <a:rPr lang="en-US" sz="1400" dirty="0"/>
            </a:br>
            <a:r>
              <a:rPr lang="en-US" sz="14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2.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Parse() method throws an exception if it cannot parse the value, whereas </a:t>
            </a:r>
            <a:r>
              <a:rPr lang="en-US" sz="14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TryParse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() returns a bool indicating whether it succeeded or failed.</a:t>
            </a:r>
            <a:endParaRPr lang="en-US" sz="1800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14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3.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Use Parse() if you are sure the value will be valid, otherwise use </a:t>
            </a:r>
            <a:r>
              <a:rPr lang="en-US" sz="14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TryParse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()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888412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53F52-2BFD-497D-955A-E9B3ADC26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Datatype conversions / Type Cast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CDA32-759B-4005-B1D1-387BFDE6A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Example: 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Converting an </a:t>
            </a:r>
            <a:r>
              <a:rPr lang="en-US" sz="14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int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to a </a:t>
            </a:r>
            <a:r>
              <a:rPr lang="en-US" sz="14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float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will not loose any data and no exception will be thrown, hence an implicit conversion can be done. </a:t>
            </a:r>
            <a:br>
              <a:rPr lang="en-US" sz="1400" dirty="0"/>
            </a:br>
            <a:br>
              <a:rPr lang="en-US" sz="1400" dirty="0"/>
            </a:br>
            <a:r>
              <a:rPr lang="en-US" sz="1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Where as when converting a </a:t>
            </a:r>
            <a:r>
              <a:rPr lang="en-US" sz="14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float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to an </a:t>
            </a:r>
            <a:r>
              <a:rPr lang="en-US" sz="14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int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we loose the fractional part and also a possibility of overflow exception. Hence, in this case an explicit conversion is required. For explicit conversion we can use cast operator or the convert class in c#.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440169984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5885775_Student does teacher does_v2.potx" id="{618315E5-C348-40CF-AD40-05C2F7C13378}" vid="{0C991BBE-F1C3-4926-9687-DBEAAE8C923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D6CA70E-ED75-4FF0-A862-8EF12B7377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79B27744-7857-4992-B755-05855FC591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BF1ABED-93B7-45AC-A513-2CB1FF159AF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Student does, teacher does</Template>
  <TotalTime>376</TotalTime>
  <Words>1265</Words>
  <Application>Microsoft Office PowerPoint</Application>
  <PresentationFormat>Widescreen</PresentationFormat>
  <Paragraphs>132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Arial</vt:lpstr>
      <vt:lpstr>Calibri</vt:lpstr>
      <vt:lpstr>Cascadia Mono</vt:lpstr>
      <vt:lpstr>Consolas</vt:lpstr>
      <vt:lpstr>Corbel</vt:lpstr>
      <vt:lpstr>Helvetica Neue</vt:lpstr>
      <vt:lpstr>Rockwell</vt:lpstr>
      <vt:lpstr>Segoe UI</vt:lpstr>
      <vt:lpstr>Tahoma</vt:lpstr>
      <vt:lpstr>Basis</vt:lpstr>
      <vt:lpstr>Class - 3</vt:lpstr>
      <vt:lpstr>Agenda </vt:lpstr>
      <vt:lpstr>Switch case</vt:lpstr>
      <vt:lpstr>Switch case</vt:lpstr>
      <vt:lpstr>Object, Var, Dynamic data Types</vt:lpstr>
      <vt:lpstr>Object, Var, Dynamic data Types</vt:lpstr>
      <vt:lpstr>Object, Var, Dynamic data Types</vt:lpstr>
      <vt:lpstr>Datatype conversions / Type Cast</vt:lpstr>
      <vt:lpstr>Datatype conversions / Type Cast</vt:lpstr>
      <vt:lpstr>Datatype conversions / Type Cast</vt:lpstr>
      <vt:lpstr>Datatype conversions / Type Cast</vt:lpstr>
      <vt:lpstr>Error Type in C#</vt:lpstr>
      <vt:lpstr>Boxing and unboxing in C#</vt:lpstr>
      <vt:lpstr>Comments in C#</vt:lpstr>
      <vt:lpstr>If  statement</vt:lpstr>
      <vt:lpstr>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knowledge</dc:title>
  <dc:creator>Munesh Sharma</dc:creator>
  <cp:lastModifiedBy>Gurvinder GURVINDER</cp:lastModifiedBy>
  <cp:revision>123</cp:revision>
  <dcterms:created xsi:type="dcterms:W3CDTF">2022-03-21T06:54:56Z</dcterms:created>
  <dcterms:modified xsi:type="dcterms:W3CDTF">2022-03-24T15:39:56Z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