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4"/>
  </p:sldMasterIdLst>
  <p:notesMasterIdLst>
    <p:notesMasterId r:id="rId12"/>
  </p:notesMasterIdLst>
  <p:handoutMasterIdLst>
    <p:handoutMasterId r:id="rId13"/>
  </p:handoutMasterIdLst>
  <p:sldIdLst>
    <p:sldId id="256" r:id="rId5"/>
    <p:sldId id="268" r:id="rId6"/>
    <p:sldId id="271" r:id="rId7"/>
    <p:sldId id="272" r:id="rId8"/>
    <p:sldId id="273" r:id="rId9"/>
    <p:sldId id="274"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83707" autoAdjust="0"/>
  </p:normalViewPr>
  <p:slideViewPr>
    <p:cSldViewPr snapToGrid="0">
      <p:cViewPr varScale="1">
        <p:scale>
          <a:sx n="70" d="100"/>
          <a:sy n="70" d="100"/>
        </p:scale>
        <p:origin x="696" y="66"/>
      </p:cViewPr>
      <p:guideLst>
        <p:guide orient="horz" pos="2160"/>
        <p:guide pos="3840"/>
      </p:guideLst>
    </p:cSldViewPr>
  </p:slideViewPr>
  <p:notesTextViewPr>
    <p:cViewPr>
      <p:scale>
        <a:sx n="1" d="1"/>
        <a:sy n="1" d="1"/>
      </p:scale>
      <p:origin x="0" y="0"/>
    </p:cViewPr>
  </p:notesText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0B7FD6-6B50-4C58-994F-82DC6214278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5CC7F2D-6B16-4B88-A4F8-ABD5316B47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51DC69-60C3-4CF7-A135-6E702ECCE0F0}" type="datetimeFigureOut">
              <a:rPr lang="en-US" smtClean="0"/>
              <a:t>5/6/2022</a:t>
            </a:fld>
            <a:endParaRPr lang="en-US" dirty="0"/>
          </a:p>
        </p:txBody>
      </p:sp>
      <p:sp>
        <p:nvSpPr>
          <p:cNvPr id="4" name="Footer Placeholder 3">
            <a:extLst>
              <a:ext uri="{FF2B5EF4-FFF2-40B4-BE49-F238E27FC236}">
                <a16:creationId xmlns:a16="http://schemas.microsoft.com/office/drawing/2014/main" id="{F94CEF1E-1ACC-48D0-92B3-CB3D4FED50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5F188B4-83B8-4C82-AFAC-DC1E415458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A9FFBD-F123-4881-BC93-591827BC61E0}" type="slidenum">
              <a:rPr lang="en-US" smtClean="0"/>
              <a:t>‹#›</a:t>
            </a:fld>
            <a:endParaRPr lang="en-US" dirty="0"/>
          </a:p>
        </p:txBody>
      </p:sp>
    </p:spTree>
    <p:extLst>
      <p:ext uri="{BB962C8B-B14F-4D97-AF65-F5344CB8AC3E}">
        <p14:creationId xmlns:p14="http://schemas.microsoft.com/office/powerpoint/2010/main" val="17366215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E3EC7B-6C72-4FBB-87DF-2BD2CB7DC1E6}" type="datetimeFigureOut">
              <a:rPr lang="en-US" smtClean="0"/>
              <a:t>5/6/2022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62A795-6F94-4A96-B820-B9038480D048}" type="slidenum">
              <a:rPr lang="en-US" smtClean="0"/>
              <a:t>‹#›</a:t>
            </a:fld>
            <a:endParaRPr lang="en-US" dirty="0"/>
          </a:p>
        </p:txBody>
      </p:sp>
    </p:spTree>
    <p:extLst>
      <p:ext uri="{BB962C8B-B14F-4D97-AF65-F5344CB8AC3E}">
        <p14:creationId xmlns:p14="http://schemas.microsoft.com/office/powerpoint/2010/main" val="966495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Are your classroom colors different than what you see in this template? That’s OK! Click on Design -&gt; Variants (the down arrow) -&gt; Pick the color scheme that works for you!</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Feel free to change any “You will…” and “I will…” statements to ensure they align with your classroom procedures and rules!</a:t>
            </a:r>
          </a:p>
        </p:txBody>
      </p:sp>
      <p:sp>
        <p:nvSpPr>
          <p:cNvPr id="4" name="Slide Number Placeholder 3"/>
          <p:cNvSpPr>
            <a:spLocks noGrp="1"/>
          </p:cNvSpPr>
          <p:nvPr>
            <p:ph type="sldNum" sz="quarter" idx="10"/>
          </p:nvPr>
        </p:nvSpPr>
        <p:spPr/>
        <p:txBody>
          <a:bodyPr/>
          <a:lstStyle/>
          <a:p>
            <a:fld id="{B262A795-6F94-4A96-B820-B9038480D048}" type="slidenum">
              <a:rPr lang="en-US" smtClean="0"/>
              <a:t>1</a:t>
            </a:fld>
            <a:endParaRPr lang="en-US" dirty="0"/>
          </a:p>
        </p:txBody>
      </p:sp>
    </p:spTree>
    <p:extLst>
      <p:ext uri="{BB962C8B-B14F-4D97-AF65-F5344CB8AC3E}">
        <p14:creationId xmlns:p14="http://schemas.microsoft.com/office/powerpoint/2010/main" val="3642546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8A87A34-81AB-432B-8DAE-1953F412C126}" type="datetimeFigureOut">
              <a:rPr lang="en-US" smtClean="0"/>
              <a:t>5/6/2022</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785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7245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2219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5284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7076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4525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8006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5270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020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5246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5071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8A87A34-81AB-432B-8DAE-1953F412C126}" type="datetimeFigureOut">
              <a:rPr lang="en-US" smtClean="0"/>
              <a:pPr/>
              <a:t>5/6/2022</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476196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c/TheDotNetOffice" TargetMode="External"/><Relationship Id="rId2" Type="http://schemas.openxmlformats.org/officeDocument/2006/relationships/hyperlink" Target="https://dotnetoffice.com/" TargetMode="External"/><Relationship Id="rId1" Type="http://schemas.openxmlformats.org/officeDocument/2006/relationships/slideLayout" Target="../slideLayouts/slideLayout2.xml"/><Relationship Id="rId4" Type="http://schemas.openxmlformats.org/officeDocument/2006/relationships/hyperlink" Target="https://twitter.com/TheDotNetOffi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F489-B701-4C74-9747-27C8656A89CC}"/>
              </a:ext>
            </a:extLst>
          </p:cNvPr>
          <p:cNvSpPr>
            <a:spLocks noGrp="1"/>
          </p:cNvSpPr>
          <p:nvPr>
            <p:ph type="ctrTitle"/>
          </p:nvPr>
        </p:nvSpPr>
        <p:spPr/>
        <p:txBody>
          <a:bodyPr>
            <a:normAutofit/>
          </a:bodyPr>
          <a:lstStyle/>
          <a:p>
            <a:r>
              <a:rPr lang="en-US" sz="4000" dirty="0">
                <a:latin typeface="Rockwell" panose="02060603020205020403" pitchFamily="18" charset="0"/>
              </a:rPr>
              <a:t>Class - 32</a:t>
            </a:r>
          </a:p>
        </p:txBody>
      </p:sp>
    </p:spTree>
    <p:extLst>
      <p:ext uri="{BB962C8B-B14F-4D97-AF65-F5344CB8AC3E}">
        <p14:creationId xmlns:p14="http://schemas.microsoft.com/office/powerpoint/2010/main" val="616906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8539-D92C-41B0-8100-4237A4BDB609}"/>
              </a:ext>
            </a:extLst>
          </p:cNvPr>
          <p:cNvSpPr>
            <a:spLocks noGrp="1"/>
          </p:cNvSpPr>
          <p:nvPr>
            <p:ph type="title"/>
          </p:nvPr>
        </p:nvSpPr>
        <p:spPr/>
        <p:txBody>
          <a:bodyPr/>
          <a:lstStyle/>
          <a:p>
            <a:r>
              <a:rPr lang="en-US" dirty="0"/>
              <a:t>Agenda </a:t>
            </a:r>
            <a:endParaRPr lang="en-IN" dirty="0"/>
          </a:p>
        </p:txBody>
      </p:sp>
      <p:sp>
        <p:nvSpPr>
          <p:cNvPr id="3" name="Content Placeholder 2">
            <a:extLst>
              <a:ext uri="{FF2B5EF4-FFF2-40B4-BE49-F238E27FC236}">
                <a16:creationId xmlns:a16="http://schemas.microsoft.com/office/drawing/2014/main" id="{65E2973A-31D5-4AFD-9A42-FB993B8F63EF}"/>
              </a:ext>
            </a:extLst>
          </p:cNvPr>
          <p:cNvSpPr>
            <a:spLocks noGrp="1"/>
          </p:cNvSpPr>
          <p:nvPr>
            <p:ph idx="1"/>
          </p:nvPr>
        </p:nvSpPr>
        <p:spPr/>
        <p:txBody>
          <a:bodyPr/>
          <a:lstStyle/>
          <a:p>
            <a:pPr marL="45720" indent="0">
              <a:buNone/>
            </a:pPr>
            <a:r>
              <a:rPr lang="en-US" dirty="0"/>
              <a:t>Steps Implement the student management project using blazer</a:t>
            </a:r>
          </a:p>
          <a:p>
            <a:r>
              <a:rPr lang="en-US" dirty="0"/>
              <a:t>Creating student UI </a:t>
            </a:r>
          </a:p>
          <a:p>
            <a:r>
              <a:rPr lang="en-US" dirty="0"/>
              <a:t>Collection in C#</a:t>
            </a:r>
          </a:p>
        </p:txBody>
      </p:sp>
      <p:pic>
        <p:nvPicPr>
          <p:cNvPr id="4" name="Graphic 3" descr="Teacher">
            <a:extLst>
              <a:ext uri="{FF2B5EF4-FFF2-40B4-BE49-F238E27FC236}">
                <a16:creationId xmlns:a16="http://schemas.microsoft.com/office/drawing/2014/main" id="{944B17A0-CC49-4EFF-8767-8F659168BE2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12515" y="817539"/>
            <a:ext cx="914400" cy="914400"/>
          </a:xfrm>
          <a:prstGeom prst="rect">
            <a:avLst/>
          </a:prstGeom>
        </p:spPr>
      </p:pic>
    </p:spTree>
    <p:extLst>
      <p:ext uri="{BB962C8B-B14F-4D97-AF65-F5344CB8AC3E}">
        <p14:creationId xmlns:p14="http://schemas.microsoft.com/office/powerpoint/2010/main" val="3463669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ohn">
            <a:extLst>
              <a:ext uri="{FF2B5EF4-FFF2-40B4-BE49-F238E27FC236}">
                <a16:creationId xmlns:a16="http://schemas.microsoft.com/office/drawing/2014/main" id="{85FB84B0-5BB4-639A-FC02-580332D847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745" y="381000"/>
            <a:ext cx="2706200" cy="31499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ry">
            <a:extLst>
              <a:ext uri="{FF2B5EF4-FFF2-40B4-BE49-F238E27FC236}">
                <a16:creationId xmlns:a16="http://schemas.microsoft.com/office/drawing/2014/main" id="{C55B3E53-F3F4-9F0E-6A05-F7BD978C46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1163" y="225083"/>
            <a:ext cx="3910819" cy="265879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am">
            <a:extLst>
              <a:ext uri="{FF2B5EF4-FFF2-40B4-BE49-F238E27FC236}">
                <a16:creationId xmlns:a16="http://schemas.microsoft.com/office/drawing/2014/main" id="{44B19F56-7A8C-7BA5-FC6A-8E928DE994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7321" y="323557"/>
            <a:ext cx="3625313" cy="258845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ara">
            <a:extLst>
              <a:ext uri="{FF2B5EF4-FFF2-40B4-BE49-F238E27FC236}">
                <a16:creationId xmlns:a16="http://schemas.microsoft.com/office/drawing/2014/main" id="{9EB1BC46-6603-BCE9-9348-60605A2120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0928" y="3784209"/>
            <a:ext cx="3353264" cy="227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147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04816-098F-E1B3-F572-50477C37184F}"/>
              </a:ext>
            </a:extLst>
          </p:cNvPr>
          <p:cNvSpPr>
            <a:spLocks noGrp="1"/>
          </p:cNvSpPr>
          <p:nvPr>
            <p:ph type="title"/>
          </p:nvPr>
        </p:nvSpPr>
        <p:spPr>
          <a:xfrm>
            <a:off x="1143000" y="609600"/>
            <a:ext cx="9875520" cy="564107"/>
          </a:xfrm>
        </p:spPr>
        <p:txBody>
          <a:bodyPr>
            <a:normAutofit fontScale="90000"/>
          </a:bodyPr>
          <a:lstStyle/>
          <a:p>
            <a:r>
              <a:rPr lang="en-US" dirty="0"/>
              <a:t>Collection in C#</a:t>
            </a:r>
            <a:endParaRPr lang="en-IN" dirty="0"/>
          </a:p>
        </p:txBody>
      </p:sp>
      <p:sp>
        <p:nvSpPr>
          <p:cNvPr id="3" name="Content Placeholder 2">
            <a:extLst>
              <a:ext uri="{FF2B5EF4-FFF2-40B4-BE49-F238E27FC236}">
                <a16:creationId xmlns:a16="http://schemas.microsoft.com/office/drawing/2014/main" id="{6429BB7C-B0AD-DB9C-C8BB-592539EE6D37}"/>
              </a:ext>
            </a:extLst>
          </p:cNvPr>
          <p:cNvSpPr>
            <a:spLocks noGrp="1"/>
          </p:cNvSpPr>
          <p:nvPr>
            <p:ph idx="1"/>
          </p:nvPr>
        </p:nvSpPr>
        <p:spPr>
          <a:xfrm>
            <a:off x="1143000" y="1255594"/>
            <a:ext cx="9872871" cy="4840406"/>
          </a:xfrm>
        </p:spPr>
        <p:txBody>
          <a:bodyPr>
            <a:normAutofit/>
          </a:bodyPr>
          <a:lstStyle/>
          <a:p>
            <a:pPr algn="l"/>
            <a:r>
              <a:rPr lang="en-US" b="0" i="0" dirty="0">
                <a:solidFill>
                  <a:srgbClr val="212121"/>
                </a:solidFill>
                <a:effectLst/>
                <a:latin typeface="open sans" panose="020B0606030504020204" pitchFamily="34" charset="0"/>
              </a:rPr>
              <a:t>C# collection types are designed to store, manage and manipulate similar data more efficiently. Data manipulation includes adding, removing, finding, and inserting data in the collection. Collection types implement the following common functionality: </a:t>
            </a:r>
          </a:p>
          <a:p>
            <a:pPr algn="l">
              <a:buFont typeface="Arial" panose="020B0604020202020204" pitchFamily="34" charset="0"/>
              <a:buChar char="•"/>
            </a:pPr>
            <a:r>
              <a:rPr lang="en-US" b="0" i="0" dirty="0">
                <a:solidFill>
                  <a:srgbClr val="212121"/>
                </a:solidFill>
                <a:effectLst/>
                <a:latin typeface="open sans" panose="020B0606030504020204" pitchFamily="34" charset="0"/>
              </a:rPr>
              <a:t>Adding and inserting items to a collection</a:t>
            </a:r>
          </a:p>
          <a:p>
            <a:pPr algn="l">
              <a:buFont typeface="Arial" panose="020B0604020202020204" pitchFamily="34" charset="0"/>
              <a:buChar char="•"/>
            </a:pPr>
            <a:r>
              <a:rPr lang="en-US" b="0" i="0" dirty="0">
                <a:solidFill>
                  <a:srgbClr val="212121"/>
                </a:solidFill>
                <a:effectLst/>
                <a:latin typeface="open sans" panose="020B0606030504020204" pitchFamily="34" charset="0"/>
              </a:rPr>
              <a:t>Removing items from a collection</a:t>
            </a:r>
          </a:p>
          <a:p>
            <a:pPr algn="l">
              <a:buFont typeface="Arial" panose="020B0604020202020204" pitchFamily="34" charset="0"/>
              <a:buChar char="•"/>
            </a:pPr>
            <a:r>
              <a:rPr lang="en-US" b="0" i="0" dirty="0">
                <a:solidFill>
                  <a:srgbClr val="212121"/>
                </a:solidFill>
                <a:effectLst/>
                <a:latin typeface="open sans" panose="020B0606030504020204" pitchFamily="34" charset="0"/>
              </a:rPr>
              <a:t>Finding, sorting, searching items</a:t>
            </a:r>
          </a:p>
          <a:p>
            <a:pPr algn="l">
              <a:buFont typeface="Arial" panose="020B0604020202020204" pitchFamily="34" charset="0"/>
              <a:buChar char="•"/>
            </a:pPr>
            <a:r>
              <a:rPr lang="en-US" b="0" i="0" dirty="0">
                <a:solidFill>
                  <a:srgbClr val="212121"/>
                </a:solidFill>
                <a:effectLst/>
                <a:latin typeface="open sans" panose="020B0606030504020204" pitchFamily="34" charset="0"/>
              </a:rPr>
              <a:t>Replacing items</a:t>
            </a:r>
          </a:p>
          <a:p>
            <a:pPr algn="l">
              <a:buFont typeface="Arial" panose="020B0604020202020204" pitchFamily="34" charset="0"/>
              <a:buChar char="•"/>
            </a:pPr>
            <a:r>
              <a:rPr lang="en-US" b="0" i="0" dirty="0">
                <a:solidFill>
                  <a:srgbClr val="212121"/>
                </a:solidFill>
                <a:effectLst/>
                <a:latin typeface="open sans" panose="020B0606030504020204" pitchFamily="34" charset="0"/>
              </a:rPr>
              <a:t>Copy and clone collections and items</a:t>
            </a:r>
          </a:p>
          <a:p>
            <a:pPr algn="l">
              <a:buFont typeface="Arial" panose="020B0604020202020204" pitchFamily="34" charset="0"/>
              <a:buChar char="•"/>
            </a:pPr>
            <a:r>
              <a:rPr lang="en-US" b="0" i="0" dirty="0">
                <a:solidFill>
                  <a:srgbClr val="212121"/>
                </a:solidFill>
                <a:effectLst/>
                <a:latin typeface="open sans" panose="020B0606030504020204" pitchFamily="34" charset="0"/>
              </a:rPr>
              <a:t>Capacity and Count properties to find the capacity of the collection and number of items in the collection</a:t>
            </a:r>
          </a:p>
          <a:p>
            <a:endParaRPr lang="en-IN" dirty="0"/>
          </a:p>
        </p:txBody>
      </p:sp>
    </p:spTree>
    <p:extLst>
      <p:ext uri="{BB962C8B-B14F-4D97-AF65-F5344CB8AC3E}">
        <p14:creationId xmlns:p14="http://schemas.microsoft.com/office/powerpoint/2010/main" val="4247095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04816-098F-E1B3-F572-50477C37184F}"/>
              </a:ext>
            </a:extLst>
          </p:cNvPr>
          <p:cNvSpPr>
            <a:spLocks noGrp="1"/>
          </p:cNvSpPr>
          <p:nvPr>
            <p:ph type="title"/>
          </p:nvPr>
        </p:nvSpPr>
        <p:spPr>
          <a:xfrm>
            <a:off x="1143000" y="609600"/>
            <a:ext cx="9875520" cy="564107"/>
          </a:xfrm>
        </p:spPr>
        <p:txBody>
          <a:bodyPr>
            <a:normAutofit fontScale="90000"/>
          </a:bodyPr>
          <a:lstStyle/>
          <a:p>
            <a:r>
              <a:rPr lang="en-US" dirty="0"/>
              <a:t>Generic Collection in C#</a:t>
            </a:r>
            <a:endParaRPr lang="en-IN" dirty="0"/>
          </a:p>
        </p:txBody>
      </p:sp>
      <p:sp>
        <p:nvSpPr>
          <p:cNvPr id="3" name="Content Placeholder 2">
            <a:extLst>
              <a:ext uri="{FF2B5EF4-FFF2-40B4-BE49-F238E27FC236}">
                <a16:creationId xmlns:a16="http://schemas.microsoft.com/office/drawing/2014/main" id="{6429BB7C-B0AD-DB9C-C8BB-592539EE6D37}"/>
              </a:ext>
            </a:extLst>
          </p:cNvPr>
          <p:cNvSpPr>
            <a:spLocks noGrp="1"/>
          </p:cNvSpPr>
          <p:nvPr>
            <p:ph idx="1"/>
          </p:nvPr>
        </p:nvSpPr>
        <p:spPr>
          <a:xfrm>
            <a:off x="1143000" y="1255594"/>
            <a:ext cx="9872871" cy="4840406"/>
          </a:xfrm>
        </p:spPr>
        <p:txBody>
          <a:bodyPr>
            <a:normAutofit/>
          </a:bodyPr>
          <a:lstStyle/>
          <a:p>
            <a:pPr algn="just">
              <a:buFont typeface="Arial" panose="020B0604020202020204" pitchFamily="34" charset="0"/>
              <a:buChar char="•"/>
            </a:pPr>
            <a:r>
              <a:rPr lang="en-US" b="0" i="0" dirty="0">
                <a:solidFill>
                  <a:srgbClr val="333333"/>
                </a:solidFill>
                <a:effectLst/>
                <a:latin typeface="inter-regular"/>
              </a:rPr>
              <a:t>The </a:t>
            </a:r>
            <a:r>
              <a:rPr lang="en-US" b="0" i="0" dirty="0" err="1">
                <a:solidFill>
                  <a:srgbClr val="333333"/>
                </a:solidFill>
                <a:effectLst/>
                <a:latin typeface="inter-regular"/>
              </a:rPr>
              <a:t>System.Collections.Generic</a:t>
            </a:r>
            <a:r>
              <a:rPr lang="en-US" b="0" i="0" dirty="0">
                <a:solidFill>
                  <a:srgbClr val="333333"/>
                </a:solidFill>
                <a:effectLst/>
                <a:latin typeface="inter-regular"/>
              </a:rPr>
              <a:t> namespace has following </a:t>
            </a:r>
            <a:r>
              <a:rPr lang="en-US" b="0" i="0">
                <a:solidFill>
                  <a:srgbClr val="333333"/>
                </a:solidFill>
                <a:effectLst/>
                <a:latin typeface="inter-regular"/>
              </a:rPr>
              <a:t>classes:</a:t>
            </a:r>
          </a:p>
          <a:p>
            <a:pPr algn="just">
              <a:buFont typeface="Arial" panose="020B0604020202020204" pitchFamily="34" charset="0"/>
              <a:buChar char="•"/>
            </a:pPr>
            <a:r>
              <a:rPr lang="en-IN" b="0" i="0">
                <a:solidFill>
                  <a:srgbClr val="000000"/>
                </a:solidFill>
                <a:effectLst/>
                <a:latin typeface="inter-regular"/>
              </a:rPr>
              <a:t>List</a:t>
            </a:r>
            <a:endParaRPr lang="en-IN" b="0" i="0" dirty="0">
              <a:solidFill>
                <a:srgbClr val="000000"/>
              </a:solidFill>
              <a:effectLst/>
              <a:latin typeface="inter-regular"/>
            </a:endParaRPr>
          </a:p>
          <a:p>
            <a:pPr algn="just">
              <a:buFont typeface="Arial" panose="020B0604020202020204" pitchFamily="34" charset="0"/>
              <a:buChar char="•"/>
            </a:pPr>
            <a:r>
              <a:rPr lang="en-IN" b="0" i="0" dirty="0">
                <a:solidFill>
                  <a:srgbClr val="000000"/>
                </a:solidFill>
                <a:effectLst/>
                <a:latin typeface="inter-regular"/>
              </a:rPr>
              <a:t>Stack</a:t>
            </a:r>
          </a:p>
          <a:p>
            <a:pPr algn="just">
              <a:buFont typeface="Arial" panose="020B0604020202020204" pitchFamily="34" charset="0"/>
              <a:buChar char="•"/>
            </a:pPr>
            <a:r>
              <a:rPr lang="en-IN" b="0" i="0" dirty="0">
                <a:solidFill>
                  <a:srgbClr val="000000"/>
                </a:solidFill>
                <a:effectLst/>
                <a:latin typeface="inter-regular"/>
              </a:rPr>
              <a:t>Queue</a:t>
            </a:r>
          </a:p>
          <a:p>
            <a:pPr algn="just">
              <a:buFont typeface="Arial" panose="020B0604020202020204" pitchFamily="34" charset="0"/>
              <a:buChar char="•"/>
            </a:pPr>
            <a:r>
              <a:rPr lang="en-IN" b="0" i="0" dirty="0">
                <a:solidFill>
                  <a:srgbClr val="000000"/>
                </a:solidFill>
                <a:effectLst/>
                <a:latin typeface="inter-regular"/>
              </a:rPr>
              <a:t>LinkedList</a:t>
            </a:r>
          </a:p>
          <a:p>
            <a:pPr algn="just">
              <a:buFont typeface="Arial" panose="020B0604020202020204" pitchFamily="34" charset="0"/>
              <a:buChar char="•"/>
            </a:pPr>
            <a:r>
              <a:rPr lang="en-IN" b="0" i="0" dirty="0">
                <a:solidFill>
                  <a:srgbClr val="000000"/>
                </a:solidFill>
                <a:effectLst/>
                <a:latin typeface="inter-regular"/>
              </a:rPr>
              <a:t>HashSet</a:t>
            </a:r>
          </a:p>
          <a:p>
            <a:pPr algn="just">
              <a:buFont typeface="Arial" panose="020B0604020202020204" pitchFamily="34" charset="0"/>
              <a:buChar char="•"/>
            </a:pPr>
            <a:r>
              <a:rPr lang="en-IN" b="0" i="0" dirty="0" err="1">
                <a:solidFill>
                  <a:srgbClr val="000000"/>
                </a:solidFill>
                <a:effectLst/>
                <a:latin typeface="inter-regular"/>
              </a:rPr>
              <a:t>SortedSet</a:t>
            </a:r>
            <a:endParaRPr lang="en-IN" b="0" i="0" dirty="0">
              <a:solidFill>
                <a:srgbClr val="000000"/>
              </a:solidFill>
              <a:effectLst/>
              <a:latin typeface="inter-regular"/>
            </a:endParaRPr>
          </a:p>
          <a:p>
            <a:pPr algn="just">
              <a:buFont typeface="Arial" panose="020B0604020202020204" pitchFamily="34" charset="0"/>
              <a:buChar char="•"/>
            </a:pPr>
            <a:r>
              <a:rPr lang="en-IN" b="0" i="0" dirty="0">
                <a:solidFill>
                  <a:srgbClr val="000000"/>
                </a:solidFill>
                <a:effectLst/>
                <a:latin typeface="inter-regular"/>
              </a:rPr>
              <a:t>Dictionary</a:t>
            </a:r>
          </a:p>
          <a:p>
            <a:pPr algn="just">
              <a:buFont typeface="Arial" panose="020B0604020202020204" pitchFamily="34" charset="0"/>
              <a:buChar char="•"/>
            </a:pPr>
            <a:r>
              <a:rPr lang="en-IN" b="0" i="0" dirty="0" err="1">
                <a:solidFill>
                  <a:srgbClr val="000000"/>
                </a:solidFill>
                <a:effectLst/>
                <a:latin typeface="inter-regular"/>
              </a:rPr>
              <a:t>SortedDictionary</a:t>
            </a:r>
            <a:endParaRPr lang="en-IN" b="0" i="0" dirty="0">
              <a:solidFill>
                <a:srgbClr val="000000"/>
              </a:solidFill>
              <a:effectLst/>
              <a:latin typeface="inter-regular"/>
            </a:endParaRPr>
          </a:p>
          <a:p>
            <a:pPr algn="just">
              <a:buFont typeface="Arial" panose="020B0604020202020204" pitchFamily="34" charset="0"/>
              <a:buChar char="•"/>
            </a:pPr>
            <a:r>
              <a:rPr lang="en-IN" b="0" i="0" dirty="0" err="1">
                <a:solidFill>
                  <a:srgbClr val="000000"/>
                </a:solidFill>
                <a:effectLst/>
                <a:latin typeface="inter-regular"/>
              </a:rPr>
              <a:t>SortedList</a:t>
            </a:r>
            <a:endParaRPr lang="en-IN" b="0" i="0" dirty="0">
              <a:solidFill>
                <a:srgbClr val="000000"/>
              </a:solidFill>
              <a:effectLst/>
              <a:latin typeface="inter-regular"/>
            </a:endParaRPr>
          </a:p>
        </p:txBody>
      </p:sp>
    </p:spTree>
    <p:extLst>
      <p:ext uri="{BB962C8B-B14F-4D97-AF65-F5344CB8AC3E}">
        <p14:creationId xmlns:p14="http://schemas.microsoft.com/office/powerpoint/2010/main" val="2309815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04816-098F-E1B3-F572-50477C37184F}"/>
              </a:ext>
            </a:extLst>
          </p:cNvPr>
          <p:cNvSpPr>
            <a:spLocks noGrp="1"/>
          </p:cNvSpPr>
          <p:nvPr>
            <p:ph type="title"/>
          </p:nvPr>
        </p:nvSpPr>
        <p:spPr>
          <a:xfrm>
            <a:off x="1143000" y="609600"/>
            <a:ext cx="9875520" cy="564107"/>
          </a:xfrm>
        </p:spPr>
        <p:txBody>
          <a:bodyPr>
            <a:normAutofit fontScale="90000"/>
          </a:bodyPr>
          <a:lstStyle/>
          <a:p>
            <a:r>
              <a:rPr lang="en-US" dirty="0"/>
              <a:t>Non generic Collection in C#</a:t>
            </a:r>
            <a:endParaRPr lang="en-IN" dirty="0"/>
          </a:p>
        </p:txBody>
      </p:sp>
      <p:sp>
        <p:nvSpPr>
          <p:cNvPr id="3" name="Content Placeholder 2">
            <a:extLst>
              <a:ext uri="{FF2B5EF4-FFF2-40B4-BE49-F238E27FC236}">
                <a16:creationId xmlns:a16="http://schemas.microsoft.com/office/drawing/2014/main" id="{6429BB7C-B0AD-DB9C-C8BB-592539EE6D37}"/>
              </a:ext>
            </a:extLst>
          </p:cNvPr>
          <p:cNvSpPr>
            <a:spLocks noGrp="1"/>
          </p:cNvSpPr>
          <p:nvPr>
            <p:ph idx="1"/>
          </p:nvPr>
        </p:nvSpPr>
        <p:spPr>
          <a:xfrm>
            <a:off x="1143000" y="1255594"/>
            <a:ext cx="9872871" cy="4840406"/>
          </a:xfrm>
        </p:spPr>
        <p:txBody>
          <a:bodyPr>
            <a:normAutofit/>
          </a:bodyPr>
          <a:lstStyle/>
          <a:p>
            <a:pPr algn="just"/>
            <a:r>
              <a:rPr lang="en-US" b="0" i="0" dirty="0">
                <a:solidFill>
                  <a:srgbClr val="333333"/>
                </a:solidFill>
                <a:effectLst/>
                <a:latin typeface="inter-regular"/>
              </a:rPr>
              <a:t>These classes are legacy. It is suggested now to use </a:t>
            </a:r>
            <a:r>
              <a:rPr lang="en-US" b="0" i="0" dirty="0" err="1">
                <a:solidFill>
                  <a:srgbClr val="333333"/>
                </a:solidFill>
                <a:effectLst/>
                <a:latin typeface="inter-regular"/>
              </a:rPr>
              <a:t>System.Collections.Generic</a:t>
            </a:r>
            <a:r>
              <a:rPr lang="en-US" b="0" i="0" dirty="0">
                <a:solidFill>
                  <a:srgbClr val="333333"/>
                </a:solidFill>
                <a:effectLst/>
                <a:latin typeface="inter-regular"/>
              </a:rPr>
              <a:t> classes. The </a:t>
            </a:r>
            <a:r>
              <a:rPr lang="en-US" b="0" i="0" dirty="0" err="1">
                <a:solidFill>
                  <a:srgbClr val="333333"/>
                </a:solidFill>
                <a:effectLst/>
                <a:latin typeface="inter-regular"/>
              </a:rPr>
              <a:t>System.Collections</a:t>
            </a:r>
            <a:r>
              <a:rPr lang="en-US" b="0" i="0" dirty="0">
                <a:solidFill>
                  <a:srgbClr val="333333"/>
                </a:solidFill>
                <a:effectLst/>
                <a:latin typeface="inter-regular"/>
              </a:rPr>
              <a:t> namespace has following classes:</a:t>
            </a:r>
          </a:p>
          <a:p>
            <a:pPr algn="just">
              <a:buFont typeface="Arial" panose="020B0604020202020204" pitchFamily="34" charset="0"/>
              <a:buChar char="•"/>
            </a:pPr>
            <a:r>
              <a:rPr lang="en-US" b="0" i="0" dirty="0" err="1">
                <a:solidFill>
                  <a:srgbClr val="000000"/>
                </a:solidFill>
                <a:effectLst/>
                <a:latin typeface="inter-regular"/>
              </a:rPr>
              <a:t>ArrayList</a:t>
            </a: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Stack</a:t>
            </a:r>
          </a:p>
          <a:p>
            <a:pPr algn="just">
              <a:buFont typeface="Arial" panose="020B0604020202020204" pitchFamily="34" charset="0"/>
              <a:buChar char="•"/>
            </a:pPr>
            <a:r>
              <a:rPr lang="en-US" b="0" i="0" dirty="0">
                <a:solidFill>
                  <a:srgbClr val="000000"/>
                </a:solidFill>
                <a:effectLst/>
                <a:latin typeface="inter-regular"/>
              </a:rPr>
              <a:t>Queue</a:t>
            </a:r>
          </a:p>
          <a:p>
            <a:pPr algn="just">
              <a:buFont typeface="Arial" panose="020B0604020202020204" pitchFamily="34" charset="0"/>
              <a:buChar char="•"/>
            </a:pPr>
            <a:r>
              <a:rPr lang="en-US" b="0" i="0" dirty="0" err="1">
                <a:solidFill>
                  <a:srgbClr val="000000"/>
                </a:solidFill>
                <a:effectLst/>
                <a:latin typeface="inter-regular"/>
              </a:rPr>
              <a:t>Hashtable</a:t>
            </a:r>
            <a:endParaRPr lang="en-US" b="0" i="0" dirty="0">
              <a:solidFill>
                <a:srgbClr val="000000"/>
              </a:solidFill>
              <a:effectLst/>
              <a:latin typeface="inter-regular"/>
            </a:endParaRPr>
          </a:p>
        </p:txBody>
      </p:sp>
    </p:spTree>
    <p:extLst>
      <p:ext uri="{BB962C8B-B14F-4D97-AF65-F5344CB8AC3E}">
        <p14:creationId xmlns:p14="http://schemas.microsoft.com/office/powerpoint/2010/main" val="1404637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8C2E1-C15C-409D-B469-DBFD2E123C12}"/>
              </a:ext>
            </a:extLst>
          </p:cNvPr>
          <p:cNvSpPr>
            <a:spLocks noGrp="1"/>
          </p:cNvSpPr>
          <p:nvPr>
            <p:ph type="title"/>
          </p:nvPr>
        </p:nvSpPr>
        <p:spPr/>
        <p:txBody>
          <a:bodyPr/>
          <a:lstStyle/>
          <a:p>
            <a:r>
              <a:rPr lang="en-US" dirty="0"/>
              <a:t> Thank you</a:t>
            </a:r>
            <a:endParaRPr lang="en-IN" dirty="0"/>
          </a:p>
        </p:txBody>
      </p:sp>
      <p:sp>
        <p:nvSpPr>
          <p:cNvPr id="3" name="Content Placeholder 2">
            <a:extLst>
              <a:ext uri="{FF2B5EF4-FFF2-40B4-BE49-F238E27FC236}">
                <a16:creationId xmlns:a16="http://schemas.microsoft.com/office/drawing/2014/main" id="{B9B8777B-DFF6-4C90-A695-35F8C55CE821}"/>
              </a:ext>
            </a:extLst>
          </p:cNvPr>
          <p:cNvSpPr>
            <a:spLocks noGrp="1"/>
          </p:cNvSpPr>
          <p:nvPr>
            <p:ph idx="1"/>
          </p:nvPr>
        </p:nvSpPr>
        <p:spPr/>
        <p:txBody>
          <a:bodyPr/>
          <a:lstStyle/>
          <a:p>
            <a:r>
              <a:rPr lang="en-US" dirty="0"/>
              <a:t>You can follow </a:t>
            </a:r>
            <a:r>
              <a:rPr lang="en-US"/>
              <a:t>me </a:t>
            </a:r>
          </a:p>
          <a:p>
            <a:pPr marL="45720" indent="0">
              <a:buNone/>
            </a:pPr>
            <a:endParaRPr lang="en-US" dirty="0"/>
          </a:p>
          <a:p>
            <a:r>
              <a:rPr lang="en-US" dirty="0"/>
              <a:t>Website :- </a:t>
            </a:r>
            <a:r>
              <a:rPr lang="en-US" dirty="0">
                <a:hlinkClick r:id="rId2"/>
              </a:rPr>
              <a:t>https://dotnetoffice.com/</a:t>
            </a:r>
            <a:endParaRPr lang="en-US" dirty="0"/>
          </a:p>
          <a:p>
            <a:r>
              <a:rPr lang="en-US" dirty="0"/>
              <a:t>YouTube :- </a:t>
            </a:r>
            <a:r>
              <a:rPr lang="en-US" dirty="0">
                <a:hlinkClick r:id="rId3"/>
              </a:rPr>
              <a:t>https://www.youtube.com/c/TheDotNetOffice</a:t>
            </a:r>
            <a:endParaRPr lang="en-US" dirty="0"/>
          </a:p>
          <a:p>
            <a:r>
              <a:rPr lang="en-US" dirty="0"/>
              <a:t>Twitter : - </a:t>
            </a:r>
            <a:r>
              <a:rPr lang="en-US" dirty="0">
                <a:hlinkClick r:id="rId4"/>
              </a:rPr>
              <a:t>https://twitter.com/TheDotNetOffice </a:t>
            </a:r>
            <a:endParaRPr lang="en-IN" dirty="0"/>
          </a:p>
        </p:txBody>
      </p:sp>
    </p:spTree>
    <p:extLst>
      <p:ext uri="{BB962C8B-B14F-4D97-AF65-F5344CB8AC3E}">
        <p14:creationId xmlns:p14="http://schemas.microsoft.com/office/powerpoint/2010/main" val="2620985338"/>
      </p:ext>
    </p:extLst>
  </p:cSld>
  <p:clrMapOvr>
    <a:masterClrMapping/>
  </p:clrMapOvr>
</p:sld>
</file>

<file path=ppt/theme/theme1.xml><?xml version="1.0" encoding="utf-8"?>
<a:theme xmlns:a="http://schemas.openxmlformats.org/drawingml/2006/main" name="Basi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TF55885775_Student does teacher does_v2.potx" id="{618315E5-C348-40CF-AD40-05C2F7C13378}" vid="{0C991BBE-F1C3-4926-9687-DBEAAE8C92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BF1ABED-93B7-45AC-A513-2CB1FF159AFF}">
  <ds:schemaRefs>
    <ds:schemaRef ds:uri="http://schemas.microsoft.com/sharepoint/v3/contenttype/forms"/>
  </ds:schemaRefs>
</ds:datastoreItem>
</file>

<file path=customXml/itemProps2.xml><?xml version="1.0" encoding="utf-8"?>
<ds:datastoreItem xmlns:ds="http://schemas.openxmlformats.org/officeDocument/2006/customXml" ds:itemID="{79B27744-7857-4992-B755-05855FC591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D6CA70E-ED75-4FF0-A862-8EF12B7377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Student does, teacher does</Template>
  <TotalTime>724</TotalTime>
  <Words>271</Words>
  <Application>Microsoft Office PowerPoint</Application>
  <PresentationFormat>Widescreen</PresentationFormat>
  <Paragraphs>40</Paragraphs>
  <Slides>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Corbel</vt:lpstr>
      <vt:lpstr>inter-regular</vt:lpstr>
      <vt:lpstr>open sans</vt:lpstr>
      <vt:lpstr>Rockwell</vt:lpstr>
      <vt:lpstr>Tahoma</vt:lpstr>
      <vt:lpstr>Basis</vt:lpstr>
      <vt:lpstr>Class - 32</vt:lpstr>
      <vt:lpstr>Agenda </vt:lpstr>
      <vt:lpstr>PowerPoint Presentation</vt:lpstr>
      <vt:lpstr>Collection in C#</vt:lpstr>
      <vt:lpstr>Generic Collection in C#</vt:lpstr>
      <vt:lpstr>Non generic Collection in C#</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knowledge</dc:title>
  <dc:creator>Munesh Sharma</dc:creator>
  <cp:lastModifiedBy>Munesh Sharma</cp:lastModifiedBy>
  <cp:revision>387</cp:revision>
  <dcterms:created xsi:type="dcterms:W3CDTF">2022-03-21T06:54:56Z</dcterms:created>
  <dcterms:modified xsi:type="dcterms:W3CDTF">2022-05-06T14:25:11Z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