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8" r:id="rId6"/>
    <p:sldId id="270" r:id="rId7"/>
    <p:sldId id="273" r:id="rId8"/>
    <p:sldId id="272" r:id="rId9"/>
    <p:sldId id="274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83707" autoAdjust="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6/17/2022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6/17/2022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TheDotNetOffice" TargetMode="External"/><Relationship Id="rId2" Type="http://schemas.openxmlformats.org/officeDocument/2006/relationships/hyperlink" Target="https://dotnetoffic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TheDotNet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8539-D92C-41B0-8100-4237A4BD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973A-31D5-4AFD-9A42-FB993B8F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catch in C#</a:t>
            </a:r>
          </a:p>
        </p:txBody>
      </p:sp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944B17A0-CC49-4EFF-8767-8F659168B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515" y="8175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6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89BA4-AF03-3B8A-6DFB-981669FAB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349624"/>
            <a:ext cx="11349317" cy="57463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Exceptions(Error</a:t>
            </a:r>
            <a:r>
              <a:rPr lang="en-GB" dirty="0"/>
              <a:t>⚠️</a:t>
            </a:r>
            <a:r>
              <a:rPr lang="en-US" dirty="0"/>
              <a:t>) in the application must be handled to prevent crashing of the program and unexpected result, log exceptions and continue with other functionalities. C# provides built-in support to handle the exception using try, catch &amp; finally blocks.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>
                <a:solidFill>
                  <a:srgbClr val="FF0000"/>
                </a:solidFill>
              </a:rPr>
              <a:t>try</a:t>
            </a:r>
          </a:p>
          <a:p>
            <a:pPr marL="45720" indent="0">
              <a:buNone/>
            </a:pP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45720" indent="0">
              <a:buNone/>
            </a:pPr>
            <a:r>
              <a:rPr lang="en-US" dirty="0">
                <a:solidFill>
                  <a:srgbClr val="FF0000"/>
                </a:solidFill>
              </a:rPr>
              <a:t>    // put the code here that may raise exceptions</a:t>
            </a:r>
          </a:p>
          <a:p>
            <a:pPr marL="45720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marL="45720" indent="0">
              <a:buNone/>
            </a:pPr>
            <a:r>
              <a:rPr lang="en-US" dirty="0">
                <a:solidFill>
                  <a:srgbClr val="FF0000"/>
                </a:solidFill>
              </a:rPr>
              <a:t>catch</a:t>
            </a:r>
          </a:p>
          <a:p>
            <a:pPr marL="45720" indent="0">
              <a:buNone/>
            </a:pP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45720" indent="0">
              <a:buNone/>
            </a:pPr>
            <a:r>
              <a:rPr lang="en-US" dirty="0">
                <a:solidFill>
                  <a:srgbClr val="FF0000"/>
                </a:solidFill>
              </a:rPr>
              <a:t>    // handle exception here</a:t>
            </a:r>
          </a:p>
          <a:p>
            <a:pPr marL="45720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marL="45720" indent="0">
              <a:buNone/>
            </a:pPr>
            <a:r>
              <a:rPr lang="en-US" dirty="0">
                <a:solidFill>
                  <a:srgbClr val="FF0000"/>
                </a:solidFill>
              </a:rPr>
              <a:t>finally</a:t>
            </a:r>
          </a:p>
          <a:p>
            <a:pPr marL="45720" indent="0">
              <a:buNone/>
            </a:pP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45720" indent="0">
              <a:buNone/>
            </a:pPr>
            <a:r>
              <a:rPr lang="en-US" dirty="0">
                <a:solidFill>
                  <a:srgbClr val="FF0000"/>
                </a:solidFill>
              </a:rPr>
              <a:t>    // final cleanup code</a:t>
            </a:r>
          </a:p>
          <a:p>
            <a:pPr marL="45720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2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89BA4-AF03-3B8A-6DFB-981669FAB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349624"/>
            <a:ext cx="11349317" cy="574637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try block: </a:t>
            </a:r>
            <a:r>
              <a:rPr lang="en-US" dirty="0"/>
              <a:t>Any suspected code that may raise exceptions should be put inside a try{ } block. During the execution, if an exception occurs, the flow of the control jumps to the first matching catch block.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catch block: </a:t>
            </a:r>
            <a:r>
              <a:rPr lang="en-US" dirty="0"/>
              <a:t>The catch block is an exception handler block where you can perform some action such as logging and auditing an exception. The catch block takes a parameter of an exception type using which you can get the details of an exception.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finally block: </a:t>
            </a:r>
            <a:r>
              <a:rPr lang="en-US" dirty="0"/>
              <a:t>The finally block will always be executed whether an exception raised or not. Usually, a finally block should be used to release resources, e.g., to close any stream or file objects that were opened in the try block.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75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89BA4-AF03-3B8A-6DFB-981669FAB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349624"/>
            <a:ext cx="11349317" cy="574637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class Program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{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    static void Main(string[] </a:t>
            </a:r>
            <a:r>
              <a:rPr lang="en-US" dirty="0" err="1">
                <a:solidFill>
                  <a:schemeClr val="accent2"/>
                </a:solidFill>
              </a:rPr>
              <a:t>args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    {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 </a:t>
            </a:r>
            <a:r>
              <a:rPr lang="en-US" dirty="0" err="1">
                <a:solidFill>
                  <a:schemeClr val="accent2"/>
                </a:solidFill>
              </a:rPr>
              <a:t>Console.WriteLine</a:t>
            </a:r>
            <a:r>
              <a:rPr lang="en-US" dirty="0">
                <a:solidFill>
                  <a:schemeClr val="accent2"/>
                </a:solidFill>
              </a:rPr>
              <a:t>("Enter a number: ");</a:t>
            </a:r>
          </a:p>
          <a:p>
            <a:pPr marL="4572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 var num = </a:t>
            </a:r>
            <a:r>
              <a:rPr lang="en-US" dirty="0" err="1">
                <a:solidFill>
                  <a:schemeClr val="accent2"/>
                </a:solidFill>
              </a:rPr>
              <a:t>int.Parse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Console.ReadLine</a:t>
            </a:r>
            <a:r>
              <a:rPr lang="en-US" dirty="0">
                <a:solidFill>
                  <a:schemeClr val="accent2"/>
                </a:solidFill>
              </a:rPr>
              <a:t>());</a:t>
            </a:r>
          </a:p>
          <a:p>
            <a:pPr marL="4572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 </a:t>
            </a:r>
            <a:r>
              <a:rPr lang="en-US" dirty="0" err="1">
                <a:solidFill>
                  <a:schemeClr val="accent2"/>
                </a:solidFill>
              </a:rPr>
              <a:t>Console.WriteLine</a:t>
            </a:r>
            <a:r>
              <a:rPr lang="en-US" dirty="0">
                <a:solidFill>
                  <a:schemeClr val="accent2"/>
                </a:solidFill>
              </a:rPr>
              <a:t>($"</a:t>
            </a:r>
            <a:r>
              <a:rPr lang="en-US" dirty="0" err="1">
                <a:solidFill>
                  <a:schemeClr val="accent2"/>
                </a:solidFill>
              </a:rPr>
              <a:t>Squre</a:t>
            </a:r>
            <a:r>
              <a:rPr lang="en-US" dirty="0">
                <a:solidFill>
                  <a:schemeClr val="accent2"/>
                </a:solidFill>
              </a:rPr>
              <a:t> of {num} is {num * num}");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    }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}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28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89BA4-AF03-3B8A-6DFB-981669FAB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3" y="225083"/>
            <a:ext cx="11431035" cy="6527409"/>
          </a:xfrm>
        </p:spPr>
        <p:txBody>
          <a:bodyPr>
            <a:normAutofit fontScale="70000" lnSpcReduction="20000"/>
          </a:bodyPr>
          <a:lstStyle/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static  void Main(string[] </a:t>
            </a:r>
            <a:r>
              <a:rPr lang="en-US" dirty="0" err="1">
                <a:solidFill>
                  <a:schemeClr val="accent2"/>
                </a:solidFill>
              </a:rPr>
              <a:t>args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    {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 try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 {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     </a:t>
            </a:r>
            <a:r>
              <a:rPr lang="en-US" dirty="0" err="1">
                <a:solidFill>
                  <a:schemeClr val="accent2"/>
                </a:solidFill>
              </a:rPr>
              <a:t>Console.WriteLine</a:t>
            </a:r>
            <a:r>
              <a:rPr lang="en-US" dirty="0">
                <a:solidFill>
                  <a:schemeClr val="accent2"/>
                </a:solidFill>
              </a:rPr>
              <a:t>("Enter a number: ");</a:t>
            </a:r>
          </a:p>
          <a:p>
            <a:pPr marL="4572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     var num = </a:t>
            </a:r>
            <a:r>
              <a:rPr lang="en-US" dirty="0" err="1">
                <a:solidFill>
                  <a:schemeClr val="accent2"/>
                </a:solidFill>
              </a:rPr>
              <a:t>int.parse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Console.ReadLine</a:t>
            </a:r>
            <a:r>
              <a:rPr lang="en-US" dirty="0">
                <a:solidFill>
                  <a:schemeClr val="accent2"/>
                </a:solidFill>
              </a:rPr>
              <a:t>());</a:t>
            </a:r>
          </a:p>
          <a:p>
            <a:pPr marL="4572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     </a:t>
            </a:r>
            <a:r>
              <a:rPr lang="en-US" dirty="0" err="1">
                <a:solidFill>
                  <a:schemeClr val="accent2"/>
                </a:solidFill>
              </a:rPr>
              <a:t>Console.WriteLine</a:t>
            </a:r>
            <a:r>
              <a:rPr lang="en-US" dirty="0">
                <a:solidFill>
                  <a:schemeClr val="accent2"/>
                </a:solidFill>
              </a:rPr>
              <a:t>($"</a:t>
            </a:r>
            <a:r>
              <a:rPr lang="en-US" dirty="0" err="1">
                <a:solidFill>
                  <a:schemeClr val="accent2"/>
                </a:solidFill>
              </a:rPr>
              <a:t>Squre</a:t>
            </a:r>
            <a:r>
              <a:rPr lang="en-US" dirty="0">
                <a:solidFill>
                  <a:schemeClr val="accent2"/>
                </a:solidFill>
              </a:rPr>
              <a:t> of {num} is {num * num}");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 }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 catch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 {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     </a:t>
            </a:r>
            <a:r>
              <a:rPr lang="en-US" dirty="0" err="1">
                <a:solidFill>
                  <a:schemeClr val="accent2"/>
                </a:solidFill>
              </a:rPr>
              <a:t>Console.Write</a:t>
            </a:r>
            <a:r>
              <a:rPr lang="en-US" dirty="0">
                <a:solidFill>
                  <a:schemeClr val="accent2"/>
                </a:solidFill>
              </a:rPr>
              <a:t>("Error occurred.");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 }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 finally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 {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     </a:t>
            </a:r>
            <a:r>
              <a:rPr lang="en-US" dirty="0" err="1">
                <a:solidFill>
                  <a:schemeClr val="accent2"/>
                </a:solidFill>
              </a:rPr>
              <a:t>Console.Write</a:t>
            </a:r>
            <a:r>
              <a:rPr lang="en-US" dirty="0">
                <a:solidFill>
                  <a:schemeClr val="accent2"/>
                </a:solidFill>
              </a:rPr>
              <a:t>("Re-try with a different number.");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 }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    }</a:t>
            </a:r>
          </a:p>
          <a:p>
            <a:pPr marL="45720" indent="0"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09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C2E1-C15C-409D-B469-DBFD2E12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777B-DFF6-4C90-A695-35F8C55CE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follow </a:t>
            </a:r>
            <a:r>
              <a:rPr lang="en-US"/>
              <a:t>me 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Website :- </a:t>
            </a:r>
            <a:r>
              <a:rPr lang="en-US" dirty="0">
                <a:hlinkClick r:id="rId2"/>
              </a:rPr>
              <a:t>https://dotnetoffice.com/</a:t>
            </a:r>
            <a:endParaRPr lang="en-US" dirty="0"/>
          </a:p>
          <a:p>
            <a:r>
              <a:rPr lang="en-US" dirty="0"/>
              <a:t>YouTube :- </a:t>
            </a:r>
            <a:r>
              <a:rPr lang="en-US" dirty="0">
                <a:hlinkClick r:id="rId3"/>
              </a:rPr>
              <a:t>https://www.youtube.com/c/TheDotNetOffice</a:t>
            </a:r>
            <a:endParaRPr lang="en-US" dirty="0"/>
          </a:p>
          <a:p>
            <a:r>
              <a:rPr lang="en-US" dirty="0"/>
              <a:t>Twitter : - </a:t>
            </a:r>
            <a:r>
              <a:rPr lang="en-US" dirty="0">
                <a:hlinkClick r:id="rId4"/>
              </a:rPr>
              <a:t>https://twitter.com/TheDotNetOffice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98533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818</TotalTime>
  <Words>461</Words>
  <Application>Microsoft Office PowerPoint</Application>
  <PresentationFormat>Widescreen</PresentationFormat>
  <Paragraphs>62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Corbel</vt:lpstr>
      <vt:lpstr>Rockwell</vt:lpstr>
      <vt:lpstr>Tahoma</vt:lpstr>
      <vt:lpstr>Basis</vt:lpstr>
      <vt:lpstr>44</vt:lpstr>
      <vt:lpstr>Agenda </vt:lpstr>
      <vt:lpstr>PowerPoint Presentation</vt:lpstr>
      <vt:lpstr>PowerPoint Presentation</vt:lpstr>
      <vt:lpstr>PowerPoint Presentation</vt:lpstr>
      <vt:lpstr>PowerPoint Presentation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knowledge</dc:title>
  <dc:creator>Munesh Sharma</dc:creator>
  <cp:lastModifiedBy>Gurvinder GURVINDER</cp:lastModifiedBy>
  <cp:revision>453</cp:revision>
  <dcterms:created xsi:type="dcterms:W3CDTF">2022-03-21T06:54:56Z</dcterms:created>
  <dcterms:modified xsi:type="dcterms:W3CDTF">2022-06-17T15:31:11Z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