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8"/>
  </p:notesMasterIdLst>
  <p:handoutMasterIdLst>
    <p:handoutMasterId r:id="rId19"/>
  </p:handoutMasterIdLst>
  <p:sldIdLst>
    <p:sldId id="256" r:id="rId5"/>
    <p:sldId id="268" r:id="rId6"/>
    <p:sldId id="274" r:id="rId7"/>
    <p:sldId id="278" r:id="rId8"/>
    <p:sldId id="277" r:id="rId9"/>
    <p:sldId id="271" r:id="rId10"/>
    <p:sldId id="279" r:id="rId11"/>
    <p:sldId id="272" r:id="rId12"/>
    <p:sldId id="273" r:id="rId13"/>
    <p:sldId id="276" r:id="rId14"/>
    <p:sldId id="270" r:id="rId15"/>
    <p:sldId id="275"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83707" autoAdjust="0"/>
  </p:normalViewPr>
  <p:slideViewPr>
    <p:cSldViewPr snapToGrid="0">
      <p:cViewPr varScale="1">
        <p:scale>
          <a:sx n="111" d="100"/>
          <a:sy n="111" d="100"/>
        </p:scale>
        <p:origin x="480" y="108"/>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vinder GURVINDER" userId="da6f593732f91213" providerId="LiveId" clId="{DF9C3B00-96C6-4B27-A734-98A112AF33DD}"/>
    <pc:docChg chg="modSld">
      <pc:chgData name="Gurvinder GURVINDER" userId="da6f593732f91213" providerId="LiveId" clId="{DF9C3B00-96C6-4B27-A734-98A112AF33DD}" dt="2022-04-26T14:56:25.444" v="0" actId="113"/>
      <pc:docMkLst>
        <pc:docMk/>
      </pc:docMkLst>
      <pc:sldChg chg="modSp mod">
        <pc:chgData name="Gurvinder GURVINDER" userId="da6f593732f91213" providerId="LiveId" clId="{DF9C3B00-96C6-4B27-A734-98A112AF33DD}" dt="2022-04-26T14:56:25.444" v="0" actId="113"/>
        <pc:sldMkLst>
          <pc:docMk/>
          <pc:sldMk cId="3906718656" sldId="272"/>
        </pc:sldMkLst>
        <pc:spChg chg="mod">
          <ac:chgData name="Gurvinder GURVINDER" userId="da6f593732f91213" providerId="LiveId" clId="{DF9C3B00-96C6-4B27-A734-98A112AF33DD}" dt="2022-04-26T14:56:25.444" v="0" actId="113"/>
          <ac:spMkLst>
            <pc:docMk/>
            <pc:sldMk cId="3906718656" sldId="272"/>
            <ac:spMk id="3" creationId="{80ACDA32-759B-4005-B1D1-387BFDE6A1A8}"/>
          </ac:spMkLst>
        </pc:spChg>
      </pc:sldChg>
    </pc:docChg>
  </pc:docChgLst>
  <pc:docChgLst>
    <pc:chgData name="Gurvinder GURVINDER" userId="da6f593732f91213" providerId="LiveId" clId="{6DE00819-C13C-4F7E-9101-3F2F3B8987CE}"/>
    <pc:docChg chg="undo custSel addSld modSld">
      <pc:chgData name="Gurvinder GURVINDER" userId="da6f593732f91213" providerId="LiveId" clId="{6DE00819-C13C-4F7E-9101-3F2F3B8987CE}" dt="2022-03-25T15:31:03.252" v="200" actId="20577"/>
      <pc:docMkLst>
        <pc:docMk/>
      </pc:docMkLst>
      <pc:sldChg chg="modSp mod">
        <pc:chgData name="Gurvinder GURVINDER" userId="da6f593732f91213" providerId="LiveId" clId="{6DE00819-C13C-4F7E-9101-3F2F3B8987CE}" dt="2022-03-25T15:31:03.252" v="200" actId="20577"/>
        <pc:sldMkLst>
          <pc:docMk/>
          <pc:sldMk cId="3390965691" sldId="274"/>
        </pc:sldMkLst>
        <pc:spChg chg="mod">
          <ac:chgData name="Gurvinder GURVINDER" userId="da6f593732f91213" providerId="LiveId" clId="{6DE00819-C13C-4F7E-9101-3F2F3B8987CE}" dt="2022-03-25T15:31:03.252" v="200" actId="20577"/>
          <ac:spMkLst>
            <pc:docMk/>
            <pc:sldMk cId="3390965691" sldId="274"/>
            <ac:spMk id="3" creationId="{80ACDA32-759B-4005-B1D1-387BFDE6A1A8}"/>
          </ac:spMkLst>
        </pc:spChg>
      </pc:sldChg>
      <pc:sldChg chg="modSp mod">
        <pc:chgData name="Gurvinder GURVINDER" userId="da6f593732f91213" providerId="LiveId" clId="{6DE00819-C13C-4F7E-9101-3F2F3B8987CE}" dt="2022-03-25T15:12:53.376" v="120" actId="20577"/>
        <pc:sldMkLst>
          <pc:docMk/>
          <pc:sldMk cId="1269275704" sldId="277"/>
        </pc:sldMkLst>
        <pc:spChg chg="mod">
          <ac:chgData name="Gurvinder GURVINDER" userId="da6f593732f91213" providerId="LiveId" clId="{6DE00819-C13C-4F7E-9101-3F2F3B8987CE}" dt="2022-03-25T15:12:53.376" v="120" actId="20577"/>
          <ac:spMkLst>
            <pc:docMk/>
            <pc:sldMk cId="1269275704" sldId="277"/>
            <ac:spMk id="3" creationId="{80ACDA32-759B-4005-B1D1-387BFDE6A1A8}"/>
          </ac:spMkLst>
        </pc:spChg>
      </pc:sldChg>
      <pc:sldChg chg="modSp new mod">
        <pc:chgData name="Gurvinder GURVINDER" userId="da6f593732f91213" providerId="LiveId" clId="{6DE00819-C13C-4F7E-9101-3F2F3B8987CE}" dt="2022-03-25T15:11:02.973" v="21" actId="27636"/>
        <pc:sldMkLst>
          <pc:docMk/>
          <pc:sldMk cId="2098802773" sldId="278"/>
        </pc:sldMkLst>
        <pc:spChg chg="mod">
          <ac:chgData name="Gurvinder GURVINDER" userId="da6f593732f91213" providerId="LiveId" clId="{6DE00819-C13C-4F7E-9101-3F2F3B8987CE}" dt="2022-03-25T15:10:39.810" v="16" actId="1076"/>
          <ac:spMkLst>
            <pc:docMk/>
            <pc:sldMk cId="2098802773" sldId="278"/>
            <ac:spMk id="2" creationId="{E0A2AD9C-2FF9-473A-B429-97C627D58645}"/>
          </ac:spMkLst>
        </pc:spChg>
        <pc:spChg chg="mod">
          <ac:chgData name="Gurvinder GURVINDER" userId="da6f593732f91213" providerId="LiveId" clId="{6DE00819-C13C-4F7E-9101-3F2F3B8987CE}" dt="2022-03-25T15:11:02.973" v="21" actId="27636"/>
          <ac:spMkLst>
            <pc:docMk/>
            <pc:sldMk cId="2098802773" sldId="278"/>
            <ac:spMk id="3" creationId="{79A36E0D-52D4-4EE0-A73A-C6884967A753}"/>
          </ac:spMkLst>
        </pc:spChg>
      </pc:sldChg>
      <pc:sldChg chg="modSp new mod">
        <pc:chgData name="Gurvinder GURVINDER" userId="da6f593732f91213" providerId="LiveId" clId="{6DE00819-C13C-4F7E-9101-3F2F3B8987CE}" dt="2022-03-25T15:29:39.290" v="144" actId="27636"/>
        <pc:sldMkLst>
          <pc:docMk/>
          <pc:sldMk cId="3999489383" sldId="279"/>
        </pc:sldMkLst>
        <pc:spChg chg="mod">
          <ac:chgData name="Gurvinder GURVINDER" userId="da6f593732f91213" providerId="LiveId" clId="{6DE00819-C13C-4F7E-9101-3F2F3B8987CE}" dt="2022-03-25T15:29:32.259" v="141" actId="27636"/>
          <ac:spMkLst>
            <pc:docMk/>
            <pc:sldMk cId="3999489383" sldId="279"/>
            <ac:spMk id="2" creationId="{EDA6AAE9-F561-4A21-82BD-A2998002D604}"/>
          </ac:spMkLst>
        </pc:spChg>
        <pc:spChg chg="mod">
          <ac:chgData name="Gurvinder GURVINDER" userId="da6f593732f91213" providerId="LiveId" clId="{6DE00819-C13C-4F7E-9101-3F2F3B8987CE}" dt="2022-03-25T15:29:39.290" v="144" actId="27636"/>
          <ac:spMkLst>
            <pc:docMk/>
            <pc:sldMk cId="3999489383" sldId="279"/>
            <ac:spMk id="3" creationId="{615DC106-F51F-421E-A72B-7463777D0FF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4/26/2022</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4/26/2022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4/26/2022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4/26/2022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c/TheDotNetOffice" TargetMode="External"/><Relationship Id="rId2" Type="http://schemas.openxmlformats.org/officeDocument/2006/relationships/hyperlink" Target="https://dotnetoffice.com/" TargetMode="External"/><Relationship Id="rId1" Type="http://schemas.openxmlformats.org/officeDocument/2006/relationships/slideLayout" Target="../slideLayouts/slideLayout2.xml"/><Relationship Id="rId4" Type="http://schemas.openxmlformats.org/officeDocument/2006/relationships/hyperlink" Target="https://twitter.com/TheDotNetOffi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p:txBody>
          <a:bodyPr>
            <a:normAutofit/>
          </a:bodyPr>
          <a:lstStyle/>
          <a:p>
            <a:r>
              <a:rPr lang="en-US" sz="4000" dirty="0">
                <a:latin typeface="Rockwell" panose="02060603020205020403" pitchFamily="18" charset="0"/>
              </a:rPr>
              <a:t>Class - 5</a:t>
            </a: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3F52-2BFD-497D-955A-E9B3ADC260E3}"/>
              </a:ext>
            </a:extLst>
          </p:cNvPr>
          <p:cNvSpPr>
            <a:spLocks noGrp="1"/>
          </p:cNvSpPr>
          <p:nvPr>
            <p:ph type="title"/>
          </p:nvPr>
        </p:nvSpPr>
        <p:spPr>
          <a:xfrm>
            <a:off x="1072662" y="159433"/>
            <a:ext cx="9875520" cy="529883"/>
          </a:xfrm>
        </p:spPr>
        <p:txBody>
          <a:bodyPr>
            <a:normAutofit fontScale="90000"/>
          </a:bodyPr>
          <a:lstStyle/>
          <a:p>
            <a:r>
              <a:rPr lang="en-US" dirty="0"/>
              <a:t>For each loop</a:t>
            </a:r>
          </a:p>
        </p:txBody>
      </p:sp>
      <p:sp>
        <p:nvSpPr>
          <p:cNvPr id="3" name="Content Placeholder 2">
            <a:extLst>
              <a:ext uri="{FF2B5EF4-FFF2-40B4-BE49-F238E27FC236}">
                <a16:creationId xmlns:a16="http://schemas.microsoft.com/office/drawing/2014/main" id="{80ACDA32-759B-4005-B1D1-387BFDE6A1A8}"/>
              </a:ext>
            </a:extLst>
          </p:cNvPr>
          <p:cNvSpPr>
            <a:spLocks noGrp="1"/>
          </p:cNvSpPr>
          <p:nvPr>
            <p:ph idx="1"/>
          </p:nvPr>
        </p:nvSpPr>
        <p:spPr>
          <a:xfrm>
            <a:off x="1143000" y="717453"/>
            <a:ext cx="9872871" cy="5795890"/>
          </a:xfrm>
        </p:spPr>
        <p:txBody>
          <a:bodyPr>
            <a:normAutofit lnSpcReduction="10000"/>
          </a:bodyPr>
          <a:lstStyle/>
          <a:p>
            <a:endParaRPr lang="en-US" sz="1600" dirty="0"/>
          </a:p>
          <a:p>
            <a:r>
              <a:rPr lang="en-US" sz="1600" dirty="0"/>
              <a:t>In C#, the foreach loop iterates collection types such as Array, </a:t>
            </a:r>
            <a:r>
              <a:rPr lang="en-US" sz="1600" dirty="0" err="1"/>
              <a:t>ArrayList</a:t>
            </a:r>
            <a:r>
              <a:rPr lang="en-US" sz="1600" dirty="0"/>
              <a:t>, List, </a:t>
            </a:r>
            <a:r>
              <a:rPr lang="en-US" sz="1600" dirty="0" err="1"/>
              <a:t>Hashtable</a:t>
            </a:r>
            <a:r>
              <a:rPr lang="en-US" sz="1600" dirty="0"/>
              <a:t>, Dictionary, etc. It can be used with any type that implements the </a:t>
            </a:r>
            <a:r>
              <a:rPr lang="en-US" sz="1600" dirty="0" err="1"/>
              <a:t>IEnumerable</a:t>
            </a:r>
            <a:r>
              <a:rPr lang="en-US" sz="1600" dirty="0"/>
              <a:t> interface.</a:t>
            </a:r>
          </a:p>
          <a:p>
            <a:pPr marL="45720" indent="0">
              <a:buNone/>
            </a:pPr>
            <a:r>
              <a:rPr lang="en-US" sz="1800" dirty="0"/>
              <a:t>foreach (item in  Collection)</a:t>
            </a:r>
          </a:p>
          <a:p>
            <a:pPr marL="45720" indent="0">
              <a:buNone/>
            </a:pPr>
            <a:r>
              <a:rPr lang="en-US" sz="1800" dirty="0"/>
              <a:t>{</a:t>
            </a:r>
          </a:p>
          <a:p>
            <a:pPr marL="45720" indent="0">
              <a:buNone/>
            </a:pPr>
            <a:r>
              <a:rPr lang="en-US" sz="1800" dirty="0"/>
              <a:t>    // body of foreach loop</a:t>
            </a:r>
          </a:p>
          <a:p>
            <a:pPr marL="45720" indent="0">
              <a:buNone/>
            </a:pPr>
            <a:r>
              <a:rPr lang="en-US" sz="1800" dirty="0"/>
              <a:t>}</a:t>
            </a:r>
          </a:p>
          <a:p>
            <a:r>
              <a:rPr lang="en-US" sz="1800" b="1" dirty="0">
                <a:solidFill>
                  <a:srgbClr val="FF0000"/>
                </a:solidFill>
              </a:rPr>
              <a:t>Example</a:t>
            </a:r>
          </a:p>
          <a:p>
            <a:pPr marL="45720" indent="0">
              <a:buNone/>
            </a:pPr>
            <a:r>
              <a:rPr lang="en-IN" sz="1800" dirty="0"/>
              <a:t>string[] </a:t>
            </a:r>
            <a:r>
              <a:rPr lang="en-IN" sz="1800" dirty="0" err="1"/>
              <a:t>carCompanies</a:t>
            </a:r>
            <a:r>
              <a:rPr lang="en-IN" sz="1800" dirty="0"/>
              <a:t> = { "Tata Motors", "Mahindra", "Volkswagen", "Toyota" };</a:t>
            </a:r>
          </a:p>
          <a:p>
            <a:pPr marL="45720" indent="0">
              <a:buNone/>
            </a:pPr>
            <a:r>
              <a:rPr lang="en-IN" sz="1800" dirty="0"/>
              <a:t>																</a:t>
            </a:r>
          </a:p>
          <a:p>
            <a:pPr marL="45720" indent="0">
              <a:buNone/>
            </a:pPr>
            <a:r>
              <a:rPr lang="en-IN" sz="1800" dirty="0"/>
              <a:t>foreach(string car in </a:t>
            </a:r>
            <a:r>
              <a:rPr lang="en-IN" sz="1800" dirty="0" err="1"/>
              <a:t>carCompanies</a:t>
            </a:r>
            <a:r>
              <a:rPr lang="en-IN" sz="1800" dirty="0"/>
              <a:t>)</a:t>
            </a:r>
          </a:p>
          <a:p>
            <a:pPr marL="45720" indent="0">
              <a:buNone/>
            </a:pPr>
            <a:r>
              <a:rPr lang="en-IN" sz="1800" dirty="0"/>
              <a:t>{</a:t>
            </a:r>
          </a:p>
          <a:p>
            <a:pPr marL="45720" indent="0">
              <a:buNone/>
            </a:pPr>
            <a:r>
              <a:rPr lang="en-IN" sz="1800" dirty="0"/>
              <a:t>	</a:t>
            </a:r>
            <a:r>
              <a:rPr lang="en-IN" sz="1800" dirty="0" err="1"/>
              <a:t>Console.WriteLine</a:t>
            </a:r>
            <a:r>
              <a:rPr lang="en-IN" sz="1800" dirty="0"/>
              <a:t>("{0}", car);</a:t>
            </a:r>
          </a:p>
          <a:p>
            <a:pPr marL="45720" indent="0">
              <a:buNone/>
            </a:pPr>
            <a:r>
              <a:rPr lang="en-IN" sz="1800" dirty="0"/>
              <a:t>} </a:t>
            </a:r>
          </a:p>
        </p:txBody>
      </p:sp>
    </p:spTree>
    <p:extLst>
      <p:ext uri="{BB962C8B-B14F-4D97-AF65-F5344CB8AC3E}">
        <p14:creationId xmlns:p14="http://schemas.microsoft.com/office/powerpoint/2010/main" val="4158978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3F52-2BFD-497D-955A-E9B3ADC260E3}"/>
              </a:ext>
            </a:extLst>
          </p:cNvPr>
          <p:cNvSpPr>
            <a:spLocks noGrp="1"/>
          </p:cNvSpPr>
          <p:nvPr>
            <p:ph type="title"/>
          </p:nvPr>
        </p:nvSpPr>
        <p:spPr>
          <a:xfrm>
            <a:off x="1143000" y="609600"/>
            <a:ext cx="9875520" cy="529883"/>
          </a:xfrm>
        </p:spPr>
        <p:txBody>
          <a:bodyPr>
            <a:normAutofit fontScale="90000"/>
          </a:bodyPr>
          <a:lstStyle/>
          <a:p>
            <a:r>
              <a:rPr lang="en-US" dirty="0"/>
              <a:t>C# Break and Continue</a:t>
            </a:r>
          </a:p>
        </p:txBody>
      </p:sp>
      <p:sp>
        <p:nvSpPr>
          <p:cNvPr id="3" name="Content Placeholder 2">
            <a:extLst>
              <a:ext uri="{FF2B5EF4-FFF2-40B4-BE49-F238E27FC236}">
                <a16:creationId xmlns:a16="http://schemas.microsoft.com/office/drawing/2014/main" id="{80ACDA32-759B-4005-B1D1-387BFDE6A1A8}"/>
              </a:ext>
            </a:extLst>
          </p:cNvPr>
          <p:cNvSpPr>
            <a:spLocks noGrp="1"/>
          </p:cNvSpPr>
          <p:nvPr>
            <p:ph idx="1"/>
          </p:nvPr>
        </p:nvSpPr>
        <p:spPr>
          <a:xfrm>
            <a:off x="1143000" y="1125415"/>
            <a:ext cx="9872871" cy="5387927"/>
          </a:xfrm>
        </p:spPr>
        <p:txBody>
          <a:bodyPr>
            <a:normAutofit/>
          </a:bodyPr>
          <a:lstStyle/>
          <a:p>
            <a:r>
              <a:rPr lang="en-US" sz="1800" dirty="0"/>
              <a:t>The break statement can also be used to jump out of a loop.</a:t>
            </a:r>
          </a:p>
          <a:p>
            <a:pPr marL="45720" indent="0">
              <a:buNone/>
            </a:pPr>
            <a:endParaRPr lang="en-IN" sz="1800" dirty="0"/>
          </a:p>
          <a:p>
            <a:pPr marL="45720" indent="0">
              <a:buNone/>
            </a:pPr>
            <a:r>
              <a:rPr lang="nn-NO" sz="1800" dirty="0">
                <a:solidFill>
                  <a:srgbClr val="FF0000"/>
                </a:solidFill>
              </a:rPr>
              <a:t>for (int i = 0; i &lt; 10; i++) </a:t>
            </a:r>
          </a:p>
          <a:p>
            <a:pPr marL="45720" indent="0">
              <a:buNone/>
            </a:pPr>
            <a:r>
              <a:rPr lang="nn-NO" sz="1800" dirty="0">
                <a:solidFill>
                  <a:srgbClr val="FF0000"/>
                </a:solidFill>
              </a:rPr>
              <a:t>{</a:t>
            </a:r>
          </a:p>
          <a:p>
            <a:pPr marL="45720" indent="0">
              <a:buNone/>
            </a:pPr>
            <a:r>
              <a:rPr lang="nn-NO" sz="1800" dirty="0">
                <a:solidFill>
                  <a:srgbClr val="FF0000"/>
                </a:solidFill>
              </a:rPr>
              <a:t>  if (i == 4) </a:t>
            </a:r>
          </a:p>
          <a:p>
            <a:pPr marL="45720" indent="0">
              <a:buNone/>
            </a:pPr>
            <a:r>
              <a:rPr lang="nn-NO" sz="1800" dirty="0">
                <a:solidFill>
                  <a:srgbClr val="FF0000"/>
                </a:solidFill>
              </a:rPr>
              <a:t>  {</a:t>
            </a:r>
          </a:p>
          <a:p>
            <a:pPr marL="45720" indent="0">
              <a:buNone/>
            </a:pPr>
            <a:r>
              <a:rPr lang="nn-NO" sz="1800" dirty="0">
                <a:solidFill>
                  <a:srgbClr val="FF0000"/>
                </a:solidFill>
              </a:rPr>
              <a:t>    break;</a:t>
            </a:r>
          </a:p>
          <a:p>
            <a:pPr marL="45720" indent="0">
              <a:buNone/>
            </a:pPr>
            <a:r>
              <a:rPr lang="nn-NO" sz="1800" dirty="0">
                <a:solidFill>
                  <a:srgbClr val="FF0000"/>
                </a:solidFill>
              </a:rPr>
              <a:t>  }</a:t>
            </a:r>
          </a:p>
          <a:p>
            <a:pPr marL="45720" indent="0">
              <a:buNone/>
            </a:pPr>
            <a:r>
              <a:rPr lang="nn-NO" sz="1800" dirty="0">
                <a:solidFill>
                  <a:srgbClr val="FF0000"/>
                </a:solidFill>
              </a:rPr>
              <a:t>  Console.WriteLine(i);</a:t>
            </a:r>
          </a:p>
          <a:p>
            <a:pPr marL="45720" indent="0">
              <a:buNone/>
            </a:pPr>
            <a:r>
              <a:rPr lang="nn-NO" sz="1800" dirty="0">
                <a:solidFill>
                  <a:srgbClr val="FF0000"/>
                </a:solidFill>
              </a:rPr>
              <a:t>}</a:t>
            </a:r>
            <a:endParaRPr lang="en-IN" sz="1800" dirty="0">
              <a:solidFill>
                <a:srgbClr val="FF0000"/>
              </a:solidFill>
            </a:endParaRPr>
          </a:p>
          <a:p>
            <a:endParaRPr lang="en-IN" sz="1800" b="1" dirty="0">
              <a:solidFill>
                <a:srgbClr val="00B050"/>
              </a:solidFill>
            </a:endParaRPr>
          </a:p>
        </p:txBody>
      </p:sp>
    </p:spTree>
    <p:extLst>
      <p:ext uri="{BB962C8B-B14F-4D97-AF65-F5344CB8AC3E}">
        <p14:creationId xmlns:p14="http://schemas.microsoft.com/office/powerpoint/2010/main" val="668013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3F52-2BFD-497D-955A-E9B3ADC260E3}"/>
              </a:ext>
            </a:extLst>
          </p:cNvPr>
          <p:cNvSpPr>
            <a:spLocks noGrp="1"/>
          </p:cNvSpPr>
          <p:nvPr>
            <p:ph type="title"/>
          </p:nvPr>
        </p:nvSpPr>
        <p:spPr>
          <a:xfrm>
            <a:off x="1143000" y="609600"/>
            <a:ext cx="9875520" cy="529883"/>
          </a:xfrm>
        </p:spPr>
        <p:txBody>
          <a:bodyPr>
            <a:normAutofit fontScale="90000"/>
          </a:bodyPr>
          <a:lstStyle/>
          <a:p>
            <a:r>
              <a:rPr lang="en-US" dirty="0"/>
              <a:t>C# Break and Continue</a:t>
            </a:r>
          </a:p>
        </p:txBody>
      </p:sp>
      <p:sp>
        <p:nvSpPr>
          <p:cNvPr id="3" name="Content Placeholder 2">
            <a:extLst>
              <a:ext uri="{FF2B5EF4-FFF2-40B4-BE49-F238E27FC236}">
                <a16:creationId xmlns:a16="http://schemas.microsoft.com/office/drawing/2014/main" id="{80ACDA32-759B-4005-B1D1-387BFDE6A1A8}"/>
              </a:ext>
            </a:extLst>
          </p:cNvPr>
          <p:cNvSpPr>
            <a:spLocks noGrp="1"/>
          </p:cNvSpPr>
          <p:nvPr>
            <p:ph idx="1"/>
          </p:nvPr>
        </p:nvSpPr>
        <p:spPr>
          <a:xfrm>
            <a:off x="1143000" y="1125415"/>
            <a:ext cx="9872871" cy="5387927"/>
          </a:xfrm>
        </p:spPr>
        <p:txBody>
          <a:bodyPr>
            <a:normAutofit/>
          </a:bodyPr>
          <a:lstStyle/>
          <a:p>
            <a:r>
              <a:rPr lang="en-US" sz="1800" dirty="0"/>
              <a:t>The continue statement breaks one iteration (in the loop), if a specified condition occurs, and continues with the next iteration in the loop.</a:t>
            </a:r>
          </a:p>
          <a:p>
            <a:r>
              <a:rPr lang="nn-NO" sz="1800" dirty="0">
                <a:solidFill>
                  <a:srgbClr val="FF0000"/>
                </a:solidFill>
              </a:rPr>
              <a:t>for (int i = 0; i &lt; 10; i++) </a:t>
            </a:r>
          </a:p>
          <a:p>
            <a:r>
              <a:rPr lang="nn-NO" sz="1800" dirty="0">
                <a:solidFill>
                  <a:srgbClr val="FF0000"/>
                </a:solidFill>
              </a:rPr>
              <a:t>{</a:t>
            </a:r>
          </a:p>
          <a:p>
            <a:r>
              <a:rPr lang="nn-NO" sz="1800" dirty="0">
                <a:solidFill>
                  <a:srgbClr val="FF0000"/>
                </a:solidFill>
              </a:rPr>
              <a:t>  if (i == 4) </a:t>
            </a:r>
          </a:p>
          <a:p>
            <a:r>
              <a:rPr lang="nn-NO" sz="1800" dirty="0">
                <a:solidFill>
                  <a:srgbClr val="FF0000"/>
                </a:solidFill>
              </a:rPr>
              <a:t>  {</a:t>
            </a:r>
          </a:p>
          <a:p>
            <a:r>
              <a:rPr lang="nn-NO" sz="1800" dirty="0">
                <a:solidFill>
                  <a:srgbClr val="FF0000"/>
                </a:solidFill>
              </a:rPr>
              <a:t>    continue;</a:t>
            </a:r>
          </a:p>
          <a:p>
            <a:r>
              <a:rPr lang="nn-NO" sz="1800" dirty="0">
                <a:solidFill>
                  <a:srgbClr val="FF0000"/>
                </a:solidFill>
              </a:rPr>
              <a:t>  }</a:t>
            </a:r>
          </a:p>
          <a:p>
            <a:r>
              <a:rPr lang="nn-NO" sz="1800" dirty="0">
                <a:solidFill>
                  <a:srgbClr val="FF0000"/>
                </a:solidFill>
              </a:rPr>
              <a:t>  Console.WriteLine(i);</a:t>
            </a:r>
          </a:p>
          <a:p>
            <a:r>
              <a:rPr lang="nn-NO" sz="1800" dirty="0">
                <a:solidFill>
                  <a:srgbClr val="FF0000"/>
                </a:solidFill>
              </a:rPr>
              <a:t>}</a:t>
            </a:r>
            <a:endParaRPr lang="en-IN" sz="1800" b="1" dirty="0">
              <a:solidFill>
                <a:srgbClr val="00B050"/>
              </a:solidFill>
            </a:endParaRPr>
          </a:p>
        </p:txBody>
      </p:sp>
    </p:spTree>
    <p:extLst>
      <p:ext uri="{BB962C8B-B14F-4D97-AF65-F5344CB8AC3E}">
        <p14:creationId xmlns:p14="http://schemas.microsoft.com/office/powerpoint/2010/main" val="1405682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C2E1-C15C-409D-B469-DBFD2E123C12}"/>
              </a:ext>
            </a:extLst>
          </p:cNvPr>
          <p:cNvSpPr>
            <a:spLocks noGrp="1"/>
          </p:cNvSpPr>
          <p:nvPr>
            <p:ph type="title"/>
          </p:nvPr>
        </p:nvSpPr>
        <p:spPr/>
        <p:txBody>
          <a:bodyPr/>
          <a:lstStyle/>
          <a:p>
            <a:r>
              <a:rPr lang="en-US" dirty="0"/>
              <a:t> Thank you</a:t>
            </a:r>
            <a:endParaRPr lang="en-IN" dirty="0"/>
          </a:p>
        </p:txBody>
      </p:sp>
      <p:sp>
        <p:nvSpPr>
          <p:cNvPr id="3" name="Content Placeholder 2">
            <a:extLst>
              <a:ext uri="{FF2B5EF4-FFF2-40B4-BE49-F238E27FC236}">
                <a16:creationId xmlns:a16="http://schemas.microsoft.com/office/drawing/2014/main" id="{B9B8777B-DFF6-4C90-A695-35F8C55CE821}"/>
              </a:ext>
            </a:extLst>
          </p:cNvPr>
          <p:cNvSpPr>
            <a:spLocks noGrp="1"/>
          </p:cNvSpPr>
          <p:nvPr>
            <p:ph idx="1"/>
          </p:nvPr>
        </p:nvSpPr>
        <p:spPr/>
        <p:txBody>
          <a:bodyPr/>
          <a:lstStyle/>
          <a:p>
            <a:r>
              <a:rPr lang="en-US" dirty="0"/>
              <a:t>You can follow </a:t>
            </a:r>
            <a:r>
              <a:rPr lang="en-US"/>
              <a:t>me </a:t>
            </a:r>
          </a:p>
          <a:p>
            <a:pPr marL="45720" indent="0">
              <a:buNone/>
            </a:pPr>
            <a:endParaRPr lang="en-US" dirty="0"/>
          </a:p>
          <a:p>
            <a:r>
              <a:rPr lang="en-US" dirty="0"/>
              <a:t>Website :- </a:t>
            </a:r>
            <a:r>
              <a:rPr lang="en-US" dirty="0">
                <a:hlinkClick r:id="rId2"/>
              </a:rPr>
              <a:t>https://dotnetoffice.com/</a:t>
            </a:r>
            <a:endParaRPr lang="en-US" dirty="0"/>
          </a:p>
          <a:p>
            <a:r>
              <a:rPr lang="en-US" dirty="0"/>
              <a:t>YouTube :- </a:t>
            </a:r>
            <a:r>
              <a:rPr lang="en-US" dirty="0">
                <a:hlinkClick r:id="rId3"/>
              </a:rPr>
              <a:t>https://www.youtube.com/c/TheDotNetOffice</a:t>
            </a:r>
            <a:endParaRPr lang="en-US" dirty="0"/>
          </a:p>
          <a:p>
            <a:r>
              <a:rPr lang="en-US" dirty="0"/>
              <a:t>Twitter : - </a:t>
            </a:r>
            <a:r>
              <a:rPr lang="en-US" dirty="0">
                <a:hlinkClick r:id="rId4"/>
              </a:rPr>
              <a:t>https://twitter.com/TheDotNetOffice </a:t>
            </a:r>
            <a:endParaRPr lang="en-IN" dirty="0"/>
          </a:p>
        </p:txBody>
      </p:sp>
    </p:spTree>
    <p:extLst>
      <p:ext uri="{BB962C8B-B14F-4D97-AF65-F5344CB8AC3E}">
        <p14:creationId xmlns:p14="http://schemas.microsoft.com/office/powerpoint/2010/main" val="262098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8539-D92C-41B0-8100-4237A4BDB609}"/>
              </a:ext>
            </a:extLst>
          </p:cNvPr>
          <p:cNvSpPr>
            <a:spLocks noGrp="1"/>
          </p:cNvSpPr>
          <p:nvPr>
            <p:ph type="title"/>
          </p:nvPr>
        </p:nvSpPr>
        <p:spPr/>
        <p:txBody>
          <a:bodyPr/>
          <a:lstStyle/>
          <a:p>
            <a:r>
              <a:rPr lang="en-US" dirty="0"/>
              <a:t>Agenda </a:t>
            </a:r>
            <a:endParaRPr lang="en-IN" dirty="0"/>
          </a:p>
        </p:txBody>
      </p:sp>
      <p:sp>
        <p:nvSpPr>
          <p:cNvPr id="3" name="Content Placeholder 2">
            <a:extLst>
              <a:ext uri="{FF2B5EF4-FFF2-40B4-BE49-F238E27FC236}">
                <a16:creationId xmlns:a16="http://schemas.microsoft.com/office/drawing/2014/main" id="{65E2973A-31D5-4AFD-9A42-FB993B8F63EF}"/>
              </a:ext>
            </a:extLst>
          </p:cNvPr>
          <p:cNvSpPr>
            <a:spLocks noGrp="1"/>
          </p:cNvSpPr>
          <p:nvPr>
            <p:ph idx="1"/>
          </p:nvPr>
        </p:nvSpPr>
        <p:spPr/>
        <p:txBody>
          <a:bodyPr/>
          <a:lstStyle/>
          <a:p>
            <a:r>
              <a:rPr lang="en-IN" dirty="0"/>
              <a:t>Array in </a:t>
            </a:r>
            <a:r>
              <a:rPr lang="en-IN" dirty="0" err="1"/>
              <a:t>c#</a:t>
            </a:r>
            <a:endParaRPr lang="en-IN" dirty="0"/>
          </a:p>
          <a:p>
            <a:r>
              <a:rPr lang="en-IN" dirty="0"/>
              <a:t>while loop</a:t>
            </a:r>
          </a:p>
          <a:p>
            <a:r>
              <a:rPr lang="en-IN" dirty="0"/>
              <a:t>Do-while loop</a:t>
            </a:r>
          </a:p>
          <a:p>
            <a:r>
              <a:rPr lang="en-IN" dirty="0"/>
              <a:t>For loop</a:t>
            </a:r>
          </a:p>
          <a:p>
            <a:r>
              <a:rPr lang="en-IN" dirty="0" err="1"/>
              <a:t>ForEach</a:t>
            </a:r>
            <a:r>
              <a:rPr lang="en-IN" dirty="0"/>
              <a:t> loop</a:t>
            </a:r>
          </a:p>
          <a:p>
            <a:r>
              <a:rPr lang="en-IN" dirty="0"/>
              <a:t>C# Break and Continue</a:t>
            </a:r>
          </a:p>
          <a:p>
            <a:endParaRPr lang="en-IN" dirty="0"/>
          </a:p>
        </p:txBody>
      </p:sp>
      <p:pic>
        <p:nvPicPr>
          <p:cNvPr id="4" name="Graphic 3" descr="Teacher">
            <a:extLst>
              <a:ext uri="{FF2B5EF4-FFF2-40B4-BE49-F238E27FC236}">
                <a16:creationId xmlns:a16="http://schemas.microsoft.com/office/drawing/2014/main" id="{944B17A0-CC49-4EFF-8767-8F659168BE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12515" y="817539"/>
            <a:ext cx="914400" cy="914400"/>
          </a:xfrm>
          <a:prstGeom prst="rect">
            <a:avLst/>
          </a:prstGeom>
        </p:spPr>
      </p:pic>
    </p:spTree>
    <p:extLst>
      <p:ext uri="{BB962C8B-B14F-4D97-AF65-F5344CB8AC3E}">
        <p14:creationId xmlns:p14="http://schemas.microsoft.com/office/powerpoint/2010/main" val="346366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3F52-2BFD-497D-955A-E9B3ADC260E3}"/>
              </a:ext>
            </a:extLst>
          </p:cNvPr>
          <p:cNvSpPr>
            <a:spLocks noGrp="1"/>
          </p:cNvSpPr>
          <p:nvPr>
            <p:ph type="title"/>
          </p:nvPr>
        </p:nvSpPr>
        <p:spPr>
          <a:xfrm>
            <a:off x="1116106" y="206188"/>
            <a:ext cx="9875520" cy="529883"/>
          </a:xfrm>
        </p:spPr>
        <p:txBody>
          <a:bodyPr>
            <a:normAutofit fontScale="90000"/>
          </a:bodyPr>
          <a:lstStyle/>
          <a:p>
            <a:r>
              <a:rPr lang="en-US" dirty="0"/>
              <a:t>Array in C#</a:t>
            </a:r>
          </a:p>
        </p:txBody>
      </p:sp>
      <p:sp>
        <p:nvSpPr>
          <p:cNvPr id="3" name="Content Placeholder 2">
            <a:extLst>
              <a:ext uri="{FF2B5EF4-FFF2-40B4-BE49-F238E27FC236}">
                <a16:creationId xmlns:a16="http://schemas.microsoft.com/office/drawing/2014/main" id="{80ACDA32-759B-4005-B1D1-387BFDE6A1A8}"/>
              </a:ext>
            </a:extLst>
          </p:cNvPr>
          <p:cNvSpPr>
            <a:spLocks noGrp="1"/>
          </p:cNvSpPr>
          <p:nvPr>
            <p:ph idx="1"/>
          </p:nvPr>
        </p:nvSpPr>
        <p:spPr>
          <a:xfrm>
            <a:off x="1143000" y="766482"/>
            <a:ext cx="9872871" cy="6266329"/>
          </a:xfrm>
        </p:spPr>
        <p:txBody>
          <a:bodyPr>
            <a:normAutofit/>
          </a:bodyPr>
          <a:lstStyle/>
          <a:p>
            <a:r>
              <a:rPr lang="en-US" sz="1800" b="1" dirty="0">
                <a:solidFill>
                  <a:srgbClr val="00B050"/>
                </a:solidFill>
              </a:rPr>
              <a:t>array in C# is a group of similar data types of elements that have contiguous memory location.</a:t>
            </a:r>
          </a:p>
          <a:p>
            <a:pPr algn="just"/>
            <a:r>
              <a:rPr lang="en-US" sz="1400" b="0" i="0" dirty="0">
                <a:solidFill>
                  <a:srgbClr val="333333"/>
                </a:solidFill>
                <a:effectLst/>
                <a:latin typeface="inter-regular"/>
              </a:rPr>
              <a:t>There are 3 types of arrays in C# programming:</a:t>
            </a:r>
          </a:p>
          <a:p>
            <a:pPr algn="just">
              <a:buFont typeface="+mj-lt"/>
              <a:buAutoNum type="arabicPeriod"/>
            </a:pPr>
            <a:r>
              <a:rPr lang="en-US" sz="1400" b="0" i="0" dirty="0">
                <a:solidFill>
                  <a:srgbClr val="FF0000"/>
                </a:solidFill>
                <a:effectLst/>
                <a:latin typeface="inter-regular"/>
              </a:rPr>
              <a:t>Single Dimensional Array</a:t>
            </a:r>
          </a:p>
          <a:p>
            <a:pPr algn="just">
              <a:buFont typeface="+mj-lt"/>
              <a:buAutoNum type="arabicPeriod"/>
            </a:pPr>
            <a:r>
              <a:rPr lang="en-US" sz="1400" b="0" i="0" dirty="0">
                <a:solidFill>
                  <a:srgbClr val="000000"/>
                </a:solidFill>
                <a:effectLst/>
                <a:latin typeface="inter-regular"/>
              </a:rPr>
              <a:t>Multidimensional Array</a:t>
            </a:r>
          </a:p>
          <a:p>
            <a:pPr algn="just">
              <a:buFont typeface="+mj-lt"/>
              <a:buAutoNum type="arabicPeriod"/>
            </a:pPr>
            <a:r>
              <a:rPr lang="en-US" sz="1400" b="0" i="0" dirty="0">
                <a:solidFill>
                  <a:srgbClr val="000000"/>
                </a:solidFill>
                <a:effectLst/>
                <a:latin typeface="inter-regular"/>
              </a:rPr>
              <a:t>Jagged Array</a:t>
            </a:r>
          </a:p>
          <a:p>
            <a:r>
              <a:rPr lang="en-US" sz="1800" b="1" dirty="0">
                <a:solidFill>
                  <a:srgbClr val="00B050"/>
                </a:solidFill>
              </a:rPr>
              <a:t>To get the length of </a:t>
            </a:r>
            <a:r>
              <a:rPr lang="en-US" sz="1800" b="1" dirty="0" err="1">
                <a:solidFill>
                  <a:srgbClr val="00B050"/>
                </a:solidFill>
              </a:rPr>
              <a:t>aaray</a:t>
            </a:r>
            <a:r>
              <a:rPr lang="en-US" sz="1800" b="1" dirty="0">
                <a:solidFill>
                  <a:srgbClr val="00B050"/>
                </a:solidFill>
              </a:rPr>
              <a:t> is </a:t>
            </a:r>
            <a:r>
              <a:rPr lang="en-US" sz="1800" b="1" dirty="0" err="1">
                <a:solidFill>
                  <a:srgbClr val="00B050"/>
                </a:solidFill>
              </a:rPr>
              <a:t>arrayname.length</a:t>
            </a:r>
            <a:endParaRPr lang="en-US" sz="1800" b="1" dirty="0">
              <a:solidFill>
                <a:srgbClr val="00B050"/>
              </a:solidFill>
            </a:endParaRPr>
          </a:p>
          <a:p>
            <a:r>
              <a:rPr lang="en-US" sz="1600" b="1" i="0" dirty="0">
                <a:solidFill>
                  <a:srgbClr val="006699"/>
                </a:solidFill>
                <a:effectLst/>
                <a:latin typeface="inter-regular"/>
              </a:rPr>
              <a:t>int</a:t>
            </a:r>
            <a:r>
              <a:rPr lang="en-US" sz="1600" b="0" i="0" dirty="0">
                <a:solidFill>
                  <a:srgbClr val="000000"/>
                </a:solidFill>
                <a:effectLst/>
                <a:latin typeface="inter-regular"/>
              </a:rPr>
              <a:t>[] </a:t>
            </a:r>
            <a:r>
              <a:rPr lang="en-US" sz="1600" b="0" i="0" dirty="0" err="1">
                <a:solidFill>
                  <a:srgbClr val="000000"/>
                </a:solidFill>
                <a:effectLst/>
                <a:latin typeface="inter-regular"/>
              </a:rPr>
              <a:t>arr</a:t>
            </a:r>
            <a:r>
              <a:rPr lang="en-US" sz="1600" b="0" i="0" dirty="0">
                <a:solidFill>
                  <a:srgbClr val="000000"/>
                </a:solidFill>
                <a:effectLst/>
                <a:latin typeface="inter-regular"/>
              </a:rPr>
              <a:t> = </a:t>
            </a:r>
            <a:r>
              <a:rPr lang="en-US" sz="1600" b="1" i="0" dirty="0">
                <a:solidFill>
                  <a:srgbClr val="006699"/>
                </a:solidFill>
                <a:effectLst/>
                <a:latin typeface="inter-regular"/>
              </a:rPr>
              <a:t>new</a:t>
            </a:r>
            <a:r>
              <a:rPr lang="en-US"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[5];</a:t>
            </a:r>
            <a:r>
              <a:rPr lang="en-US" sz="1600" b="0" i="0" dirty="0">
                <a:solidFill>
                  <a:srgbClr val="008200"/>
                </a:solidFill>
                <a:effectLst/>
                <a:latin typeface="inter-regular"/>
              </a:rPr>
              <a:t>//creating array</a:t>
            </a:r>
            <a:r>
              <a:rPr lang="en-US" sz="1600" b="0" i="0" dirty="0">
                <a:solidFill>
                  <a:srgbClr val="000000"/>
                </a:solidFill>
                <a:effectLst/>
                <a:latin typeface="inter-regular"/>
              </a:rPr>
              <a:t>  </a:t>
            </a:r>
          </a:p>
          <a:p>
            <a:r>
              <a:rPr kumimoji="0" lang="en-US" altLang="en-US" sz="1800" b="0" i="0" u="none" strike="noStrike" cap="none" normalizeH="0" baseline="0" dirty="0">
                <a:ln>
                  <a:noFill/>
                </a:ln>
                <a:solidFill>
                  <a:srgbClr val="0077AA"/>
                </a:solidFill>
                <a:effectLst/>
                <a:latin typeface="Consolas" panose="020B0609020204030204" pitchFamily="49" charset="0"/>
              </a:rPr>
              <a:t>int</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myNum</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990055"/>
                </a:solidFill>
                <a:effectLst/>
                <a:latin typeface="Consolas" panose="020B0609020204030204" pitchFamily="49" charset="0"/>
              </a:rPr>
              <a:t>10</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0055"/>
                </a:solidFill>
                <a:effectLst/>
                <a:latin typeface="Consolas" panose="020B0609020204030204" pitchFamily="49" charset="0"/>
              </a:rPr>
              <a:t>20</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0055"/>
                </a:solidFill>
                <a:effectLst/>
                <a:latin typeface="Consolas" panose="020B0609020204030204" pitchFamily="49" charset="0"/>
              </a:rPr>
              <a:t>30</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990055"/>
                </a:solidFill>
                <a:effectLst/>
                <a:latin typeface="Consolas" panose="020B0609020204030204" pitchFamily="49" charset="0"/>
              </a:rPr>
              <a:t>40</a:t>
            </a:r>
            <a:r>
              <a:rPr kumimoji="0" lang="en-US" altLang="en-US" sz="18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lang="en-US" sz="1800" b="1" dirty="0">
              <a:solidFill>
                <a:srgbClr val="00B050"/>
              </a:solidFill>
            </a:endParaRPr>
          </a:p>
          <a:p>
            <a:r>
              <a:rPr lang="en-US" sz="1600" b="1" dirty="0">
                <a:solidFill>
                  <a:srgbClr val="006699"/>
                </a:solidFill>
                <a:latin typeface="inter-regular"/>
              </a:rPr>
              <a:t>string[] cars = {"Volvo", "BMW", "Ford", "Mazda"};</a:t>
            </a:r>
          </a:p>
          <a:p>
            <a:r>
              <a:rPr lang="en-US" sz="1600" b="1" dirty="0">
                <a:solidFill>
                  <a:srgbClr val="FF0000"/>
                </a:solidFill>
                <a:latin typeface="inter-regular"/>
              </a:rPr>
              <a:t>Read Array</a:t>
            </a:r>
          </a:p>
          <a:p>
            <a:pPr marL="45720" indent="0" algn="just">
              <a:buNone/>
            </a:pPr>
            <a:r>
              <a:rPr lang="nn-NO" sz="1600" b="1" i="0" dirty="0">
                <a:solidFill>
                  <a:srgbClr val="006699"/>
                </a:solidFill>
                <a:effectLst/>
                <a:latin typeface="inter-regular"/>
              </a:rPr>
              <a:t>for</a:t>
            </a:r>
            <a:r>
              <a:rPr lang="nn-NO" sz="1600" b="0" i="0" dirty="0">
                <a:solidFill>
                  <a:srgbClr val="000000"/>
                </a:solidFill>
                <a:effectLst/>
                <a:latin typeface="inter-regular"/>
              </a:rPr>
              <a:t> (</a:t>
            </a:r>
            <a:r>
              <a:rPr lang="nn-NO" sz="1600" b="1" i="0" dirty="0">
                <a:solidFill>
                  <a:srgbClr val="006699"/>
                </a:solidFill>
                <a:effectLst/>
                <a:latin typeface="inter-regular"/>
              </a:rPr>
              <a:t>int</a:t>
            </a:r>
            <a:r>
              <a:rPr lang="nn-NO" sz="1600" b="0" i="0" dirty="0">
                <a:solidFill>
                  <a:srgbClr val="000000"/>
                </a:solidFill>
                <a:effectLst/>
                <a:latin typeface="inter-regular"/>
              </a:rPr>
              <a:t> i = 0; i &lt; arr.Length; i++)  </a:t>
            </a:r>
          </a:p>
          <a:p>
            <a:pPr marL="45720" indent="0" algn="just">
              <a:buNone/>
            </a:pPr>
            <a:r>
              <a:rPr lang="nn-NO" sz="1600" b="0" i="0" dirty="0">
                <a:solidFill>
                  <a:srgbClr val="000000"/>
                </a:solidFill>
                <a:effectLst/>
                <a:latin typeface="inter-regular"/>
              </a:rPr>
              <a:t>        {  </a:t>
            </a:r>
          </a:p>
          <a:p>
            <a:pPr marL="45720" indent="0" algn="just">
              <a:buNone/>
            </a:pPr>
            <a:r>
              <a:rPr lang="nn-NO" sz="1600" b="0" i="0" dirty="0">
                <a:solidFill>
                  <a:srgbClr val="000000"/>
                </a:solidFill>
                <a:effectLst/>
                <a:latin typeface="inter-regular"/>
              </a:rPr>
              <a:t>            Console.WriteLine(arr[i]);  </a:t>
            </a:r>
          </a:p>
          <a:p>
            <a:pPr marL="45720" indent="0" algn="just">
              <a:buNone/>
            </a:pPr>
            <a:r>
              <a:rPr lang="nn-NO" sz="1600" b="0" i="0" dirty="0">
                <a:solidFill>
                  <a:srgbClr val="000000"/>
                </a:solidFill>
                <a:effectLst/>
                <a:latin typeface="inter-regular"/>
              </a:rPr>
              <a:t>        }  </a:t>
            </a:r>
          </a:p>
          <a:p>
            <a:endParaRPr lang="en-IN" sz="1600" b="1" dirty="0">
              <a:solidFill>
                <a:srgbClr val="006699"/>
              </a:solidFill>
              <a:latin typeface="inter-regular"/>
            </a:endParaRPr>
          </a:p>
        </p:txBody>
      </p:sp>
    </p:spTree>
    <p:extLst>
      <p:ext uri="{BB962C8B-B14F-4D97-AF65-F5344CB8AC3E}">
        <p14:creationId xmlns:p14="http://schemas.microsoft.com/office/powerpoint/2010/main" val="339096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AD9C-2FF9-473A-B429-97C627D58645}"/>
              </a:ext>
            </a:extLst>
          </p:cNvPr>
          <p:cNvSpPr>
            <a:spLocks noGrp="1"/>
          </p:cNvSpPr>
          <p:nvPr>
            <p:ph type="title"/>
          </p:nvPr>
        </p:nvSpPr>
        <p:spPr>
          <a:xfrm>
            <a:off x="1143000" y="250166"/>
            <a:ext cx="9875520" cy="511834"/>
          </a:xfrm>
        </p:spPr>
        <p:txBody>
          <a:bodyPr>
            <a:normAutofit fontScale="90000"/>
          </a:bodyPr>
          <a:lstStyle/>
          <a:p>
            <a:r>
              <a:rPr lang="en-GB" dirty="0"/>
              <a:t>Array </a:t>
            </a:r>
          </a:p>
        </p:txBody>
      </p:sp>
      <p:sp>
        <p:nvSpPr>
          <p:cNvPr id="3" name="Content Placeholder 2">
            <a:extLst>
              <a:ext uri="{FF2B5EF4-FFF2-40B4-BE49-F238E27FC236}">
                <a16:creationId xmlns:a16="http://schemas.microsoft.com/office/drawing/2014/main" id="{79A36E0D-52D4-4EE0-A73A-C6884967A753}"/>
              </a:ext>
            </a:extLst>
          </p:cNvPr>
          <p:cNvSpPr>
            <a:spLocks noGrp="1"/>
          </p:cNvSpPr>
          <p:nvPr>
            <p:ph idx="1"/>
          </p:nvPr>
        </p:nvSpPr>
        <p:spPr>
          <a:xfrm>
            <a:off x="1143000" y="897147"/>
            <a:ext cx="9872871" cy="5198853"/>
          </a:xfrm>
        </p:spPr>
        <p:txBody>
          <a:bodyPr>
            <a:normAutofit fontScale="25000" lnSpcReduction="20000"/>
          </a:bodyPr>
          <a:lstStyle/>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 </a:t>
            </a:r>
            <a:r>
              <a:rPr lang="en-GB" sz="1800" dirty="0" err="1">
                <a:solidFill>
                  <a:srgbClr val="008000"/>
                </a:solidFill>
                <a:latin typeface="Cascadia Mono" panose="020B0609020000020004" pitchFamily="49" charset="0"/>
              </a:rPr>
              <a:t>squre</a:t>
            </a:r>
            <a:r>
              <a:rPr lang="en-GB" sz="1800" dirty="0">
                <a:solidFill>
                  <a:srgbClr val="008000"/>
                </a:solidFill>
                <a:latin typeface="Cascadia Mono" panose="020B0609020000020004" pitchFamily="49" charset="0"/>
              </a:rPr>
              <a:t> </a:t>
            </a:r>
            <a:r>
              <a:rPr lang="en-GB" sz="1800" dirty="0" err="1">
                <a:solidFill>
                  <a:srgbClr val="008000"/>
                </a:solidFill>
                <a:latin typeface="Cascadia Mono" panose="020B0609020000020004" pitchFamily="49" charset="0"/>
              </a:rPr>
              <a:t>brackts</a:t>
            </a:r>
            <a:r>
              <a:rPr lang="en-GB" sz="1800" dirty="0">
                <a:solidFill>
                  <a:srgbClr val="008000"/>
                </a:solidFill>
                <a:latin typeface="Cascadia Mono" panose="020B0609020000020004" pitchFamily="49" charset="0"/>
              </a:rPr>
              <a:t> indicate the array</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myNum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[5]; </a:t>
            </a:r>
            <a:r>
              <a:rPr lang="en-GB" sz="1800" dirty="0">
                <a:solidFill>
                  <a:srgbClr val="008000"/>
                </a:solidFill>
                <a:latin typeface="Cascadia Mono" panose="020B0609020000020004" pitchFamily="49" charset="0"/>
              </a:rPr>
              <a:t>// so the size or length of this array is 5</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index of array start from 0 --&gt; 0 - 1 - 2 -3 -4</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myNum</a:t>
            </a:r>
            <a:r>
              <a:rPr lang="en-GB" sz="1800" dirty="0">
                <a:solidFill>
                  <a:srgbClr val="000000"/>
                </a:solidFill>
                <a:latin typeface="Cascadia Mono" panose="020B0609020000020004" pitchFamily="49" charset="0"/>
              </a:rPr>
              <a:t>[0] = 1;</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myNum</a:t>
            </a:r>
            <a:r>
              <a:rPr lang="en-GB" sz="1800" dirty="0">
                <a:solidFill>
                  <a:srgbClr val="000000"/>
                </a:solidFill>
                <a:latin typeface="Cascadia Mono" panose="020B0609020000020004" pitchFamily="49" charset="0"/>
              </a:rPr>
              <a:t>[1] = 2;</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myNum</a:t>
            </a:r>
            <a:r>
              <a:rPr lang="en-GB" sz="1800" dirty="0">
                <a:solidFill>
                  <a:srgbClr val="000000"/>
                </a:solidFill>
                <a:latin typeface="Cascadia Mono" panose="020B0609020000020004" pitchFamily="49" charset="0"/>
              </a:rPr>
              <a:t>[2] = 3;</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myNum</a:t>
            </a:r>
            <a:r>
              <a:rPr lang="en-GB" sz="1800" dirty="0">
                <a:solidFill>
                  <a:srgbClr val="000000"/>
                </a:solidFill>
                <a:latin typeface="Cascadia Mono" panose="020B0609020000020004" pitchFamily="49" charset="0"/>
              </a:rPr>
              <a:t>[3] = 4;</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myNum</a:t>
            </a:r>
            <a:r>
              <a:rPr lang="en-GB" sz="1800" dirty="0">
                <a:solidFill>
                  <a:srgbClr val="000000"/>
                </a:solidFill>
                <a:latin typeface="Cascadia Mono" panose="020B0609020000020004" pitchFamily="49" charset="0"/>
              </a:rPr>
              <a:t>[4] = 5;</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myNum</a:t>
            </a:r>
            <a:r>
              <a:rPr lang="en-GB" sz="1800" dirty="0">
                <a:solidFill>
                  <a:srgbClr val="000000"/>
                </a:solidFill>
                <a:latin typeface="Cascadia Mono" panose="020B0609020000020004" pitchFamily="49" charset="0"/>
              </a:rPr>
              <a:t>[3]);</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arr</a:t>
            </a:r>
            <a:r>
              <a:rPr lang="en-GB" sz="1800" dirty="0">
                <a:solidFill>
                  <a:srgbClr val="000000"/>
                </a:solidFill>
                <a:latin typeface="Cascadia Mono" panose="020B0609020000020004" pitchFamily="49" charset="0"/>
              </a:rPr>
              <a:t> = { 10, 20, 30, 40 }; </a:t>
            </a:r>
            <a:r>
              <a:rPr lang="en-GB" sz="1800" dirty="0">
                <a:solidFill>
                  <a:srgbClr val="008000"/>
                </a:solidFill>
                <a:latin typeface="Cascadia Mono" panose="020B0609020000020004" pitchFamily="49" charset="0"/>
              </a:rPr>
              <a:t>// length of this array is 4 -- &gt; 0 - 1 - 2 -3</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you create a int </a:t>
            </a:r>
            <a:r>
              <a:rPr lang="en-GB" sz="1800" dirty="0" err="1">
                <a:solidFill>
                  <a:srgbClr val="008000"/>
                </a:solidFill>
                <a:latin typeface="Cascadia Mono" panose="020B0609020000020004" pitchFamily="49" charset="0"/>
              </a:rPr>
              <a:t>aaray</a:t>
            </a:r>
            <a:r>
              <a:rPr lang="en-GB" sz="1800" dirty="0">
                <a:solidFill>
                  <a:srgbClr val="008000"/>
                </a:solidFill>
                <a:latin typeface="Cascadia Mono" panose="020B0609020000020004" pitchFamily="49" charset="0"/>
              </a:rPr>
              <a:t>, length of that should be 3</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arra</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[3]; </a:t>
            </a:r>
            <a:r>
              <a:rPr lang="en-GB" sz="1800" dirty="0">
                <a:solidFill>
                  <a:srgbClr val="008000"/>
                </a:solidFill>
                <a:latin typeface="Cascadia Mono" panose="020B0609020000020004" pitchFamily="49" charset="0"/>
              </a:rPr>
              <a:t>// assign the array</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arr</a:t>
            </a:r>
            <a:r>
              <a:rPr lang="en-GB" sz="1800" dirty="0">
                <a:solidFill>
                  <a:srgbClr val="000000"/>
                </a:solidFill>
                <a:latin typeface="Cascadia Mono" panose="020B0609020000020004" pitchFamily="49" charset="0"/>
              </a:rPr>
              <a:t>[0] = 1; </a:t>
            </a:r>
            <a:r>
              <a:rPr lang="en-GB" sz="1800" dirty="0">
                <a:solidFill>
                  <a:srgbClr val="008000"/>
                </a:solidFill>
                <a:latin typeface="Cascadia Mono" panose="020B0609020000020004" pitchFamily="49" charset="0"/>
              </a:rPr>
              <a:t>// assign the values</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arra</a:t>
            </a:r>
            <a:r>
              <a:rPr lang="en-GB" sz="1800" dirty="0">
                <a:solidFill>
                  <a:srgbClr val="000000"/>
                </a:solidFill>
                <a:latin typeface="Cascadia Mono" panose="020B0609020000020004" pitchFamily="49" charset="0"/>
              </a:rPr>
              <a:t>[1] = 2;</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arra</a:t>
            </a:r>
            <a:r>
              <a:rPr lang="en-GB" sz="1800" dirty="0">
                <a:solidFill>
                  <a:srgbClr val="000000"/>
                </a:solidFill>
                <a:latin typeface="Cascadia Mono" panose="020B0609020000020004" pitchFamily="49" charset="0"/>
              </a:rPr>
              <a:t>[2] = 3;</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arra</a:t>
            </a:r>
            <a:r>
              <a:rPr lang="en-GB" sz="1800" dirty="0">
                <a:solidFill>
                  <a:srgbClr val="000000"/>
                </a:solidFill>
                <a:latin typeface="Cascadia Mono" panose="020B0609020000020004" pitchFamily="49" charset="0"/>
              </a:rPr>
              <a:t>[2]);</a:t>
            </a:r>
          </a:p>
          <a:p>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create array of string ,and length of that </a:t>
            </a:r>
            <a:r>
              <a:rPr lang="en-GB" sz="1800" dirty="0" err="1">
                <a:solidFill>
                  <a:srgbClr val="008000"/>
                </a:solidFill>
                <a:latin typeface="Cascadia Mono" panose="020B0609020000020004" pitchFamily="49" charset="0"/>
              </a:rPr>
              <a:t>shpuld</a:t>
            </a:r>
            <a:r>
              <a:rPr lang="en-GB" sz="1800" dirty="0">
                <a:solidFill>
                  <a:srgbClr val="008000"/>
                </a:solidFill>
                <a:latin typeface="Cascadia Mono" panose="020B0609020000020004" pitchFamily="49" charset="0"/>
              </a:rPr>
              <a:t> be 4</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string</a:t>
            </a:r>
            <a:r>
              <a:rPr lang="en-GB" sz="1800" dirty="0">
                <a:solidFill>
                  <a:srgbClr val="000000"/>
                </a:solidFill>
                <a:latin typeface="Cascadia Mono" panose="020B0609020000020004" pitchFamily="49" charset="0"/>
              </a:rPr>
              <a:t> [] arr2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string</a:t>
            </a:r>
            <a:r>
              <a:rPr lang="en-GB" sz="1800" dirty="0">
                <a:solidFill>
                  <a:srgbClr val="000000"/>
                </a:solidFill>
                <a:latin typeface="Cascadia Mono" panose="020B0609020000020004" pitchFamily="49" charset="0"/>
              </a:rPr>
              <a:t>[4];</a:t>
            </a:r>
          </a:p>
          <a:p>
            <a:r>
              <a:rPr lang="en-GB" sz="1800" dirty="0">
                <a:solidFill>
                  <a:srgbClr val="000000"/>
                </a:solidFill>
                <a:latin typeface="Cascadia Mono" panose="020B0609020000020004" pitchFamily="49" charset="0"/>
              </a:rPr>
              <a:t>            arr2[0] = </a:t>
            </a:r>
            <a:r>
              <a:rPr lang="en-GB" sz="1800" dirty="0">
                <a:solidFill>
                  <a:srgbClr val="A31515"/>
                </a:solidFill>
                <a:latin typeface="Cascadia Mono" panose="020B0609020000020004" pitchFamily="49" charset="0"/>
              </a:rPr>
              <a:t>"</a:t>
            </a:r>
            <a:r>
              <a:rPr lang="en-GB" sz="1800" dirty="0" err="1">
                <a:solidFill>
                  <a:srgbClr val="A31515"/>
                </a:solidFill>
                <a:latin typeface="Cascadia Mono" panose="020B0609020000020004" pitchFamily="49" charset="0"/>
              </a:rPr>
              <a:t>india</a:t>
            </a:r>
            <a:r>
              <a:rPr lang="en-GB" sz="1800" dirty="0">
                <a:solidFill>
                  <a:srgbClr val="A31515"/>
                </a:solidFill>
                <a:latin typeface="Cascadia Mono" panose="020B0609020000020004" pitchFamily="49" charset="0"/>
              </a:rPr>
              <a:t>"</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arr2[1] = </a:t>
            </a:r>
            <a:r>
              <a:rPr lang="en-GB" sz="1800" dirty="0">
                <a:solidFill>
                  <a:srgbClr val="A31515"/>
                </a:solidFill>
                <a:latin typeface="Cascadia Mono" panose="020B0609020000020004" pitchFamily="49" charset="0"/>
              </a:rPr>
              <a:t>"UK"</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arr2[2] = </a:t>
            </a:r>
            <a:r>
              <a:rPr lang="en-GB" sz="1800" dirty="0">
                <a:solidFill>
                  <a:srgbClr val="A31515"/>
                </a:solidFill>
                <a:latin typeface="Cascadia Mono" panose="020B0609020000020004" pitchFamily="49" charset="0"/>
              </a:rPr>
              <a:t>"USA"</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arr2[3] = </a:t>
            </a:r>
            <a:r>
              <a:rPr lang="en-GB" sz="1800" dirty="0">
                <a:solidFill>
                  <a:srgbClr val="A31515"/>
                </a:solidFill>
                <a:latin typeface="Cascadia Mono" panose="020B0609020000020004" pitchFamily="49" charset="0"/>
              </a:rPr>
              <a:t>"New York"</a:t>
            </a:r>
            <a:r>
              <a:rPr lang="en-GB" sz="1800" dirty="0">
                <a:solidFill>
                  <a:srgbClr val="000000"/>
                </a:solidFill>
                <a:latin typeface="Cascadia Mono" panose="020B0609020000020004" pitchFamily="49" charset="0"/>
              </a:rPr>
              <a:t>;</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(arr2[0]);</a:t>
            </a:r>
          </a:p>
          <a:p>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you create a char array of length 5 and print of index 1 and 4</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char[] </a:t>
            </a:r>
            <a:r>
              <a:rPr lang="en-GB" sz="1800" dirty="0" err="1">
                <a:solidFill>
                  <a:srgbClr val="008000"/>
                </a:solidFill>
                <a:latin typeface="Cascadia Mono" panose="020B0609020000020004" pitchFamily="49" charset="0"/>
              </a:rPr>
              <a:t>chararray</a:t>
            </a:r>
            <a:r>
              <a:rPr lang="en-GB" sz="1800" dirty="0">
                <a:solidFill>
                  <a:srgbClr val="008000"/>
                </a:solidFill>
                <a:latin typeface="Cascadia Mono" panose="020B0609020000020004" pitchFamily="49" charset="0"/>
              </a:rPr>
              <a:t> = new char[6]</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char</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chararray</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char</a:t>
            </a:r>
            <a:r>
              <a:rPr lang="en-GB" sz="1800" dirty="0">
                <a:solidFill>
                  <a:srgbClr val="000000"/>
                </a:solidFill>
                <a:latin typeface="Cascadia Mono" panose="020B0609020000020004" pitchFamily="49" charset="0"/>
              </a:rPr>
              <a:t>[5];</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chararray</a:t>
            </a:r>
            <a:r>
              <a:rPr lang="en-GB" sz="1800" dirty="0">
                <a:solidFill>
                  <a:srgbClr val="000000"/>
                </a:solidFill>
                <a:latin typeface="Cascadia Mono" panose="020B0609020000020004" pitchFamily="49" charset="0"/>
              </a:rPr>
              <a:t>[0] = </a:t>
            </a:r>
            <a:r>
              <a:rPr lang="en-GB" sz="1800" dirty="0">
                <a:solidFill>
                  <a:srgbClr val="A31515"/>
                </a:solidFill>
                <a:latin typeface="Cascadia Mono" panose="020B0609020000020004" pitchFamily="49" charset="0"/>
              </a:rPr>
              <a:t>'a'</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chararray</a:t>
            </a:r>
            <a:r>
              <a:rPr lang="en-GB" sz="1800" dirty="0">
                <a:solidFill>
                  <a:srgbClr val="000000"/>
                </a:solidFill>
                <a:latin typeface="Cascadia Mono" panose="020B0609020000020004" pitchFamily="49" charset="0"/>
              </a:rPr>
              <a:t>[1] = </a:t>
            </a:r>
            <a:r>
              <a:rPr lang="en-GB" sz="1800" dirty="0">
                <a:solidFill>
                  <a:srgbClr val="A31515"/>
                </a:solidFill>
                <a:latin typeface="Cascadia Mono" panose="020B0609020000020004" pitchFamily="49" charset="0"/>
              </a:rPr>
              <a:t>'b'</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chararray</a:t>
            </a:r>
            <a:r>
              <a:rPr lang="en-GB" sz="1800" dirty="0">
                <a:solidFill>
                  <a:srgbClr val="000000"/>
                </a:solidFill>
                <a:latin typeface="Cascadia Mono" panose="020B0609020000020004" pitchFamily="49" charset="0"/>
              </a:rPr>
              <a:t>[2] = </a:t>
            </a:r>
            <a:r>
              <a:rPr lang="en-GB" sz="1800" dirty="0">
                <a:solidFill>
                  <a:srgbClr val="A31515"/>
                </a:solidFill>
                <a:latin typeface="Cascadia Mono" panose="020B0609020000020004" pitchFamily="49" charset="0"/>
              </a:rPr>
              <a:t>'c'</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chararray</a:t>
            </a:r>
            <a:r>
              <a:rPr lang="en-GB" sz="1800" dirty="0">
                <a:solidFill>
                  <a:srgbClr val="000000"/>
                </a:solidFill>
                <a:latin typeface="Cascadia Mono" panose="020B0609020000020004" pitchFamily="49" charset="0"/>
              </a:rPr>
              <a:t>[3] = </a:t>
            </a:r>
            <a:r>
              <a:rPr lang="en-GB" sz="1800" dirty="0">
                <a:solidFill>
                  <a:srgbClr val="A31515"/>
                </a:solidFill>
                <a:latin typeface="Cascadia Mono" panose="020B0609020000020004" pitchFamily="49" charset="0"/>
              </a:rPr>
              <a:t>'d'</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chararray</a:t>
            </a:r>
            <a:r>
              <a:rPr lang="en-GB" sz="1800" dirty="0">
                <a:solidFill>
                  <a:srgbClr val="000000"/>
                </a:solidFill>
                <a:latin typeface="Cascadia Mono" panose="020B0609020000020004" pitchFamily="49" charset="0"/>
              </a:rPr>
              <a:t>[4] = </a:t>
            </a:r>
            <a:r>
              <a:rPr lang="en-GB" sz="1800" dirty="0">
                <a:solidFill>
                  <a:srgbClr val="A31515"/>
                </a:solidFill>
                <a:latin typeface="Cascadia Mono" panose="020B0609020000020004" pitchFamily="49" charset="0"/>
              </a:rPr>
              <a:t>'e'</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a:t>
            </a:r>
            <a:r>
              <a:rPr lang="en-GB" sz="1800" dirty="0" err="1">
                <a:solidFill>
                  <a:srgbClr val="008000"/>
                </a:solidFill>
                <a:latin typeface="Cascadia Mono" panose="020B0609020000020004" pitchFamily="49" charset="0"/>
              </a:rPr>
              <a:t>chararray</a:t>
            </a:r>
            <a:r>
              <a:rPr lang="en-GB" sz="1800" dirty="0">
                <a:solidFill>
                  <a:srgbClr val="008000"/>
                </a:solidFill>
                <a:latin typeface="Cascadia Mono" panose="020B0609020000020004" pitchFamily="49" charset="0"/>
              </a:rPr>
              <a:t>[5] = 'f';</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chararray</a:t>
            </a:r>
            <a:r>
              <a:rPr lang="en-GB" sz="1800" dirty="0">
                <a:solidFill>
                  <a:srgbClr val="000000"/>
                </a:solidFill>
                <a:latin typeface="Cascadia Mono" panose="020B0609020000020004" pitchFamily="49" charset="0"/>
              </a:rPr>
              <a:t>[1]);</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chararray</a:t>
            </a:r>
            <a:r>
              <a:rPr lang="en-GB" sz="1800" dirty="0">
                <a:solidFill>
                  <a:srgbClr val="000000"/>
                </a:solidFill>
                <a:latin typeface="Cascadia Mono" panose="020B0609020000020004" pitchFamily="49" charset="0"/>
              </a:rPr>
              <a:t>[4]);</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length</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"length of </a:t>
            </a:r>
            <a:r>
              <a:rPr lang="en-GB" sz="1800" dirty="0" err="1">
                <a:solidFill>
                  <a:srgbClr val="A31515"/>
                </a:solidFill>
                <a:latin typeface="Cascadia Mono" panose="020B0609020000020004" pitchFamily="49" charset="0"/>
              </a:rPr>
              <a:t>chararray</a:t>
            </a:r>
            <a:r>
              <a:rPr lang="en-GB" sz="1800" dirty="0">
                <a:solidFill>
                  <a:srgbClr val="A31515"/>
                </a:solidFill>
                <a:latin typeface="Cascadia Mono" panose="020B0609020000020004" pitchFamily="49" charset="0"/>
              </a:rPr>
              <a:t> is "</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chararray.Length</a:t>
            </a:r>
            <a:r>
              <a:rPr lang="en-GB" sz="1800" dirty="0">
                <a:solidFill>
                  <a:srgbClr val="000000"/>
                </a:solidFill>
                <a:latin typeface="Cascadia Mono" panose="020B0609020000020004" pitchFamily="49" charset="0"/>
              </a:rPr>
              <a:t>);</a:t>
            </a:r>
          </a:p>
          <a:p>
            <a:endParaRPr lang="en-GB" dirty="0"/>
          </a:p>
        </p:txBody>
      </p:sp>
    </p:spTree>
    <p:extLst>
      <p:ext uri="{BB962C8B-B14F-4D97-AF65-F5344CB8AC3E}">
        <p14:creationId xmlns:p14="http://schemas.microsoft.com/office/powerpoint/2010/main" val="209880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3F52-2BFD-497D-955A-E9B3ADC260E3}"/>
              </a:ext>
            </a:extLst>
          </p:cNvPr>
          <p:cNvSpPr>
            <a:spLocks noGrp="1"/>
          </p:cNvSpPr>
          <p:nvPr>
            <p:ph type="title"/>
          </p:nvPr>
        </p:nvSpPr>
        <p:spPr>
          <a:xfrm>
            <a:off x="1143000" y="609600"/>
            <a:ext cx="9875520" cy="529883"/>
          </a:xfrm>
        </p:spPr>
        <p:txBody>
          <a:bodyPr>
            <a:normAutofit fontScale="90000"/>
          </a:bodyPr>
          <a:lstStyle/>
          <a:p>
            <a:r>
              <a:rPr lang="en-US" dirty="0"/>
              <a:t>While loop</a:t>
            </a:r>
          </a:p>
        </p:txBody>
      </p:sp>
      <p:sp>
        <p:nvSpPr>
          <p:cNvPr id="3" name="Content Placeholder 2">
            <a:extLst>
              <a:ext uri="{FF2B5EF4-FFF2-40B4-BE49-F238E27FC236}">
                <a16:creationId xmlns:a16="http://schemas.microsoft.com/office/drawing/2014/main" id="{80ACDA32-759B-4005-B1D1-387BFDE6A1A8}"/>
              </a:ext>
            </a:extLst>
          </p:cNvPr>
          <p:cNvSpPr>
            <a:spLocks noGrp="1"/>
          </p:cNvSpPr>
          <p:nvPr>
            <p:ph idx="1"/>
          </p:nvPr>
        </p:nvSpPr>
        <p:spPr>
          <a:xfrm>
            <a:off x="1143000" y="1125415"/>
            <a:ext cx="9872871" cy="5387927"/>
          </a:xfrm>
        </p:spPr>
        <p:txBody>
          <a:bodyPr>
            <a:normAutofit/>
          </a:bodyPr>
          <a:lstStyle/>
          <a:p>
            <a:r>
              <a:rPr lang="en-US" sz="1800" dirty="0"/>
              <a:t>The while loop , loops through a block of code as long as a particular condition is true.</a:t>
            </a:r>
          </a:p>
          <a:p>
            <a:r>
              <a:rPr kumimoji="0" lang="en-US" altLang="en-US" sz="1800" b="0" i="0" u="none" strike="noStrike" cap="none" normalizeH="0" baseline="0" dirty="0">
                <a:ln>
                  <a:noFill/>
                </a:ln>
                <a:solidFill>
                  <a:srgbClr val="FF0000"/>
                </a:solidFill>
                <a:effectLst/>
                <a:latin typeface="Consolas" panose="020B0609020204030204" pitchFamily="49" charset="0"/>
              </a:rPr>
              <a:t>while (</a:t>
            </a:r>
            <a:r>
              <a:rPr kumimoji="0" lang="en-US" altLang="en-US" sz="1800" b="0" i="1" u="none" strike="noStrike" cap="none" normalizeH="0" baseline="0" dirty="0">
                <a:ln>
                  <a:noFill/>
                </a:ln>
                <a:solidFill>
                  <a:srgbClr val="FF0000"/>
                </a:solidFill>
                <a:effectLst/>
                <a:latin typeface="Consolas" panose="020B0609020204030204" pitchFamily="49" charset="0"/>
              </a:rPr>
              <a:t>condition</a:t>
            </a:r>
            <a:r>
              <a:rPr kumimoji="0" lang="en-US" altLang="en-US" sz="1800" b="0" i="0" u="none" strike="noStrike" cap="none" normalizeH="0" baseline="0" dirty="0">
                <a:ln>
                  <a:noFill/>
                </a:ln>
                <a:solidFill>
                  <a:srgbClr val="FF0000"/>
                </a:solidFill>
                <a:effectLst/>
                <a:latin typeface="Consolas" panose="020B0609020204030204" pitchFamily="49" charset="0"/>
              </a:rPr>
              <a:t>) </a:t>
            </a:r>
          </a:p>
          <a:p>
            <a:pPr marL="45720" indent="0">
              <a:buNone/>
            </a:pPr>
            <a:r>
              <a:rPr kumimoji="0" lang="en-US" altLang="en-US" sz="1800" b="0" i="0" u="none" strike="noStrike" cap="none" normalizeH="0" baseline="0" dirty="0">
                <a:ln>
                  <a:noFill/>
                </a:ln>
                <a:solidFill>
                  <a:srgbClr val="FF0000"/>
                </a:solidFill>
                <a:effectLst/>
                <a:latin typeface="Consolas" panose="020B0609020204030204" pitchFamily="49" charset="0"/>
              </a:rPr>
              <a:t>{</a:t>
            </a:r>
          </a:p>
          <a:p>
            <a:pPr marL="45720" indent="0">
              <a:buNone/>
            </a:pPr>
            <a:r>
              <a:rPr kumimoji="0" lang="en-US" altLang="en-US" sz="1800" b="0" i="0" u="none" strike="noStrike" cap="none" normalizeH="0" baseline="0" dirty="0">
                <a:ln>
                  <a:noFill/>
                </a:ln>
                <a:solidFill>
                  <a:srgbClr val="FF0000"/>
                </a:solidFill>
                <a:effectLst/>
                <a:latin typeface="Consolas" panose="020B0609020204030204" pitchFamily="49" charset="0"/>
              </a:rPr>
              <a:t> </a:t>
            </a:r>
            <a:r>
              <a:rPr kumimoji="0" lang="en-US" altLang="en-US" sz="1800" b="0" i="1" u="none" strike="noStrike" cap="none" normalizeH="0" baseline="0" dirty="0">
                <a:ln>
                  <a:noFill/>
                </a:ln>
                <a:solidFill>
                  <a:srgbClr val="FF0000"/>
                </a:solidFill>
                <a:effectLst/>
                <a:latin typeface="Consolas" panose="020B0609020204030204" pitchFamily="49" charset="0"/>
              </a:rPr>
              <a:t>// code block to be executed</a:t>
            </a:r>
            <a:r>
              <a:rPr kumimoji="0" lang="en-US" altLang="en-US" sz="1800" b="0" i="0" u="none" strike="noStrike" cap="none" normalizeH="0" baseline="0" dirty="0">
                <a:ln>
                  <a:noFill/>
                </a:ln>
                <a:solidFill>
                  <a:srgbClr val="FF0000"/>
                </a:solidFill>
                <a:effectLst/>
                <a:latin typeface="Consolas" panose="020B0609020204030204" pitchFamily="49" charset="0"/>
              </a:rPr>
              <a:t> </a:t>
            </a:r>
          </a:p>
          <a:p>
            <a:pPr marL="45720" indent="0">
              <a:buNone/>
            </a:pPr>
            <a:r>
              <a:rPr kumimoji="0" lang="en-US" altLang="en-US" sz="18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rPr>
              <a:t> </a:t>
            </a:r>
            <a:endParaRPr kumimoji="0" lang="en-US" altLang="en-US" sz="4000" b="0" i="0" u="none" strike="noStrike" cap="none" normalizeH="0" baseline="0" dirty="0">
              <a:ln>
                <a:noFill/>
              </a:ln>
              <a:solidFill>
                <a:srgbClr val="FF0000"/>
              </a:solidFill>
              <a:effectLst/>
              <a:latin typeface="Arial" panose="020B0604020202020204" pitchFamily="34" charset="0"/>
            </a:endParaRPr>
          </a:p>
          <a:p>
            <a:endParaRPr lang="en-IN" sz="1800" dirty="0"/>
          </a:p>
          <a:p>
            <a:r>
              <a:rPr lang="en-IN" sz="1800" b="1" dirty="0">
                <a:solidFill>
                  <a:srgbClr val="00B050"/>
                </a:solidFill>
              </a:rPr>
              <a:t>Example</a:t>
            </a:r>
          </a:p>
          <a:p>
            <a:r>
              <a:rPr lang="nn-NO" sz="1800" b="1" dirty="0">
                <a:solidFill>
                  <a:schemeClr val="accent5"/>
                </a:solidFill>
              </a:rPr>
              <a:t>int i = 0; </a:t>
            </a:r>
          </a:p>
          <a:p>
            <a:r>
              <a:rPr lang="nn-NO" sz="1800" b="1" dirty="0">
                <a:solidFill>
                  <a:schemeClr val="accent5"/>
                </a:solidFill>
              </a:rPr>
              <a:t>while (i &lt; 5)</a:t>
            </a:r>
          </a:p>
          <a:p>
            <a:r>
              <a:rPr lang="nn-NO" sz="1800" b="1" dirty="0">
                <a:solidFill>
                  <a:schemeClr val="accent5"/>
                </a:solidFill>
              </a:rPr>
              <a:t> { </a:t>
            </a:r>
          </a:p>
          <a:p>
            <a:r>
              <a:rPr lang="nn-NO" sz="1800" b="1" dirty="0">
                <a:solidFill>
                  <a:schemeClr val="accent5"/>
                </a:solidFill>
              </a:rPr>
              <a:t>Console.WriteLine(i); i++; </a:t>
            </a:r>
          </a:p>
          <a:p>
            <a:r>
              <a:rPr lang="nn-NO" sz="1800" b="1" dirty="0">
                <a:solidFill>
                  <a:schemeClr val="accent5"/>
                </a:solidFill>
              </a:rPr>
              <a:t>} </a:t>
            </a:r>
          </a:p>
          <a:p>
            <a:endParaRPr lang="en-IN" sz="1800" b="1" dirty="0">
              <a:solidFill>
                <a:srgbClr val="00B050"/>
              </a:solidFill>
            </a:endParaRPr>
          </a:p>
        </p:txBody>
      </p:sp>
    </p:spTree>
    <p:extLst>
      <p:ext uri="{BB962C8B-B14F-4D97-AF65-F5344CB8AC3E}">
        <p14:creationId xmlns:p14="http://schemas.microsoft.com/office/powerpoint/2010/main" val="126927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3F52-2BFD-497D-955A-E9B3ADC260E3}"/>
              </a:ext>
            </a:extLst>
          </p:cNvPr>
          <p:cNvSpPr>
            <a:spLocks noGrp="1"/>
          </p:cNvSpPr>
          <p:nvPr>
            <p:ph type="title"/>
          </p:nvPr>
        </p:nvSpPr>
        <p:spPr>
          <a:xfrm>
            <a:off x="1143000" y="609600"/>
            <a:ext cx="9875520" cy="529883"/>
          </a:xfrm>
        </p:spPr>
        <p:txBody>
          <a:bodyPr>
            <a:normAutofit fontScale="90000"/>
          </a:bodyPr>
          <a:lstStyle/>
          <a:p>
            <a:r>
              <a:rPr lang="en-US" dirty="0"/>
              <a:t>Do-While loop</a:t>
            </a:r>
          </a:p>
        </p:txBody>
      </p:sp>
      <p:sp>
        <p:nvSpPr>
          <p:cNvPr id="3" name="Content Placeholder 2">
            <a:extLst>
              <a:ext uri="{FF2B5EF4-FFF2-40B4-BE49-F238E27FC236}">
                <a16:creationId xmlns:a16="http://schemas.microsoft.com/office/drawing/2014/main" id="{80ACDA32-759B-4005-B1D1-387BFDE6A1A8}"/>
              </a:ext>
            </a:extLst>
          </p:cNvPr>
          <p:cNvSpPr>
            <a:spLocks noGrp="1"/>
          </p:cNvSpPr>
          <p:nvPr>
            <p:ph idx="1"/>
          </p:nvPr>
        </p:nvSpPr>
        <p:spPr>
          <a:xfrm>
            <a:off x="1143000" y="1125415"/>
            <a:ext cx="9872871" cy="5387927"/>
          </a:xfrm>
        </p:spPr>
        <p:txBody>
          <a:bodyPr>
            <a:normAutofit fontScale="85000" lnSpcReduction="20000"/>
          </a:bodyPr>
          <a:lstStyle/>
          <a:p>
            <a:r>
              <a:rPr lang="en-US" sz="1800" dirty="0"/>
              <a:t>The do/while loop is a variant of the while loop. This loop will execute the code block once, before checking if the condition is true, then it will repeat the loop as long as the condition is true.</a:t>
            </a:r>
          </a:p>
          <a:p>
            <a:pPr marL="45720" indent="0">
              <a:buNone/>
            </a:pPr>
            <a:r>
              <a:rPr kumimoji="0" lang="en-US" altLang="en-US" sz="1800" b="0" i="0" u="none" strike="noStrike" cap="none" normalizeH="0" baseline="0" dirty="0">
                <a:ln>
                  <a:noFill/>
                </a:ln>
                <a:solidFill>
                  <a:srgbClr val="FF0000"/>
                </a:solidFill>
                <a:effectLst/>
                <a:latin typeface="Consolas" panose="020B0609020204030204" pitchFamily="49" charset="0"/>
              </a:rPr>
              <a:t>do </a:t>
            </a:r>
          </a:p>
          <a:p>
            <a:pPr marL="45720" indent="0">
              <a:buNone/>
            </a:pPr>
            <a:r>
              <a:rPr kumimoji="0" lang="en-US" altLang="en-US" sz="1800" b="0" i="0" u="none" strike="noStrike" cap="none" normalizeH="0" baseline="0" dirty="0">
                <a:ln>
                  <a:noFill/>
                </a:ln>
                <a:solidFill>
                  <a:srgbClr val="FF0000"/>
                </a:solidFill>
                <a:effectLst/>
                <a:latin typeface="Consolas" panose="020B0609020204030204" pitchFamily="49" charset="0"/>
              </a:rPr>
              <a:t>{</a:t>
            </a:r>
          </a:p>
          <a:p>
            <a:pPr marL="45720" indent="0">
              <a:buNone/>
            </a:pPr>
            <a:r>
              <a:rPr kumimoji="0" lang="en-US" altLang="en-US" sz="1800" b="0" i="0" u="none" strike="noStrike" cap="none" normalizeH="0" baseline="0" dirty="0">
                <a:ln>
                  <a:noFill/>
                </a:ln>
                <a:solidFill>
                  <a:srgbClr val="FF0000"/>
                </a:solidFill>
                <a:effectLst/>
                <a:latin typeface="Consolas" panose="020B0609020204030204" pitchFamily="49" charset="0"/>
              </a:rPr>
              <a:t>  // code block to be executed</a:t>
            </a:r>
          </a:p>
          <a:p>
            <a:pPr marL="45720" indent="0">
              <a:buNone/>
            </a:pPr>
            <a:r>
              <a:rPr kumimoji="0" lang="en-US" altLang="en-US" sz="1800" b="0" i="0" u="none" strike="noStrike" cap="none" normalizeH="0" baseline="0" dirty="0">
                <a:ln>
                  <a:noFill/>
                </a:ln>
                <a:solidFill>
                  <a:srgbClr val="FF0000"/>
                </a:solidFill>
                <a:effectLst/>
                <a:latin typeface="Consolas" panose="020B0609020204030204" pitchFamily="49" charset="0"/>
              </a:rPr>
              <a:t>}</a:t>
            </a:r>
          </a:p>
          <a:p>
            <a:pPr marL="45720" indent="0">
              <a:buNone/>
            </a:pPr>
            <a:r>
              <a:rPr kumimoji="0" lang="en-US" altLang="en-US" sz="1800" b="0" i="0" u="none" strike="noStrike" cap="none" normalizeH="0" baseline="0" dirty="0">
                <a:ln>
                  <a:noFill/>
                </a:ln>
                <a:solidFill>
                  <a:srgbClr val="FF0000"/>
                </a:solidFill>
                <a:effectLst/>
                <a:latin typeface="Consolas" panose="020B0609020204030204" pitchFamily="49" charset="0"/>
              </a:rPr>
              <a:t>while (condition);</a:t>
            </a:r>
          </a:p>
          <a:p>
            <a:pPr marL="45720" indent="0">
              <a:buNone/>
            </a:pPr>
            <a:endParaRPr lang="en-IN" sz="1800" dirty="0"/>
          </a:p>
          <a:p>
            <a:r>
              <a:rPr lang="en-IN" sz="1800" b="1" dirty="0">
                <a:solidFill>
                  <a:srgbClr val="00B050"/>
                </a:solidFill>
              </a:rPr>
              <a:t>Example</a:t>
            </a:r>
          </a:p>
          <a:p>
            <a:pPr marL="45720" indent="0">
              <a:buNone/>
            </a:pPr>
            <a:r>
              <a:rPr kumimoji="0" lang="en-US" altLang="en-US" sz="1800" b="0" i="0" u="none" strike="noStrike" cap="none" normalizeH="0" baseline="0" dirty="0">
                <a:ln>
                  <a:noFill/>
                </a:ln>
                <a:solidFill>
                  <a:srgbClr val="0077AA"/>
                </a:solidFill>
                <a:effectLst/>
                <a:latin typeface="Consolas" panose="020B0609020204030204" pitchFamily="49" charset="0"/>
              </a:rPr>
              <a:t>int </a:t>
            </a:r>
            <a:r>
              <a:rPr kumimoji="0" lang="en-US" altLang="en-US" sz="1800" b="0" i="0" u="none" strike="noStrike" cap="none" normalizeH="0" baseline="0" dirty="0" err="1">
                <a:ln>
                  <a:noFill/>
                </a:ln>
                <a:solidFill>
                  <a:srgbClr val="0077AA"/>
                </a:solidFill>
                <a:effectLst/>
                <a:latin typeface="Consolas" panose="020B0609020204030204" pitchFamily="49" charset="0"/>
              </a:rPr>
              <a:t>i</a:t>
            </a:r>
            <a:r>
              <a:rPr kumimoji="0" lang="en-US" altLang="en-US" sz="1800" b="0" i="0" u="none" strike="noStrike" cap="none" normalizeH="0" baseline="0" dirty="0">
                <a:ln>
                  <a:noFill/>
                </a:ln>
                <a:solidFill>
                  <a:srgbClr val="0077AA"/>
                </a:solidFill>
                <a:effectLst/>
                <a:latin typeface="Consolas" panose="020B0609020204030204" pitchFamily="49" charset="0"/>
              </a:rPr>
              <a:t> = 0;</a:t>
            </a:r>
          </a:p>
          <a:p>
            <a:pPr marL="45720" indent="0">
              <a:buNone/>
            </a:pPr>
            <a:r>
              <a:rPr kumimoji="0" lang="en-US" altLang="en-US" sz="1800" b="0" i="0" u="none" strike="noStrike" cap="none" normalizeH="0" baseline="0" dirty="0">
                <a:ln>
                  <a:noFill/>
                </a:ln>
                <a:solidFill>
                  <a:srgbClr val="0077AA"/>
                </a:solidFill>
                <a:effectLst/>
                <a:latin typeface="Consolas" panose="020B0609020204030204" pitchFamily="49" charset="0"/>
              </a:rPr>
              <a:t>do </a:t>
            </a:r>
          </a:p>
          <a:p>
            <a:pPr marL="45720" indent="0">
              <a:buNone/>
            </a:pPr>
            <a:r>
              <a:rPr kumimoji="0" lang="en-US" altLang="en-US" sz="1800" b="0" i="0" u="none" strike="noStrike" cap="none" normalizeH="0" baseline="0" dirty="0">
                <a:ln>
                  <a:noFill/>
                </a:ln>
                <a:solidFill>
                  <a:srgbClr val="0077AA"/>
                </a:solidFill>
                <a:effectLst/>
                <a:latin typeface="Consolas" panose="020B0609020204030204" pitchFamily="49" charset="0"/>
              </a:rPr>
              <a:t>{</a:t>
            </a:r>
          </a:p>
          <a:p>
            <a:pPr marL="45720" indent="0">
              <a:buNone/>
            </a:pPr>
            <a:r>
              <a:rPr kumimoji="0" lang="en-US" altLang="en-US" sz="1800" b="0" i="0" u="none" strike="noStrike" cap="none" normalizeH="0" baseline="0" dirty="0">
                <a:ln>
                  <a:noFill/>
                </a:ln>
                <a:solidFill>
                  <a:srgbClr val="0077AA"/>
                </a:solidFill>
                <a:effectLst/>
                <a:latin typeface="Consolas" panose="020B0609020204030204" pitchFamily="49" charset="0"/>
              </a:rPr>
              <a:t>  </a:t>
            </a:r>
            <a:r>
              <a:rPr kumimoji="0" lang="en-US" altLang="en-US" sz="1800" b="0" i="0" u="none" strike="noStrike" cap="none" normalizeH="0" baseline="0" dirty="0" err="1">
                <a:ln>
                  <a:noFill/>
                </a:ln>
                <a:solidFill>
                  <a:srgbClr val="0077AA"/>
                </a:solidFill>
                <a:effectLst/>
                <a:latin typeface="Consolas" panose="020B0609020204030204" pitchFamily="49" charset="0"/>
              </a:rPr>
              <a:t>Console.WriteLine</a:t>
            </a:r>
            <a:r>
              <a:rPr kumimoji="0" lang="en-US" altLang="en-US" sz="1800" b="0" i="0" u="none" strike="noStrike" cap="none" normalizeH="0" baseline="0" dirty="0">
                <a:ln>
                  <a:noFill/>
                </a:ln>
                <a:solidFill>
                  <a:srgbClr val="0077AA"/>
                </a:solidFill>
                <a:effectLst/>
                <a:latin typeface="Consolas" panose="020B0609020204030204" pitchFamily="49" charset="0"/>
              </a:rPr>
              <a:t>(</a:t>
            </a:r>
            <a:r>
              <a:rPr kumimoji="0" lang="en-US" altLang="en-US" sz="1800" b="0" i="0" u="none" strike="noStrike" cap="none" normalizeH="0" baseline="0" dirty="0" err="1">
                <a:ln>
                  <a:noFill/>
                </a:ln>
                <a:solidFill>
                  <a:srgbClr val="0077AA"/>
                </a:solidFill>
                <a:effectLst/>
                <a:latin typeface="Consolas" panose="020B0609020204030204" pitchFamily="49" charset="0"/>
              </a:rPr>
              <a:t>i</a:t>
            </a:r>
            <a:r>
              <a:rPr kumimoji="0" lang="en-US" altLang="en-US" sz="1800" b="0" i="0" u="none" strike="noStrike" cap="none" normalizeH="0" baseline="0" dirty="0">
                <a:ln>
                  <a:noFill/>
                </a:ln>
                <a:solidFill>
                  <a:srgbClr val="0077AA"/>
                </a:solidFill>
                <a:effectLst/>
                <a:latin typeface="Consolas" panose="020B0609020204030204" pitchFamily="49" charset="0"/>
              </a:rPr>
              <a:t>);</a:t>
            </a:r>
          </a:p>
          <a:p>
            <a:pPr marL="45720" indent="0">
              <a:buNone/>
            </a:pPr>
            <a:r>
              <a:rPr kumimoji="0" lang="en-US" altLang="en-US" sz="1800" b="0" i="0" u="none" strike="noStrike" cap="none" normalizeH="0" baseline="0" dirty="0">
                <a:ln>
                  <a:noFill/>
                </a:ln>
                <a:solidFill>
                  <a:srgbClr val="0077AA"/>
                </a:solidFill>
                <a:effectLst/>
                <a:latin typeface="Consolas" panose="020B0609020204030204" pitchFamily="49" charset="0"/>
              </a:rPr>
              <a:t>  </a:t>
            </a:r>
            <a:r>
              <a:rPr kumimoji="0" lang="en-US" altLang="en-US" sz="1800" b="0" i="0" u="none" strike="noStrike" cap="none" normalizeH="0" baseline="0" dirty="0" err="1">
                <a:ln>
                  <a:noFill/>
                </a:ln>
                <a:solidFill>
                  <a:srgbClr val="0077AA"/>
                </a:solidFill>
                <a:effectLst/>
                <a:latin typeface="Consolas" panose="020B0609020204030204" pitchFamily="49" charset="0"/>
              </a:rPr>
              <a:t>i</a:t>
            </a:r>
            <a:r>
              <a:rPr kumimoji="0" lang="en-US" altLang="en-US" sz="1800" b="0" i="0" u="none" strike="noStrike" cap="none" normalizeH="0" baseline="0" dirty="0">
                <a:ln>
                  <a:noFill/>
                </a:ln>
                <a:solidFill>
                  <a:srgbClr val="0077AA"/>
                </a:solidFill>
                <a:effectLst/>
                <a:latin typeface="Consolas" panose="020B0609020204030204" pitchFamily="49" charset="0"/>
              </a:rPr>
              <a:t>++;</a:t>
            </a:r>
          </a:p>
          <a:p>
            <a:pPr marL="45720" indent="0">
              <a:buNone/>
            </a:pPr>
            <a:r>
              <a:rPr kumimoji="0" lang="en-US" altLang="en-US" sz="1800" b="0" i="0" u="none" strike="noStrike" cap="none" normalizeH="0" baseline="0" dirty="0">
                <a:ln>
                  <a:noFill/>
                </a:ln>
                <a:solidFill>
                  <a:srgbClr val="0077AA"/>
                </a:solidFill>
                <a:effectLst/>
                <a:latin typeface="Consolas" panose="020B0609020204030204" pitchFamily="49" charset="0"/>
              </a:rPr>
              <a:t>}</a:t>
            </a:r>
          </a:p>
          <a:p>
            <a:pPr marL="45720" indent="0">
              <a:buNone/>
            </a:pPr>
            <a:r>
              <a:rPr kumimoji="0" lang="en-US" altLang="en-US" sz="1800" b="0" i="0" u="none" strike="noStrike" cap="none" normalizeH="0" baseline="0" dirty="0">
                <a:ln>
                  <a:noFill/>
                </a:ln>
                <a:solidFill>
                  <a:srgbClr val="0077AA"/>
                </a:solidFill>
                <a:effectLst/>
                <a:latin typeface="Consolas" panose="020B0609020204030204" pitchFamily="49" charset="0"/>
              </a:rPr>
              <a:t>while (</a:t>
            </a:r>
            <a:r>
              <a:rPr kumimoji="0" lang="en-US" altLang="en-US" sz="1800" b="0" i="0" u="none" strike="noStrike" cap="none" normalizeH="0" baseline="0" dirty="0" err="1">
                <a:ln>
                  <a:noFill/>
                </a:ln>
                <a:solidFill>
                  <a:srgbClr val="0077AA"/>
                </a:solidFill>
                <a:effectLst/>
                <a:latin typeface="Consolas" panose="020B0609020204030204" pitchFamily="49" charset="0"/>
              </a:rPr>
              <a:t>i</a:t>
            </a:r>
            <a:r>
              <a:rPr kumimoji="0" lang="en-US" altLang="en-US" sz="1800" b="0" i="0" u="none" strike="noStrike" cap="none" normalizeH="0" baseline="0" dirty="0">
                <a:ln>
                  <a:noFill/>
                </a:ln>
                <a:solidFill>
                  <a:srgbClr val="0077AA"/>
                </a:solidFill>
                <a:effectLst/>
                <a:latin typeface="Consolas" panose="020B0609020204030204" pitchFamily="49" charset="0"/>
              </a:rPr>
              <a:t> &lt; 5);</a:t>
            </a:r>
            <a:endParaRPr lang="en-IN" sz="1800" dirty="0"/>
          </a:p>
          <a:p>
            <a:endParaRPr lang="en-IN" sz="1800" dirty="0"/>
          </a:p>
        </p:txBody>
      </p:sp>
    </p:spTree>
    <p:extLst>
      <p:ext uri="{BB962C8B-B14F-4D97-AF65-F5344CB8AC3E}">
        <p14:creationId xmlns:p14="http://schemas.microsoft.com/office/powerpoint/2010/main" val="16525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AAE9-F561-4A21-82BD-A2998002D604}"/>
              </a:ext>
            </a:extLst>
          </p:cNvPr>
          <p:cNvSpPr>
            <a:spLocks noGrp="1"/>
          </p:cNvSpPr>
          <p:nvPr>
            <p:ph type="title"/>
          </p:nvPr>
        </p:nvSpPr>
        <p:spPr>
          <a:xfrm>
            <a:off x="1143000" y="609600"/>
            <a:ext cx="9875520" cy="460075"/>
          </a:xfrm>
        </p:spPr>
        <p:txBody>
          <a:bodyPr>
            <a:normAutofit fontScale="90000"/>
          </a:bodyPr>
          <a:lstStyle/>
          <a:p>
            <a:r>
              <a:rPr lang="en-GB" dirty="0"/>
              <a:t>While and do while</a:t>
            </a:r>
          </a:p>
        </p:txBody>
      </p:sp>
      <p:sp>
        <p:nvSpPr>
          <p:cNvPr id="3" name="Content Placeholder 2">
            <a:extLst>
              <a:ext uri="{FF2B5EF4-FFF2-40B4-BE49-F238E27FC236}">
                <a16:creationId xmlns:a16="http://schemas.microsoft.com/office/drawing/2014/main" id="{615DC106-F51F-421E-A72B-7463777D0FF6}"/>
              </a:ext>
            </a:extLst>
          </p:cNvPr>
          <p:cNvSpPr>
            <a:spLocks noGrp="1"/>
          </p:cNvSpPr>
          <p:nvPr>
            <p:ph idx="1"/>
          </p:nvPr>
        </p:nvSpPr>
        <p:spPr>
          <a:xfrm>
            <a:off x="1143000" y="931653"/>
            <a:ext cx="9872871" cy="5164347"/>
          </a:xfrm>
        </p:spPr>
        <p:txBody>
          <a:bodyPr>
            <a:normAutofit fontScale="25000" lnSpcReduction="20000"/>
          </a:bodyPr>
          <a:lstStyle/>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 0;</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"pls enter the number"</a:t>
            </a:r>
            <a:r>
              <a:rPr lang="en-GB" sz="1800" dirty="0">
                <a:solidFill>
                  <a:srgbClr val="000000"/>
                </a:solidFill>
                <a:latin typeface="Cascadia Mono" panose="020B0609020000020004" pitchFamily="49" charset="0"/>
              </a:rPr>
              <a:t>);</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num</a:t>
            </a:r>
            <a:r>
              <a:rPr lang="en-GB" sz="1800" dirty="0">
                <a:solidFill>
                  <a:srgbClr val="000000"/>
                </a:solidFill>
                <a:latin typeface="Cascadia Mono" panose="020B0609020000020004" pitchFamily="49" charset="0"/>
              </a:rPr>
              <a:t> = Convert.ToInt32(</a:t>
            </a:r>
            <a:r>
              <a:rPr lang="en-GB" sz="1800" dirty="0" err="1">
                <a:solidFill>
                  <a:srgbClr val="000000"/>
                </a:solidFill>
                <a:latin typeface="Cascadia Mono" panose="020B0609020000020004" pitchFamily="49" charset="0"/>
              </a:rPr>
              <a:t>Console.ReadLine</a:t>
            </a:r>
            <a:r>
              <a:rPr lang="en-GB" sz="1800" dirty="0">
                <a:solidFill>
                  <a:srgbClr val="000000"/>
                </a:solidFill>
                <a:latin typeface="Cascadia Mono" panose="020B0609020000020004" pitchFamily="49" charset="0"/>
              </a:rPr>
              <a:t>());</a:t>
            </a: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"while loop output"</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in while loop, 1st we check condition then print</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while</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&lt; </a:t>
            </a:r>
            <a:r>
              <a:rPr lang="en-GB" sz="1800" dirty="0" err="1">
                <a:solidFill>
                  <a:srgbClr val="000000"/>
                </a:solidFill>
                <a:latin typeface="Cascadia Mono" panose="020B0609020000020004" pitchFamily="49" charset="0"/>
              </a:rPr>
              <a:t>num</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checking the condition</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select variable and right click on that , and then select watch to see current value or live value</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p>
          <a:p>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do while</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"do while loop output"</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in do while loop 1st we print then check condition</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j = 0;</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do</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Console.WriteLine</a:t>
            </a:r>
            <a:r>
              <a:rPr lang="en-GB" sz="1800" dirty="0">
                <a:solidFill>
                  <a:srgbClr val="000000"/>
                </a:solidFill>
                <a:latin typeface="Cascadia Mono" panose="020B0609020000020004" pitchFamily="49" charset="0"/>
              </a:rPr>
              <a:t>(j);</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while</a:t>
            </a:r>
            <a:r>
              <a:rPr lang="en-GB" sz="1800" dirty="0">
                <a:solidFill>
                  <a:srgbClr val="000000"/>
                </a:solidFill>
                <a:latin typeface="Cascadia Mono" panose="020B0609020000020004" pitchFamily="49" charset="0"/>
              </a:rPr>
              <a:t> (j &lt; </a:t>
            </a:r>
            <a:r>
              <a:rPr lang="en-GB" sz="1800" dirty="0" err="1">
                <a:solidFill>
                  <a:srgbClr val="000000"/>
                </a:solidFill>
                <a:latin typeface="Cascadia Mono" panose="020B0609020000020004" pitchFamily="49" charset="0"/>
              </a:rPr>
              <a:t>num</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checking the condition</a:t>
            </a:r>
            <a:endParaRPr lang="en-GB" dirty="0"/>
          </a:p>
        </p:txBody>
      </p:sp>
    </p:spTree>
    <p:extLst>
      <p:ext uri="{BB962C8B-B14F-4D97-AF65-F5344CB8AC3E}">
        <p14:creationId xmlns:p14="http://schemas.microsoft.com/office/powerpoint/2010/main" val="399948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3F52-2BFD-497D-955A-E9B3ADC260E3}"/>
              </a:ext>
            </a:extLst>
          </p:cNvPr>
          <p:cNvSpPr>
            <a:spLocks noGrp="1"/>
          </p:cNvSpPr>
          <p:nvPr>
            <p:ph type="title"/>
          </p:nvPr>
        </p:nvSpPr>
        <p:spPr>
          <a:xfrm>
            <a:off x="1072662" y="159433"/>
            <a:ext cx="9875520" cy="529883"/>
          </a:xfrm>
        </p:spPr>
        <p:txBody>
          <a:bodyPr>
            <a:normAutofit fontScale="90000"/>
          </a:bodyPr>
          <a:lstStyle/>
          <a:p>
            <a:r>
              <a:rPr lang="en-US" dirty="0"/>
              <a:t>For loop</a:t>
            </a:r>
          </a:p>
        </p:txBody>
      </p:sp>
      <p:sp>
        <p:nvSpPr>
          <p:cNvPr id="3" name="Content Placeholder 2">
            <a:extLst>
              <a:ext uri="{FF2B5EF4-FFF2-40B4-BE49-F238E27FC236}">
                <a16:creationId xmlns:a16="http://schemas.microsoft.com/office/drawing/2014/main" id="{80ACDA32-759B-4005-B1D1-387BFDE6A1A8}"/>
              </a:ext>
            </a:extLst>
          </p:cNvPr>
          <p:cNvSpPr>
            <a:spLocks noGrp="1"/>
          </p:cNvSpPr>
          <p:nvPr>
            <p:ph idx="1"/>
          </p:nvPr>
        </p:nvSpPr>
        <p:spPr>
          <a:xfrm>
            <a:off x="1143000" y="717453"/>
            <a:ext cx="9872871" cy="5795890"/>
          </a:xfrm>
        </p:spPr>
        <p:txBody>
          <a:bodyPr>
            <a:normAutofit/>
          </a:bodyPr>
          <a:lstStyle/>
          <a:p>
            <a:r>
              <a:rPr lang="en-US" sz="1600" dirty="0"/>
              <a:t>When you know exactly how many times you want to loop through a block of code, use the for loop instead of a while loop:</a:t>
            </a:r>
          </a:p>
          <a:p>
            <a:endParaRPr kumimoji="0" lang="en-US" altLang="en-US" sz="1800" b="0" i="0" u="none" strike="noStrike" cap="none" normalizeH="0" baseline="0" dirty="0">
              <a:ln>
                <a:noFill/>
              </a:ln>
              <a:solidFill>
                <a:srgbClr val="FF0000"/>
              </a:solidFill>
              <a:effectLst/>
              <a:latin typeface="Consolas" panose="020B0609020204030204" pitchFamily="49" charset="0"/>
            </a:endParaRPr>
          </a:p>
          <a:p>
            <a:r>
              <a:rPr kumimoji="0" lang="en-US" altLang="en-US" sz="1800" b="0" i="0" u="none" strike="noStrike" cap="none" normalizeH="0" baseline="0" dirty="0">
                <a:ln>
                  <a:noFill/>
                </a:ln>
                <a:solidFill>
                  <a:srgbClr val="FF0000"/>
                </a:solidFill>
                <a:effectLst/>
                <a:latin typeface="Consolas" panose="020B0609020204030204" pitchFamily="49" charset="0"/>
              </a:rPr>
              <a:t>for (statement 1; statement 2; statement 3) </a:t>
            </a:r>
          </a:p>
          <a:p>
            <a:r>
              <a:rPr kumimoji="0" lang="en-US" altLang="en-US" sz="1800" b="0" i="0" u="none" strike="noStrike" cap="none" normalizeH="0" baseline="0" dirty="0">
                <a:ln>
                  <a:noFill/>
                </a:ln>
                <a:solidFill>
                  <a:srgbClr val="FF0000"/>
                </a:solidFill>
                <a:effectLst/>
                <a:latin typeface="Consolas" panose="020B0609020204030204" pitchFamily="49" charset="0"/>
              </a:rPr>
              <a:t>{</a:t>
            </a:r>
          </a:p>
          <a:p>
            <a:r>
              <a:rPr kumimoji="0" lang="en-US" altLang="en-US" sz="1800" b="0" i="0" u="none" strike="noStrike" cap="none" normalizeH="0" baseline="0" dirty="0">
                <a:ln>
                  <a:noFill/>
                </a:ln>
                <a:solidFill>
                  <a:srgbClr val="FF0000"/>
                </a:solidFill>
                <a:effectLst/>
                <a:latin typeface="Consolas" panose="020B0609020204030204" pitchFamily="49" charset="0"/>
              </a:rPr>
              <a:t>  // code block to be executed</a:t>
            </a:r>
          </a:p>
          <a:p>
            <a:r>
              <a:rPr kumimoji="0" lang="en-US" altLang="en-US" sz="1800" b="0" i="0" u="none" strike="noStrike" cap="none" normalizeH="0" baseline="0" dirty="0">
                <a:ln>
                  <a:noFill/>
                </a:ln>
                <a:solidFill>
                  <a:srgbClr val="FF0000"/>
                </a:solidFill>
                <a:effectLst/>
                <a:latin typeface="Consolas" panose="020B0609020204030204" pitchFamily="49" charset="0"/>
              </a:rPr>
              <a:t>}</a:t>
            </a:r>
          </a:p>
          <a:p>
            <a:endParaRPr lang="en-IN" sz="1800" dirty="0"/>
          </a:p>
          <a:p>
            <a:pPr algn="l"/>
            <a:r>
              <a:rPr lang="en-US" sz="1400" i="0" dirty="0">
                <a:solidFill>
                  <a:srgbClr val="000000"/>
                </a:solidFill>
                <a:effectLst/>
                <a:latin typeface="Verdana" panose="020B0604030504040204" pitchFamily="34" charset="0"/>
              </a:rPr>
              <a:t>Statement 1 is executed (one time) before the execution of the code block.</a:t>
            </a:r>
          </a:p>
          <a:p>
            <a:pPr algn="l"/>
            <a:r>
              <a:rPr lang="en-US" sz="1400" b="1" i="0" dirty="0">
                <a:solidFill>
                  <a:srgbClr val="000000"/>
                </a:solidFill>
                <a:effectLst/>
                <a:latin typeface="Verdana" panose="020B0604030504040204" pitchFamily="34" charset="0"/>
              </a:rPr>
              <a:t>Statement 2</a:t>
            </a:r>
            <a:r>
              <a:rPr lang="en-US" sz="1400" b="0" i="0" dirty="0">
                <a:solidFill>
                  <a:srgbClr val="000000"/>
                </a:solidFill>
                <a:effectLst/>
                <a:latin typeface="Verdana" panose="020B0604030504040204" pitchFamily="34" charset="0"/>
              </a:rPr>
              <a:t> defines the condition for executing the code block.</a:t>
            </a:r>
          </a:p>
          <a:p>
            <a:pPr algn="l"/>
            <a:r>
              <a:rPr lang="en-US" sz="1400" b="1" i="0" dirty="0">
                <a:solidFill>
                  <a:srgbClr val="000000"/>
                </a:solidFill>
                <a:effectLst/>
                <a:latin typeface="Verdana" panose="020B0604030504040204" pitchFamily="34" charset="0"/>
              </a:rPr>
              <a:t>Statement 3</a:t>
            </a:r>
            <a:r>
              <a:rPr lang="en-US" sz="1400" b="0" i="0" dirty="0">
                <a:solidFill>
                  <a:srgbClr val="000000"/>
                </a:solidFill>
                <a:effectLst/>
                <a:latin typeface="Verdana" panose="020B0604030504040204" pitchFamily="34" charset="0"/>
              </a:rPr>
              <a:t> is executed (every time) after the code block has been executed.</a:t>
            </a:r>
          </a:p>
          <a:p>
            <a:endParaRPr lang="en-IN" sz="1800" dirty="0"/>
          </a:p>
          <a:p>
            <a:endParaRPr lang="en-IN" sz="1800" dirty="0"/>
          </a:p>
        </p:txBody>
      </p:sp>
    </p:spTree>
    <p:extLst>
      <p:ext uri="{BB962C8B-B14F-4D97-AF65-F5344CB8AC3E}">
        <p14:creationId xmlns:p14="http://schemas.microsoft.com/office/powerpoint/2010/main" val="390671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3F52-2BFD-497D-955A-E9B3ADC260E3}"/>
              </a:ext>
            </a:extLst>
          </p:cNvPr>
          <p:cNvSpPr>
            <a:spLocks noGrp="1"/>
          </p:cNvSpPr>
          <p:nvPr>
            <p:ph type="title"/>
          </p:nvPr>
        </p:nvSpPr>
        <p:spPr>
          <a:xfrm>
            <a:off x="1072662" y="159433"/>
            <a:ext cx="9875520" cy="529883"/>
          </a:xfrm>
        </p:spPr>
        <p:txBody>
          <a:bodyPr>
            <a:normAutofit fontScale="90000"/>
          </a:bodyPr>
          <a:lstStyle/>
          <a:p>
            <a:r>
              <a:rPr lang="en-US" dirty="0"/>
              <a:t>For loop</a:t>
            </a:r>
          </a:p>
        </p:txBody>
      </p:sp>
      <p:sp>
        <p:nvSpPr>
          <p:cNvPr id="3" name="Content Placeholder 2">
            <a:extLst>
              <a:ext uri="{FF2B5EF4-FFF2-40B4-BE49-F238E27FC236}">
                <a16:creationId xmlns:a16="http://schemas.microsoft.com/office/drawing/2014/main" id="{80ACDA32-759B-4005-B1D1-387BFDE6A1A8}"/>
              </a:ext>
            </a:extLst>
          </p:cNvPr>
          <p:cNvSpPr>
            <a:spLocks noGrp="1"/>
          </p:cNvSpPr>
          <p:nvPr>
            <p:ph idx="1"/>
          </p:nvPr>
        </p:nvSpPr>
        <p:spPr>
          <a:xfrm>
            <a:off x="1143000" y="717453"/>
            <a:ext cx="9872871" cy="5795890"/>
          </a:xfrm>
        </p:spPr>
        <p:txBody>
          <a:bodyPr>
            <a:normAutofit/>
          </a:bodyPr>
          <a:lstStyle/>
          <a:p>
            <a:r>
              <a:rPr lang="nn-NO" sz="1600" dirty="0"/>
              <a:t>for (int i = 0; i &lt; 5; i++) </a:t>
            </a:r>
          </a:p>
          <a:p>
            <a:r>
              <a:rPr lang="nn-NO" sz="1600" dirty="0"/>
              <a:t>{</a:t>
            </a:r>
          </a:p>
          <a:p>
            <a:r>
              <a:rPr lang="nn-NO" sz="1600" dirty="0"/>
              <a:t>  Console.WriteLine(i);</a:t>
            </a:r>
          </a:p>
          <a:p>
            <a:r>
              <a:rPr lang="nn-NO" sz="1600" dirty="0"/>
              <a:t>}</a:t>
            </a:r>
            <a:endParaRPr lang="en-IN" sz="1800" dirty="0"/>
          </a:p>
        </p:txBody>
      </p:sp>
    </p:spTree>
    <p:extLst>
      <p:ext uri="{BB962C8B-B14F-4D97-AF65-F5344CB8AC3E}">
        <p14:creationId xmlns:p14="http://schemas.microsoft.com/office/powerpoint/2010/main" val="2993363626"/>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368</TotalTime>
  <Words>1261</Words>
  <Application>Microsoft Office PowerPoint</Application>
  <PresentationFormat>Widescreen</PresentationFormat>
  <Paragraphs>189</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Cascadia Mono</vt:lpstr>
      <vt:lpstr>Consolas</vt:lpstr>
      <vt:lpstr>Corbel</vt:lpstr>
      <vt:lpstr>inter-regular</vt:lpstr>
      <vt:lpstr>Rockwell</vt:lpstr>
      <vt:lpstr>Tahoma</vt:lpstr>
      <vt:lpstr>Verdana</vt:lpstr>
      <vt:lpstr>Basis</vt:lpstr>
      <vt:lpstr>Class - 5</vt:lpstr>
      <vt:lpstr>Agenda </vt:lpstr>
      <vt:lpstr>Array in C#</vt:lpstr>
      <vt:lpstr>Array </vt:lpstr>
      <vt:lpstr>While loop</vt:lpstr>
      <vt:lpstr>Do-While loop</vt:lpstr>
      <vt:lpstr>While and do while</vt:lpstr>
      <vt:lpstr>For loop</vt:lpstr>
      <vt:lpstr>For loop</vt:lpstr>
      <vt:lpstr>For each loop</vt:lpstr>
      <vt:lpstr>C# Break and Continue</vt:lpstr>
      <vt:lpstr>C# Break and Continue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knowledge</dc:title>
  <dc:creator>Munesh Sharma</dc:creator>
  <cp:lastModifiedBy>Gurvinder GURVINDER</cp:lastModifiedBy>
  <cp:revision>177</cp:revision>
  <dcterms:created xsi:type="dcterms:W3CDTF">2022-03-21T06:54:56Z</dcterms:created>
  <dcterms:modified xsi:type="dcterms:W3CDTF">2022-04-26T14:56:34Z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