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30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7" autoAdjust="0"/>
    <p:restoredTop sz="94470"/>
  </p:normalViewPr>
  <p:slideViewPr>
    <p:cSldViewPr snapToGrid="0">
      <p:cViewPr varScale="1">
        <p:scale>
          <a:sx n="104" d="100"/>
          <a:sy n="104" d="100"/>
        </p:scale>
        <p:origin x="7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CC2E1-E063-4F03-BE65-33B5EE774AB3}" type="datetimeFigureOut">
              <a:rPr lang="en-US" smtClean="0"/>
              <a:t>9/7/22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B1717-F3D4-4537-98D9-2D53D2FEF0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6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362075"/>
            <a:ext cx="12192000" cy="3998914"/>
          </a:xfrm>
          <a:prstGeom prst="rect">
            <a:avLst/>
          </a:prstGeom>
          <a:solidFill>
            <a:srgbClr val="20558A"/>
          </a:solidFill>
          <a:ln w="9525">
            <a:solidFill>
              <a:srgbClr val="005595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362075"/>
            <a:ext cx="12192000" cy="0"/>
          </a:xfrm>
          <a:prstGeom prst="line">
            <a:avLst/>
          </a:prstGeom>
          <a:ln w="38100">
            <a:solidFill>
              <a:srgbClr val="E5B5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909" y="1901434"/>
            <a:ext cx="8814816" cy="1197864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909" y="3995410"/>
            <a:ext cx="8814816" cy="731520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 descr="ORS-NIH-HHS-rgtalign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3" y="5819879"/>
            <a:ext cx="2644572" cy="528915"/>
          </a:xfrm>
          <a:prstGeom prst="rect">
            <a:avLst/>
          </a:prstGeom>
        </p:spPr>
      </p:pic>
      <p:pic>
        <p:nvPicPr>
          <p:cNvPr id="9" name="Picture 8" descr="NIH_OM_Logo_2Color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09" y="465827"/>
            <a:ext cx="2901394" cy="44818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5360988"/>
            <a:ext cx="12192000" cy="0"/>
          </a:xfrm>
          <a:prstGeom prst="line">
            <a:avLst/>
          </a:prstGeom>
          <a:ln w="38100">
            <a:solidFill>
              <a:srgbClr val="E5B5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NIH-Lib-ORS_Lockup_2clr_horiz_short-04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0" t="36928" r="24083" b="44705"/>
          <a:stretch/>
        </p:blipFill>
        <p:spPr>
          <a:xfrm>
            <a:off x="818910" y="6008752"/>
            <a:ext cx="1899744" cy="17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0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16265"/>
                </a:solidFill>
              </a:defRPr>
            </a:lvl1pPr>
            <a:lvl2pPr>
              <a:defRPr>
                <a:solidFill>
                  <a:srgbClr val="616265"/>
                </a:solidFill>
              </a:defRPr>
            </a:lvl2pPr>
            <a:lvl3pPr>
              <a:defRPr>
                <a:solidFill>
                  <a:srgbClr val="616265"/>
                </a:solidFill>
              </a:defRPr>
            </a:lvl3pPr>
            <a:lvl4pPr>
              <a:defRPr sz="1800">
                <a:solidFill>
                  <a:srgbClr val="616265"/>
                </a:solidFill>
              </a:defRPr>
            </a:lvl4pPr>
            <a:lvl5pPr>
              <a:defRPr sz="1800">
                <a:solidFill>
                  <a:srgbClr val="61626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6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 or 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20558A"/>
          </a:solidFill>
          <a:ln w="9525">
            <a:solidFill>
              <a:srgbClr val="005595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Title 10"/>
          <p:cNvSpPr>
            <a:spLocks noGrp="1"/>
          </p:cNvSpPr>
          <p:nvPr>
            <p:ph type="title"/>
          </p:nvPr>
        </p:nvSpPr>
        <p:spPr>
          <a:xfrm>
            <a:off x="609599" y="2667000"/>
            <a:ext cx="10363200" cy="149961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248400"/>
            <a:ext cx="12192000" cy="0"/>
          </a:xfrm>
          <a:prstGeom prst="line">
            <a:avLst/>
          </a:prstGeom>
          <a:ln w="38100">
            <a:solidFill>
              <a:srgbClr val="E5B5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NIH_OM_Logo_2Colo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6375401"/>
            <a:ext cx="2192914" cy="338743"/>
          </a:xfrm>
          <a:prstGeom prst="rect">
            <a:avLst/>
          </a:prstGeom>
        </p:spPr>
      </p:pic>
      <p:pic>
        <p:nvPicPr>
          <p:cNvPr id="10" name="Picture 9" descr="NIH-Lib-ORS_Lockup_2clr_horiz_short-04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00" y="6066981"/>
            <a:ext cx="3200000" cy="9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6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5384800" cy="4892040"/>
          </a:xfrm>
        </p:spPr>
        <p:txBody>
          <a:bodyPr/>
          <a:lstStyle>
            <a:lvl1pPr>
              <a:defRPr sz="2800">
                <a:solidFill>
                  <a:srgbClr val="616265"/>
                </a:solidFill>
              </a:defRPr>
            </a:lvl1pPr>
            <a:lvl2pPr>
              <a:defRPr sz="2400">
                <a:solidFill>
                  <a:srgbClr val="616265"/>
                </a:solidFill>
              </a:defRPr>
            </a:lvl2pPr>
            <a:lvl3pPr>
              <a:defRPr sz="2000">
                <a:solidFill>
                  <a:srgbClr val="616265"/>
                </a:solidFill>
              </a:defRPr>
            </a:lvl3pPr>
            <a:lvl4pPr>
              <a:defRPr sz="1800">
                <a:solidFill>
                  <a:srgbClr val="616265"/>
                </a:solidFill>
              </a:defRPr>
            </a:lvl4pPr>
            <a:lvl5pPr>
              <a:defRPr sz="1800">
                <a:solidFill>
                  <a:srgbClr val="616265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384800" cy="4892040"/>
          </a:xfrm>
        </p:spPr>
        <p:txBody>
          <a:bodyPr/>
          <a:lstStyle>
            <a:lvl1pPr>
              <a:defRPr sz="2800">
                <a:solidFill>
                  <a:srgbClr val="616265"/>
                </a:solidFill>
              </a:defRPr>
            </a:lvl1pPr>
            <a:lvl2pPr>
              <a:defRPr sz="2400">
                <a:solidFill>
                  <a:srgbClr val="616265"/>
                </a:solidFill>
              </a:defRPr>
            </a:lvl2pPr>
            <a:lvl3pPr>
              <a:defRPr sz="2000">
                <a:solidFill>
                  <a:srgbClr val="616265"/>
                </a:solidFill>
              </a:defRPr>
            </a:lvl3pPr>
            <a:lvl4pPr>
              <a:defRPr sz="1800">
                <a:solidFill>
                  <a:srgbClr val="616265"/>
                </a:solidFill>
              </a:defRPr>
            </a:lvl4pPr>
            <a:lvl5pPr>
              <a:defRPr sz="1800">
                <a:solidFill>
                  <a:srgbClr val="616265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17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1626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810512"/>
            <a:ext cx="5386917" cy="4206240"/>
          </a:xfrm>
        </p:spPr>
        <p:txBody>
          <a:bodyPr/>
          <a:lstStyle>
            <a:lvl1pPr>
              <a:defRPr sz="2400">
                <a:solidFill>
                  <a:srgbClr val="616265"/>
                </a:solidFill>
              </a:defRPr>
            </a:lvl1pPr>
            <a:lvl2pPr>
              <a:defRPr sz="2000">
                <a:solidFill>
                  <a:srgbClr val="616265"/>
                </a:solidFill>
              </a:defRPr>
            </a:lvl2pPr>
            <a:lvl3pPr>
              <a:defRPr sz="1800">
                <a:solidFill>
                  <a:srgbClr val="616265"/>
                </a:solidFill>
              </a:defRPr>
            </a:lvl3pPr>
            <a:lvl4pPr>
              <a:defRPr sz="1600">
                <a:solidFill>
                  <a:srgbClr val="616265"/>
                </a:solidFill>
              </a:defRPr>
            </a:lvl4pPr>
            <a:lvl5pPr>
              <a:defRPr sz="1600">
                <a:solidFill>
                  <a:srgbClr val="61626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1626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810512"/>
            <a:ext cx="5389033" cy="4206240"/>
          </a:xfrm>
        </p:spPr>
        <p:txBody>
          <a:bodyPr/>
          <a:lstStyle>
            <a:lvl1pPr>
              <a:defRPr sz="2400">
                <a:solidFill>
                  <a:srgbClr val="616265"/>
                </a:solidFill>
              </a:defRPr>
            </a:lvl1pPr>
            <a:lvl2pPr>
              <a:defRPr sz="2000">
                <a:solidFill>
                  <a:srgbClr val="616265"/>
                </a:solidFill>
              </a:defRPr>
            </a:lvl2pPr>
            <a:lvl3pPr>
              <a:defRPr sz="1800">
                <a:solidFill>
                  <a:srgbClr val="616265"/>
                </a:solidFill>
              </a:defRPr>
            </a:lvl3pPr>
            <a:lvl4pPr>
              <a:defRPr sz="1600">
                <a:solidFill>
                  <a:srgbClr val="616265"/>
                </a:solidFill>
              </a:defRPr>
            </a:lvl4pPr>
            <a:lvl5pPr>
              <a:defRPr sz="1600">
                <a:solidFill>
                  <a:srgbClr val="61626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16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use for imag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683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Footer (use for large imag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FAF7B0-C4BD-4EB0-B707-35BB0259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FD4E17-3128-4EDD-BC79-7AB21F56FDB2}"/>
              </a:ext>
            </a:extLst>
          </p:cNvPr>
          <p:cNvSpPr/>
          <p:nvPr userDrawn="1"/>
        </p:nvSpPr>
        <p:spPr>
          <a:xfrm>
            <a:off x="0" y="6113417"/>
            <a:ext cx="12192000" cy="744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2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20558A"/>
          </a:solidFill>
          <a:ln w="9525">
            <a:solidFill>
              <a:srgbClr val="005595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NIH-OM-HHS_Lockup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354" y="3013548"/>
            <a:ext cx="4323292" cy="83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3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841248"/>
          </a:xfrm>
          <a:prstGeom prst="rect">
            <a:avLst/>
          </a:prstGeom>
          <a:solidFill>
            <a:srgbClr val="205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3" name="Content Placeholder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850" y="20960"/>
            <a:ext cx="1658469" cy="88534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2999"/>
            <a:ext cx="10972800" cy="489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248400"/>
            <a:ext cx="12192000" cy="0"/>
          </a:xfrm>
          <a:prstGeom prst="line">
            <a:avLst/>
          </a:prstGeom>
          <a:ln w="38100">
            <a:solidFill>
              <a:srgbClr val="E5B5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838200"/>
            <a:ext cx="12192000" cy="0"/>
          </a:xfrm>
          <a:prstGeom prst="line">
            <a:avLst/>
          </a:prstGeom>
          <a:ln w="38100">
            <a:solidFill>
              <a:srgbClr val="E5B5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64592"/>
            <a:ext cx="8416189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 descr="NIH_OM_Logo_2Color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6375401"/>
            <a:ext cx="2192914" cy="338743"/>
          </a:xfrm>
          <a:prstGeom prst="rect">
            <a:avLst/>
          </a:prstGeom>
        </p:spPr>
      </p:pic>
      <p:pic>
        <p:nvPicPr>
          <p:cNvPr id="15" name="Picture 14" descr="NIH-Lib-ORS_Lockup_2clr_horiz_short-04.eps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00" y="6066981"/>
            <a:ext cx="3200000" cy="9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rgbClr val="616265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616265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616265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616265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rgbClr val="616265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hlibrary.nih.gov/services/workspaces/reserve" TargetMode="External"/><Relationship Id="rId2" Type="http://schemas.openxmlformats.org/officeDocument/2006/relationships/hyperlink" Target="https://www.nihlibrary.nih.gov/training/calendar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0127D-1D6E-53DB-F26E-86663200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Help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EF119B43-6B96-3A41-2848-B67D39C35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03612" y="1143000"/>
            <a:ext cx="9578788" cy="489204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Classes</a:t>
            </a:r>
            <a:r>
              <a:rPr lang="en-US" dirty="0"/>
              <a:t> on a variety of data-related topics, including:</a:t>
            </a:r>
          </a:p>
          <a:p>
            <a:pPr lvl="1"/>
            <a:r>
              <a:rPr lang="en-US" dirty="0"/>
              <a:t>Data management</a:t>
            </a:r>
          </a:p>
          <a:p>
            <a:pPr lvl="1"/>
            <a:r>
              <a:rPr lang="en-US" dirty="0"/>
              <a:t>Data visualization</a:t>
            </a:r>
          </a:p>
          <a:p>
            <a:pPr lvl="1"/>
            <a:r>
              <a:rPr lang="en-US" dirty="0"/>
              <a:t>Data analysis</a:t>
            </a:r>
          </a:p>
          <a:p>
            <a:pPr lvl="1"/>
            <a:r>
              <a:rPr lang="en-US" dirty="0"/>
              <a:t>R and RStudio</a:t>
            </a:r>
          </a:p>
          <a:p>
            <a:pPr lvl="1"/>
            <a:r>
              <a:rPr lang="en-US"/>
              <a:t>Biostatistics</a:t>
            </a:r>
            <a:endParaRPr lang="en-US" dirty="0"/>
          </a:p>
          <a:p>
            <a:r>
              <a:rPr lang="en-US" dirty="0">
                <a:hlinkClick r:id="rId3"/>
              </a:rPr>
              <a:t>Computers</a:t>
            </a:r>
            <a:r>
              <a:rPr lang="en-US" dirty="0"/>
              <a:t> which offers a suite of tools for data analysis, processing, and visualization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82E973-4D23-016C-C224-AAF7657840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896830"/>
            <a:ext cx="1809750" cy="5384380"/>
          </a:xfrm>
        </p:spPr>
      </p:pic>
    </p:spTree>
    <p:extLst>
      <p:ext uri="{BB962C8B-B14F-4D97-AF65-F5344CB8AC3E}">
        <p14:creationId xmlns:p14="http://schemas.microsoft.com/office/powerpoint/2010/main" val="3914165236"/>
      </p:ext>
    </p:extLst>
  </p:cSld>
  <p:clrMapOvr>
    <a:masterClrMapping/>
  </p:clrMapOvr>
</p:sld>
</file>

<file path=ppt/theme/theme1.xml><?xml version="1.0" encoding="utf-8"?>
<a:theme xmlns:a="http://schemas.openxmlformats.org/drawingml/2006/main" name="NIHL-Template-2014-PPT_asof201403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brary PPT Template" id="{7D8759F7-36AE-4004-B43F-65ECA9626719}" vid="{625DB23C-26C5-45E5-8FF8-34DBB400A7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aae6841-32d9-425b-8541-f9f698492036" xsi:nil="true"/>
    <lcf76f155ced4ddcb4097134ff3c332f xmlns="b4a40430-959d-424a-978b-d868a90e61a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CF7180703C7A4488DD1993184B0D7D" ma:contentTypeVersion="14" ma:contentTypeDescription="Create a new document." ma:contentTypeScope="" ma:versionID="68b406ed77416a95e279252b50571bf3">
  <xsd:schema xmlns:xsd="http://www.w3.org/2001/XMLSchema" xmlns:xs="http://www.w3.org/2001/XMLSchema" xmlns:p="http://schemas.microsoft.com/office/2006/metadata/properties" xmlns:ns2="b4a40430-959d-424a-978b-d868a90e61ac" xmlns:ns3="4aae6841-32d9-425b-8541-f9f698492036" targetNamespace="http://schemas.microsoft.com/office/2006/metadata/properties" ma:root="true" ma:fieldsID="67567aac615b6ad04ab9e74ef5ee27c8" ns2:_="" ns3:_="">
    <xsd:import namespace="b4a40430-959d-424a-978b-d868a90e61ac"/>
    <xsd:import namespace="4aae6841-32d9-425b-8541-f9f6984920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a40430-959d-424a-978b-d868a90e61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8ce9f98e-9ad5-43de-b59a-72d7e946aae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ae6841-32d9-425b-8541-f9f69849203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e7e7119c-1061-4fa4-a39b-7870e596b845}" ma:internalName="TaxCatchAll" ma:showField="CatchAllData" ma:web="4aae6841-32d9-425b-8541-f9f6984920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FE530B-CE91-4BDF-8A4E-F23DF0423B91}">
  <ds:schemaRefs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b4a40430-959d-424a-978b-d868a90e61ac"/>
    <ds:schemaRef ds:uri="4aae6841-32d9-425b-8541-f9f698492036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0DB8E28-BC66-48C6-B069-0E997FA509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a40430-959d-424a-978b-d868a90e61ac"/>
    <ds:schemaRef ds:uri="4aae6841-32d9-425b-8541-f9f6984920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6CC4A5B-1F75-4BD7-B163-149A0E1831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1996</TotalTime>
  <Words>38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NIHL-Template-2014-PPT_asof20140318</vt:lpstr>
      <vt:lpstr>We Can Help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Title</dc:title>
  <dc:creator>Preston, Marie (NIH/OD/ORS) [E]</dc:creator>
  <cp:lastModifiedBy>Joubert, Douglas (NIH/OD/ORS) [E]</cp:lastModifiedBy>
  <cp:revision>214</cp:revision>
  <dcterms:created xsi:type="dcterms:W3CDTF">2020-04-19T21:06:31Z</dcterms:created>
  <dcterms:modified xsi:type="dcterms:W3CDTF">2022-09-07T14:59:22Z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0x010100DECF7180703C7A4488DD1993184B0D7D</vt:lpwstr>
  </property>
</Properties>
</file>