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9"/>
  </p:notesMasterIdLst>
  <p:sldIdLst>
    <p:sldId id="275" r:id="rId6"/>
    <p:sldId id="266" r:id="rId7"/>
    <p:sldId id="267" r:id="rId8"/>
    <p:sldId id="257" r:id="rId9"/>
    <p:sldId id="270" r:id="rId10"/>
    <p:sldId id="271" r:id="rId11"/>
    <p:sldId id="272" r:id="rId12"/>
    <p:sldId id="284" r:id="rId13"/>
    <p:sldId id="273" r:id="rId14"/>
    <p:sldId id="274" r:id="rId15"/>
    <p:sldId id="276" r:id="rId16"/>
    <p:sldId id="277" r:id="rId17"/>
    <p:sldId id="278" r:id="rId18"/>
    <p:sldId id="279" r:id="rId19"/>
    <p:sldId id="280" r:id="rId20"/>
    <p:sldId id="281" r:id="rId21"/>
    <p:sldId id="282" r:id="rId22"/>
    <p:sldId id="283" r:id="rId23"/>
    <p:sldId id="286" r:id="rId24"/>
    <p:sldId id="285" r:id="rId25"/>
    <p:sldId id="268" r:id="rId26"/>
    <p:sldId id="263"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3"/>
  </p:normalViewPr>
  <p:slideViewPr>
    <p:cSldViewPr snapToGrid="0">
      <p:cViewPr varScale="1">
        <p:scale>
          <a:sx n="105" d="100"/>
          <a:sy n="105"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21</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repositories/managing-your-repositorys-settings-and-features/customizing-your-repository/licensing-a-repository" TargetMode="External"/><Relationship Id="rId2" Type="http://schemas.openxmlformats.org/officeDocument/2006/relationships/hyperlink" Target="https://docs.github.com/en/repositories/managing-your-repositorys-settings-and-features/customizing-your-repository/about-readmes#about-readmes" TargetMode="External"/><Relationship Id="rId1" Type="http://schemas.openxmlformats.org/officeDocument/2006/relationships/slideLayout" Target="../slideLayouts/slideLayout2.xml"/><Relationship Id="rId4" Type="http://schemas.openxmlformats.org/officeDocument/2006/relationships/hyperlink" Target="https://docs.github.com/en/repositories/managing-your-repositorys-settings-and-features/customizing-your-repository/about-citation-fil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Tree>
    <p:extLst>
      <p:ext uri="{BB962C8B-B14F-4D97-AF65-F5344CB8AC3E}">
        <p14:creationId xmlns:p14="http://schemas.microsoft.com/office/powerpoint/2010/main" val="208226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files and folders?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74105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lnSpcReduction="10000"/>
          </a:bodyPr>
          <a:lstStyle/>
          <a:p>
            <a:r>
              <a:rPr lang="en-US" dirty="0"/>
              <a:t>Cannot find your files on your computer (or your cloud storage)</a:t>
            </a:r>
          </a:p>
          <a:p>
            <a:r>
              <a:rPr lang="en-US" dirty="0"/>
              <a:t>Multiple versions of files with names such as "finaldraft_4.txt”</a:t>
            </a:r>
          </a:p>
          <a:p>
            <a:r>
              <a:rPr lang="en-US" dirty="0"/>
              <a:t>Path issues when trying to run code</a:t>
            </a:r>
          </a:p>
          <a:p>
            <a:r>
              <a:rPr lang="en-US" dirty="0"/>
              <a:t>Reviewers or colleagues cannot re-run your code/analyses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34213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storage or sharing?</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368571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a:bodyPr>
          <a:lstStyle/>
          <a:p>
            <a:r>
              <a:rPr lang="en-US" dirty="0"/>
              <a:t>Files are only saved to your computer</a:t>
            </a:r>
          </a:p>
          <a:p>
            <a:r>
              <a:rPr lang="en-US" dirty="0"/>
              <a:t>Collaborators don't share the files needed</a:t>
            </a:r>
          </a:p>
          <a:p>
            <a:r>
              <a:rPr lang="en-US" dirty="0"/>
              <a:t>Files are shared via email attachments</a:t>
            </a:r>
          </a:p>
          <a:p>
            <a:r>
              <a:rPr lang="en-US" dirty="0"/>
              <a:t>Difficult to know if you have the latest version of documents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143803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Each project in its own directory, which is named after the project</a:t>
            </a:r>
          </a:p>
          <a:p>
            <a:pPr lvl="1"/>
            <a:r>
              <a:rPr lang="en-US" dirty="0"/>
              <a:t>Text documents associated with the project in the doc directory</a:t>
            </a:r>
          </a:p>
          <a:p>
            <a:pPr lvl="1"/>
            <a:r>
              <a:rPr lang="en-US" dirty="0"/>
              <a:t>Raw data and metadata in the data directory (raw-data)</a:t>
            </a:r>
          </a:p>
          <a:p>
            <a:pPr lvl="1"/>
            <a:r>
              <a:rPr lang="en-US" dirty="0"/>
              <a:t>Files generated during cleanup and analysis in a results directory</a:t>
            </a:r>
          </a:p>
        </p:txBody>
      </p:sp>
    </p:spTree>
    <p:extLst>
      <p:ext uri="{BB962C8B-B14F-4D97-AF65-F5344CB8AC3E}">
        <p14:creationId xmlns:p14="http://schemas.microsoft.com/office/powerpoint/2010/main" val="30318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Project's scripts and programs in the </a:t>
            </a:r>
            <a:r>
              <a:rPr lang="en-US" dirty="0" err="1"/>
              <a:t>src</a:t>
            </a:r>
            <a:r>
              <a:rPr lang="en-US" dirty="0"/>
              <a:t> directory</a:t>
            </a:r>
          </a:p>
          <a:p>
            <a:pPr lvl="1"/>
            <a:r>
              <a:rPr lang="en-US" dirty="0"/>
              <a:t>Programs brought in from elsewhere or compiled locally in the bin directory</a:t>
            </a:r>
          </a:p>
          <a:p>
            <a:pPr lvl="1"/>
            <a:r>
              <a:rPr lang="en-US" dirty="0"/>
              <a:t>Name all files to reflect their content or function</a:t>
            </a:r>
          </a:p>
          <a:p>
            <a:pPr lvl="1"/>
            <a:r>
              <a:rPr lang="en-US" dirty="0"/>
              <a:t>README file to a repository to communicate important information about your project</a:t>
            </a:r>
          </a:p>
          <a:p>
            <a:pPr lvl="1"/>
            <a:r>
              <a:rPr lang="en-US" dirty="0" err="1"/>
              <a:t>CITATION.cff</a:t>
            </a:r>
            <a:r>
              <a:rPr lang="en-US" dirty="0"/>
              <a:t> file to the root of a repository to let others know how you would like them to cite your work</a:t>
            </a:r>
          </a:p>
        </p:txBody>
      </p:sp>
    </p:spTree>
    <p:extLst>
      <p:ext uri="{BB962C8B-B14F-4D97-AF65-F5344CB8AC3E}">
        <p14:creationId xmlns:p14="http://schemas.microsoft.com/office/powerpoint/2010/main" val="185347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t>Additional filles to include:</a:t>
            </a:r>
          </a:p>
          <a:p>
            <a:pPr lvl="1"/>
            <a:r>
              <a:rPr lang="en-US" dirty="0">
                <a:hlinkClick r:id="rId2"/>
              </a:rPr>
              <a:t>README file</a:t>
            </a:r>
            <a:r>
              <a:rPr lang="en-US" dirty="0"/>
              <a:t>, to communicate important information about your project</a:t>
            </a:r>
          </a:p>
          <a:p>
            <a:pPr lvl="1"/>
            <a:r>
              <a:rPr lang="en-US" dirty="0">
                <a:hlinkClick r:id="rId3"/>
              </a:rPr>
              <a:t>LICENSE file</a:t>
            </a:r>
            <a:r>
              <a:rPr lang="en-US" dirty="0"/>
              <a:t>, so that others are free to use, change, and distribute the software</a:t>
            </a:r>
          </a:p>
          <a:p>
            <a:pPr lvl="1"/>
            <a:r>
              <a:rPr lang="en-US" dirty="0">
                <a:hlinkClick r:id="rId4"/>
              </a:rPr>
              <a:t>CITATION.cff file</a:t>
            </a:r>
            <a:r>
              <a:rPr lang="en-US" dirty="0"/>
              <a:t>, to let others know how you would like them to cite your work</a:t>
            </a:r>
          </a:p>
          <a:p>
            <a:r>
              <a:rPr lang="en-US" dirty="0"/>
              <a:t>Student version of the PowerPoint has more resources to explore</a:t>
            </a:r>
          </a:p>
          <a:p>
            <a:endParaRPr lang="en-US" dirty="0"/>
          </a:p>
        </p:txBody>
      </p:sp>
    </p:spTree>
    <p:extLst>
      <p:ext uri="{BB962C8B-B14F-4D97-AF65-F5344CB8AC3E}">
        <p14:creationId xmlns:p14="http://schemas.microsoft.com/office/powerpoint/2010/main" val="24134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BED1-DB8F-963C-1B6C-9D284A1D3FE2}"/>
              </a:ext>
            </a:extLst>
          </p:cNvPr>
          <p:cNvSpPr>
            <a:spLocks noGrp="1"/>
          </p:cNvSpPr>
          <p:nvPr>
            <p:ph type="title"/>
          </p:nvPr>
        </p:nvSpPr>
        <p:spPr/>
        <p:txBody>
          <a:bodyPr/>
          <a:lstStyle/>
          <a:p>
            <a:r>
              <a:rPr lang="en-US" dirty="0"/>
              <a:t>Using Version Control in RStudio Demo</a:t>
            </a:r>
          </a:p>
        </p:txBody>
      </p:sp>
      <p:pic>
        <p:nvPicPr>
          <p:cNvPr id="3" name="Picture 2" descr="Icon&#10;&#10;Description automatically generated">
            <a:extLst>
              <a:ext uri="{FF2B5EF4-FFF2-40B4-BE49-F238E27FC236}">
                <a16:creationId xmlns:a16="http://schemas.microsoft.com/office/drawing/2014/main" id="{F1D129FF-4F9D-3A4C-37B1-B4E13AA7F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808" y="316992"/>
            <a:ext cx="3200400" cy="3200400"/>
          </a:xfrm>
          <a:prstGeom prst="rect">
            <a:avLst/>
          </a:prstGeom>
        </p:spPr>
      </p:pic>
    </p:spTree>
    <p:extLst>
      <p:ext uri="{BB962C8B-B14F-4D97-AF65-F5344CB8AC3E}">
        <p14:creationId xmlns:p14="http://schemas.microsoft.com/office/powerpoint/2010/main" val="344174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4A1D-9568-B8CD-D300-D9F7F72C74F0}"/>
              </a:ext>
            </a:extLst>
          </p:cNvPr>
          <p:cNvSpPr>
            <a:spLocks noGrp="1"/>
          </p:cNvSpPr>
          <p:nvPr>
            <p:ph type="title"/>
          </p:nvPr>
        </p:nvSpPr>
        <p:spPr/>
        <p:txBody>
          <a:bodyPr/>
          <a:lstStyle/>
          <a:p>
            <a:r>
              <a:rPr lang="en-US" dirty="0"/>
              <a:t>Workflows in Git</a:t>
            </a:r>
          </a:p>
        </p:txBody>
      </p:sp>
      <p:pic>
        <p:nvPicPr>
          <p:cNvPr id="4" name="Picture 3" descr="A picture containing text, screenshot&#10;&#10;Description automatically generated">
            <a:extLst>
              <a:ext uri="{FF2B5EF4-FFF2-40B4-BE49-F238E27FC236}">
                <a16:creationId xmlns:a16="http://schemas.microsoft.com/office/drawing/2014/main" id="{DF5713C5-5C03-C0F8-8A19-0968B74BC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998" y="1101680"/>
            <a:ext cx="4114800" cy="5591728"/>
          </a:xfrm>
          <a:prstGeom prst="rect">
            <a:avLst/>
          </a:prstGeom>
        </p:spPr>
      </p:pic>
    </p:spTree>
    <p:extLst>
      <p:ext uri="{BB962C8B-B14F-4D97-AF65-F5344CB8AC3E}">
        <p14:creationId xmlns:p14="http://schemas.microsoft.com/office/powerpoint/2010/main" val="20255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a:t>
            </a:r>
            <a:r>
              <a:rPr lang="en-US" dirty="0" err="1"/>
              <a:t>Rstudio</a:t>
            </a:r>
            <a:r>
              <a:rPr lang="en-US" dirty="0"/>
              <a:t> (Part 1)</a:t>
            </a:r>
          </a:p>
        </p:txBody>
      </p:sp>
      <p:sp>
        <p:nvSpPr>
          <p:cNvPr id="3" name="Subtitle 2"/>
          <p:cNvSpPr>
            <a:spLocks noGrp="1"/>
          </p:cNvSpPr>
          <p:nvPr>
            <p:ph type="subTitle" idx="1"/>
          </p:nvPr>
        </p:nvSpPr>
        <p:spPr/>
        <p:txBody>
          <a:bodyPr>
            <a:noAutofit/>
          </a:bodyPr>
          <a:lstStyle/>
          <a:p>
            <a:r>
              <a:rPr lang="en-US" sz="2000" dirty="0"/>
              <a:t>Doug Joubert</a:t>
            </a:r>
          </a:p>
          <a:p>
            <a:r>
              <a:rPr lang="en-US" sz="2000" dirty="0"/>
              <a:t>2022-10-11</a:t>
            </a:r>
          </a:p>
        </p:txBody>
      </p:sp>
    </p:spTree>
    <p:extLst>
      <p:ext uri="{BB962C8B-B14F-4D97-AF65-F5344CB8AC3E}">
        <p14:creationId xmlns:p14="http://schemas.microsoft.com/office/powerpoint/2010/main" val="246404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249215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Doug Joubert</a:t>
            </a:r>
          </a:p>
          <a:p>
            <a:pPr>
              <a:spcBef>
                <a:spcPct val="20000"/>
              </a:spcBef>
            </a:pPr>
            <a:r>
              <a:rPr lang="en-US" sz="2400" dirty="0">
                <a:solidFill>
                  <a:srgbClr val="616265"/>
                </a:solidFill>
                <a:latin typeface="Arial" pitchFamily="34" charset="0"/>
                <a:cs typeface="Arial" pitchFamily="34" charset="0"/>
              </a:rPr>
              <a:t>Bioinformatics Support Program	</a:t>
            </a:r>
          </a:p>
          <a:p>
            <a:pPr>
              <a:spcBef>
                <a:spcPct val="20000"/>
              </a:spcBef>
            </a:pPr>
            <a:r>
              <a:rPr lang="en-US" sz="2400" dirty="0">
                <a:solidFill>
                  <a:srgbClr val="616265"/>
                </a:solidFill>
                <a:latin typeface="Arial" pitchFamily="34" charset="0"/>
                <a:cs typeface="Arial" pitchFamily="34" charset="0"/>
              </a:rPr>
              <a:t>301-827-3829</a:t>
            </a:r>
          </a:p>
          <a:p>
            <a:pPr>
              <a:spcBef>
                <a:spcPct val="20000"/>
              </a:spcBef>
            </a:pPr>
            <a:r>
              <a:rPr lang="en-US" sz="2400" dirty="0" err="1">
                <a:solidFill>
                  <a:srgbClr val="616265"/>
                </a:solidFill>
                <a:latin typeface="Arial" pitchFamily="34" charset="0"/>
                <a:cs typeface="Arial" pitchFamily="34" charset="0"/>
              </a:rPr>
              <a:t>douglas.joubert@nih.gov</a:t>
            </a:r>
            <a:endParaRPr lang="en-US" sz="2400" dirty="0">
              <a:solidFill>
                <a:srgbClr val="616265"/>
              </a:solidFill>
              <a:latin typeface="Arial" pitchFamily="34" charset="0"/>
              <a:cs typeface="Arial" pitchFamily="34" charset="0"/>
            </a:endParaRP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F98F-DB41-BC37-E716-853E6D2D46A6}"/>
              </a:ext>
            </a:extLst>
          </p:cNvPr>
          <p:cNvSpPr>
            <a:spLocks noGrp="1"/>
          </p:cNvSpPr>
          <p:nvPr>
            <p:ph type="title"/>
          </p:nvPr>
        </p:nvSpPr>
        <p:spPr/>
        <p:txBody>
          <a:bodyPr/>
          <a:lstStyle/>
          <a:p>
            <a:r>
              <a:rPr lang="en-US" dirty="0"/>
              <a:t>GitHub and RStudio Project Demo</a:t>
            </a:r>
          </a:p>
        </p:txBody>
      </p:sp>
      <p:pic>
        <p:nvPicPr>
          <p:cNvPr id="4" name="Picture 3" descr="Icon&#10;&#10;Description automatically generated">
            <a:extLst>
              <a:ext uri="{FF2B5EF4-FFF2-40B4-BE49-F238E27FC236}">
                <a16:creationId xmlns:a16="http://schemas.microsoft.com/office/drawing/2014/main" id="{F0576113-1DC2-EC8D-5A7E-28A7B3104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808" y="316992"/>
            <a:ext cx="3200400" cy="3200400"/>
          </a:xfrm>
          <a:prstGeom prst="rect">
            <a:avLst/>
          </a:prstGeom>
        </p:spPr>
      </p:pic>
    </p:spTree>
    <p:extLst>
      <p:ext uri="{BB962C8B-B14F-4D97-AF65-F5344CB8AC3E}">
        <p14:creationId xmlns:p14="http://schemas.microsoft.com/office/powerpoint/2010/main" val="278582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CC4A5B-1F75-4BD7-B163-149A0E183172}">
  <ds:schemaRefs>
    <ds:schemaRef ds:uri="http://schemas.microsoft.com/sharepoint/v3/contenttype/forms"/>
  </ds:schemaRefs>
</ds:datastoreItem>
</file>

<file path=customXml/itemProps3.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757</TotalTime>
  <Words>820</Words>
  <Application>Microsoft Macintosh PowerPoint</Application>
  <PresentationFormat>Widescreen</PresentationFormat>
  <Paragraphs>96</Paragraphs>
  <Slides>23</Slides>
  <Notes>1</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Cambria</vt:lpstr>
      <vt:lpstr>Wingdings</vt:lpstr>
      <vt:lpstr>NIHL-Template-2014-PPT_asof20140318</vt:lpstr>
      <vt:lpstr>1_NIHL-Template-2014-PPT_asof20140318</vt:lpstr>
      <vt:lpstr>Audio Connection and Chat (Zoom)</vt:lpstr>
      <vt:lpstr>Project Management and Reproducibility In Rstudio (Part 1)</vt:lpstr>
      <vt:lpstr>Class Objectives</vt:lpstr>
      <vt:lpstr>Scientific Reproducibility</vt:lpstr>
      <vt:lpstr>Problem of Reproducibility</vt:lpstr>
      <vt:lpstr>Embracing Reproducibility Practices</vt:lpstr>
      <vt:lpstr>Using RStudio for Project Management</vt:lpstr>
      <vt:lpstr>GitHub and RStudio Project Demo</vt:lpstr>
      <vt:lpstr>Outline for Demo</vt:lpstr>
      <vt:lpstr>Practices for Managing Projects</vt:lpstr>
      <vt:lpstr>Files and folders</vt:lpstr>
      <vt:lpstr>Files and folders</vt:lpstr>
      <vt:lpstr>Storage and Sharing Issues</vt:lpstr>
      <vt:lpstr>Storage and Sharing Issues</vt:lpstr>
      <vt:lpstr>Practice Good File Organization</vt:lpstr>
      <vt:lpstr>Practice Good File Organization</vt:lpstr>
      <vt:lpstr>Practice Good File Organization</vt:lpstr>
      <vt:lpstr>Using Version Control in RStudio Demo</vt:lpstr>
      <vt:lpstr>Workflows in Git</vt:lpstr>
      <vt:lpstr>Outline for Demo</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65</cp:revision>
  <dcterms:created xsi:type="dcterms:W3CDTF">2020-04-19T21:06:31Z</dcterms:created>
  <dcterms:modified xsi:type="dcterms:W3CDTF">2022-08-01T17:11:11Z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