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25"/>
  </p:notesMasterIdLst>
  <p:sldIdLst>
    <p:sldId id="275" r:id="rId6"/>
    <p:sldId id="266" r:id="rId7"/>
    <p:sldId id="267" r:id="rId8"/>
    <p:sldId id="257" r:id="rId9"/>
    <p:sldId id="270" r:id="rId10"/>
    <p:sldId id="271" r:id="rId11"/>
    <p:sldId id="272" r:id="rId12"/>
    <p:sldId id="273" r:id="rId13"/>
    <p:sldId id="274" r:id="rId14"/>
    <p:sldId id="276" r:id="rId15"/>
    <p:sldId id="277" r:id="rId16"/>
    <p:sldId id="278" r:id="rId17"/>
    <p:sldId id="279" r:id="rId18"/>
    <p:sldId id="280" r:id="rId19"/>
    <p:sldId id="281" r:id="rId20"/>
    <p:sldId id="282" r:id="rId21"/>
    <p:sldId id="268" r:id="rId22"/>
    <p:sldId id="263"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D0D75-E1E9-3E48-AA96-EB643C6A4519}" v="21" dt="2022-07-26T20:29:26.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76"/>
  </p:normalViewPr>
  <p:slideViewPr>
    <p:cSldViewPr snapToGrid="0">
      <p:cViewPr varScale="1">
        <p:scale>
          <a:sx n="106" d="100"/>
          <a:sy n="106" d="100"/>
        </p:scale>
        <p:origin x="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CC2E1-E063-4F03-BE65-33B5EE774AB3}"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1717-F3D4-4537-98D9-2D53D2FEF0EC}" type="slidenum">
              <a:rPr lang="en-US" smtClean="0"/>
              <a:t>‹#›</a:t>
            </a:fld>
            <a:endParaRPr lang="en-US"/>
          </a:p>
        </p:txBody>
      </p:sp>
    </p:spTree>
    <p:extLst>
      <p:ext uri="{BB962C8B-B14F-4D97-AF65-F5344CB8AC3E}">
        <p14:creationId xmlns:p14="http://schemas.microsoft.com/office/powerpoint/2010/main" val="20145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B1717-F3D4-4537-98D9-2D53D2FEF0EC}" type="slidenum">
              <a:rPr lang="en-US" smtClean="0"/>
              <a:t>17</a:t>
            </a:fld>
            <a:endParaRPr lang="en-US"/>
          </a:p>
        </p:txBody>
      </p:sp>
    </p:spTree>
    <p:extLst>
      <p:ext uri="{BB962C8B-B14F-4D97-AF65-F5344CB8AC3E}">
        <p14:creationId xmlns:p14="http://schemas.microsoft.com/office/powerpoint/2010/main" val="2929449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dirty="0"/>
              <a:t>Click to edit Master title style</a:t>
            </a:r>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48980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8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8517-264C-4D86-B4BA-18133F9364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051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r>
              <a:rPr lang="en-US"/>
              <a:t>Click to edit Master title style</a:t>
            </a:r>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01293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2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03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can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543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40958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rgbClr val="616265"/>
                </a:solidFill>
              </a:defRPr>
            </a:lvl1pPr>
            <a:lvl2pPr>
              <a:defRPr>
                <a:solidFill>
                  <a:srgbClr val="616265"/>
                </a:solidFill>
              </a:defRPr>
            </a:lvl2pPr>
            <a:lvl3pPr>
              <a:defRPr>
                <a:solidFill>
                  <a:srgbClr val="616265"/>
                </a:solidFill>
              </a:defRPr>
            </a:lvl3pPr>
            <a:lvl4pPr>
              <a:defRPr sz="1800">
                <a:solidFill>
                  <a:srgbClr val="616265"/>
                </a:solidFill>
              </a:defRPr>
            </a:lvl4pPr>
            <a:lvl5pPr>
              <a:defRPr sz="1800">
                <a:solidFill>
                  <a:srgbClr val="61626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56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or Section header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sp>
        <p:nvSpPr>
          <p:cNvPr id="7" name="Title 10"/>
          <p:cNvSpPr>
            <a:spLocks noGrp="1"/>
          </p:cNvSpPr>
          <p:nvPr>
            <p:ph type="title"/>
          </p:nvPr>
        </p:nvSpPr>
        <p:spPr>
          <a:xfrm>
            <a:off x="609599" y="2667000"/>
            <a:ext cx="10363200" cy="1499616"/>
          </a:xfrm>
        </p:spPr>
        <p:txBody>
          <a:bodyPr/>
          <a:lstStyle>
            <a:lvl1pPr algn="l">
              <a:defRPr>
                <a:solidFill>
                  <a:schemeClr val="bg1"/>
                </a:solidFill>
              </a:defRPr>
            </a:lvl1pPr>
          </a:lstStyle>
          <a:p>
            <a:endParaRPr lang="en-US" dirty="0"/>
          </a:p>
        </p:txBody>
      </p:sp>
      <p:sp>
        <p:nvSpPr>
          <p:cNvPr id="11" name="Rectangle 10"/>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pic>
        <p:nvPicPr>
          <p:cNvPr id="9" name="Picture 8" descr="NIH_OM_Logo_2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0" name="Picture 9" descr="NIH-Lib-ORS_Lockup_2clr_horiz_short-0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368946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143000"/>
            <a:ext cx="5384800" cy="4892040"/>
          </a:xfrm>
        </p:spPr>
        <p:txBody>
          <a:bodyPr/>
          <a:lstStyle>
            <a:lvl1pPr>
              <a:defRPr sz="2800">
                <a:solidFill>
                  <a:srgbClr val="616265"/>
                </a:solidFill>
              </a:defRPr>
            </a:lvl1pPr>
            <a:lvl2pPr>
              <a:defRPr sz="2400">
                <a:solidFill>
                  <a:srgbClr val="616265"/>
                </a:solidFill>
              </a:defRPr>
            </a:lvl2pPr>
            <a:lvl3pPr>
              <a:defRPr sz="2000">
                <a:solidFill>
                  <a:srgbClr val="616265"/>
                </a:solidFill>
              </a:defRPr>
            </a:lvl3pPr>
            <a:lvl4pPr>
              <a:defRPr sz="1800">
                <a:solidFill>
                  <a:srgbClr val="616265"/>
                </a:solidFill>
              </a:defRPr>
            </a:lvl4pPr>
            <a:lvl5pPr>
              <a:defRPr sz="1800">
                <a:solidFill>
                  <a:srgbClr val="616265"/>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17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10512"/>
            <a:ext cx="5386917"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389033" cy="639762"/>
          </a:xfrm>
        </p:spPr>
        <p:txBody>
          <a:bodyPr anchor="b"/>
          <a:lstStyle>
            <a:lvl1pPr marL="0" indent="0">
              <a:buNone/>
              <a:defRPr sz="2400" b="1">
                <a:solidFill>
                  <a:srgbClr val="61626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10512"/>
            <a:ext cx="5389033" cy="4206240"/>
          </a:xfrm>
        </p:spPr>
        <p:txBody>
          <a:bodyPr/>
          <a:lstStyle>
            <a:lvl1pPr>
              <a:defRPr sz="2400">
                <a:solidFill>
                  <a:srgbClr val="616265"/>
                </a:solidFill>
              </a:defRPr>
            </a:lvl1pPr>
            <a:lvl2pPr>
              <a:defRPr sz="2000">
                <a:solidFill>
                  <a:srgbClr val="616265"/>
                </a:solidFill>
              </a:defRPr>
            </a:lvl2pPr>
            <a:lvl3pPr>
              <a:defRPr sz="1800">
                <a:solidFill>
                  <a:srgbClr val="616265"/>
                </a:solidFill>
              </a:defRPr>
            </a:lvl3pPr>
            <a:lvl4pPr>
              <a:defRPr sz="1600">
                <a:solidFill>
                  <a:srgbClr val="616265"/>
                </a:solidFill>
              </a:defRPr>
            </a:lvl4pPr>
            <a:lvl5pPr>
              <a:defRPr sz="1600">
                <a:solidFill>
                  <a:srgbClr val="616265"/>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6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use fo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683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Footer (use for large imag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FAF7B0-C4BD-4EB0-B707-35BB025980CF}"/>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ADFD4E17-3128-4EDD-BC79-7AB21F56FDB2}"/>
              </a:ext>
            </a:extLst>
          </p:cNvPr>
          <p:cNvSpPr/>
          <p:nvPr userDrawn="1"/>
        </p:nvSpPr>
        <p:spPr>
          <a:xfrm>
            <a:off x="0" y="6113417"/>
            <a:ext cx="12192000" cy="74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2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2192000" cy="6858000"/>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pic>
        <p:nvPicPr>
          <p:cNvPr id="5" name="Picture 4" descr="NIH-OM-HHS_Lockup_Whi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354" y="3013548"/>
            <a:ext cx="4323292" cy="830903"/>
          </a:xfrm>
          <a:prstGeom prst="rect">
            <a:avLst/>
          </a:prstGeom>
        </p:spPr>
      </p:pic>
    </p:spTree>
    <p:extLst>
      <p:ext uri="{BB962C8B-B14F-4D97-AF65-F5344CB8AC3E}">
        <p14:creationId xmlns:p14="http://schemas.microsoft.com/office/powerpoint/2010/main" val="17719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362075"/>
            <a:ext cx="12192000" cy="3998914"/>
          </a:xfrm>
          <a:prstGeom prst="rect">
            <a:avLst/>
          </a:prstGeom>
          <a:solidFill>
            <a:srgbClr val="20558A"/>
          </a:solidFill>
          <a:ln w="9525">
            <a:solidFill>
              <a:srgbClr val="005595"/>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dirty="0">
              <a:solidFill>
                <a:srgbClr val="FFFFFF"/>
              </a:solidFill>
              <a:latin typeface="+mn-lt"/>
              <a:ea typeface="ＭＳ Ｐゴシック" charset="-128"/>
              <a:cs typeface="ＭＳ Ｐゴシック" charset="-128"/>
            </a:endParaRPr>
          </a:p>
        </p:txBody>
      </p:sp>
      <p:cxnSp>
        <p:nvCxnSpPr>
          <p:cNvPr id="8" name="Straight Connector 7"/>
          <p:cNvCxnSpPr/>
          <p:nvPr/>
        </p:nvCxnSpPr>
        <p:spPr>
          <a:xfrm>
            <a:off x="0" y="1362075"/>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818909" y="1901434"/>
            <a:ext cx="8814816" cy="1197864"/>
          </a:xfrm>
        </p:spPr>
        <p:txBody>
          <a:bodyPr>
            <a:normAutofit/>
          </a:bodyPr>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a:off x="818909" y="3995410"/>
            <a:ext cx="8814816" cy="731520"/>
          </a:xfrm>
        </p:spPr>
        <p:txBody>
          <a:bodyPr>
            <a:normAutofit/>
          </a:bodyPr>
          <a:lstStyle>
            <a:lvl1pPr marL="0" indent="0" algn="l">
              <a:buNone/>
              <a:defRPr sz="1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ORS-NIH-HHS-rgtal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3" y="5819879"/>
            <a:ext cx="2644572" cy="528915"/>
          </a:xfrm>
          <a:prstGeom prst="rect">
            <a:avLst/>
          </a:prstGeom>
        </p:spPr>
      </p:pic>
      <p:pic>
        <p:nvPicPr>
          <p:cNvPr id="9" name="Picture 8" descr="NIH_OM_Logo_2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9" y="465827"/>
            <a:ext cx="2901394" cy="448183"/>
          </a:xfrm>
          <a:prstGeom prst="rect">
            <a:avLst/>
          </a:prstGeom>
        </p:spPr>
      </p:pic>
      <p:cxnSp>
        <p:nvCxnSpPr>
          <p:cNvPr id="10" name="Straight Connector 9"/>
          <p:cNvCxnSpPr/>
          <p:nvPr/>
        </p:nvCxnSpPr>
        <p:spPr>
          <a:xfrm>
            <a:off x="0" y="5360988"/>
            <a:ext cx="12192000" cy="0"/>
          </a:xfrm>
          <a:prstGeom prst="line">
            <a:avLst/>
          </a:prstGeom>
          <a:ln w="38100">
            <a:solidFill>
              <a:srgbClr val="E5B53A"/>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NIH-Lib-ORS_Lockup_2clr_horiz_short-04.eps"/>
          <p:cNvPicPr>
            <a:picLocks noChangeAspect="1"/>
          </p:cNvPicPr>
          <p:nvPr/>
        </p:nvPicPr>
        <p:blipFill rotWithShape="1">
          <a:blip r:embed="rId4">
            <a:extLst>
              <a:ext uri="{28A0092B-C50C-407E-A947-70E740481C1C}">
                <a14:useLocalDpi xmlns:a14="http://schemas.microsoft.com/office/drawing/2010/main" val="0"/>
              </a:ext>
            </a:extLst>
          </a:blip>
          <a:srcRect l="16550" t="36928" r="24083" b="44705"/>
          <a:stretch/>
        </p:blipFill>
        <p:spPr>
          <a:xfrm>
            <a:off x="818910" y="6008752"/>
            <a:ext cx="1899744" cy="179682"/>
          </a:xfrm>
          <a:prstGeom prst="rect">
            <a:avLst/>
          </a:prstGeom>
        </p:spPr>
      </p:pic>
    </p:spTree>
    <p:extLst>
      <p:ext uri="{BB962C8B-B14F-4D97-AF65-F5344CB8AC3E}">
        <p14:creationId xmlns:p14="http://schemas.microsoft.com/office/powerpoint/2010/main" val="10198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3.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emf"/><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5551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41248"/>
          </a:xfrm>
          <a:prstGeom prst="rect">
            <a:avLst/>
          </a:prstGeom>
          <a:solidFill>
            <a:srgbClr val="205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Content Placeholder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9850" y="20960"/>
            <a:ext cx="1658469" cy="885348"/>
          </a:xfrm>
          <a:prstGeom prst="rect">
            <a:avLst/>
          </a:prstGeom>
        </p:spPr>
      </p:pic>
      <p:sp>
        <p:nvSpPr>
          <p:cNvPr id="3" name="Text Placeholder 2"/>
          <p:cNvSpPr>
            <a:spLocks noGrp="1"/>
          </p:cNvSpPr>
          <p:nvPr>
            <p:ph type="body" idx="1"/>
          </p:nvPr>
        </p:nvSpPr>
        <p:spPr>
          <a:xfrm>
            <a:off x="609600" y="1142999"/>
            <a:ext cx="10972800" cy="4892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62484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838200"/>
            <a:ext cx="12192000" cy="0"/>
          </a:xfrm>
          <a:prstGeom prst="line">
            <a:avLst/>
          </a:prstGeom>
          <a:ln w="38100">
            <a:solidFill>
              <a:srgbClr val="E5B53A"/>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164592"/>
            <a:ext cx="8416189" cy="45720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descr="NIH_OM_Logo_2Color.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599" y="6375401"/>
            <a:ext cx="2192914" cy="338743"/>
          </a:xfrm>
          <a:prstGeom prst="rect">
            <a:avLst/>
          </a:prstGeom>
        </p:spPr>
      </p:pic>
      <p:pic>
        <p:nvPicPr>
          <p:cNvPr id="15" name="Picture 14" descr="NIH-Lib-ORS_Lockup_2clr_horiz_short-04.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8300" y="6066981"/>
            <a:ext cx="3200000" cy="978286"/>
          </a:xfrm>
          <a:prstGeom prst="rect">
            <a:avLst/>
          </a:prstGeom>
        </p:spPr>
      </p:pic>
    </p:spTree>
    <p:extLst>
      <p:ext uri="{BB962C8B-B14F-4D97-AF65-F5344CB8AC3E}">
        <p14:creationId xmlns:p14="http://schemas.microsoft.com/office/powerpoint/2010/main" val="15017061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xStyles>
    <p:titleStyle>
      <a:lvl1pPr algn="l" defTabSz="914400" rtl="0" eaLnBrk="1" latinLnBrk="0" hangingPunct="1">
        <a:spcBef>
          <a:spcPct val="0"/>
        </a:spcBef>
        <a:buNone/>
        <a:defRPr sz="32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61626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61626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61626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rgbClr val="61626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6162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carpentry.github.io/good-enough-practices-in-scientific-compu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carpentry.github.io/good-enough-practices-in-scientific-compu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hub.com/en/repositories/managing-your-repositorys-settings-and-features/customizing-your-repository/licensing-a-repository" TargetMode="External"/><Relationship Id="rId2" Type="http://schemas.openxmlformats.org/officeDocument/2006/relationships/hyperlink" Target="https://docs.github.com/en/repositories/managing-your-repositorys-settings-and-features/customizing-your-repository/about-readmes#about-readmes" TargetMode="External"/><Relationship Id="rId1" Type="http://schemas.openxmlformats.org/officeDocument/2006/relationships/slideLayout" Target="../slideLayouts/slideLayout2.xml"/><Relationship Id="rId4" Type="http://schemas.openxmlformats.org/officeDocument/2006/relationships/hyperlink" Target="https://docs.github.com/en/repositories/managing-your-repositorys-settings-and-features/customizing-your-repository/about-citation-fil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ihlibrary.nih.gov/get-help/ask-ques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www.nihlibrary.nih.gov/training/calendar" TargetMode="External"/><Relationship Id="rId4" Type="http://schemas.openxmlformats.org/officeDocument/2006/relationships/hyperlink" Target="https://www.nihlibrary.nih.gov/get-help/consultations-tutoria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sf.gov/sbe/AC_Materials/SBE_Robust_and_Reliable_Research_Report.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AEF2-D074-4EEC-B357-025EAF8610DE}"/>
              </a:ext>
            </a:extLst>
          </p:cNvPr>
          <p:cNvSpPr>
            <a:spLocks noGrp="1"/>
          </p:cNvSpPr>
          <p:nvPr>
            <p:ph type="title"/>
          </p:nvPr>
        </p:nvSpPr>
        <p:spPr/>
        <p:txBody>
          <a:bodyPr/>
          <a:lstStyle/>
          <a:p>
            <a:r>
              <a:rPr lang="en-US" dirty="0"/>
              <a:t>Audio Connection and Chat (Zoom)</a:t>
            </a:r>
          </a:p>
        </p:txBody>
      </p:sp>
      <p:pic>
        <p:nvPicPr>
          <p:cNvPr id="5" name="Content Placeholder 4">
            <a:extLst>
              <a:ext uri="{FF2B5EF4-FFF2-40B4-BE49-F238E27FC236}">
                <a16:creationId xmlns:a16="http://schemas.microsoft.com/office/drawing/2014/main" id="{AF1FAB50-11B1-49B0-B7EE-36B462CA2A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918979" y="1040973"/>
            <a:ext cx="5029200" cy="307982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35E23B-5CCA-4ABF-A605-55B5E72F7D40}"/>
              </a:ext>
            </a:extLst>
          </p:cNvPr>
          <p:cNvSpPr/>
          <p:nvPr/>
        </p:nvSpPr>
        <p:spPr>
          <a:xfrm>
            <a:off x="330003" y="991784"/>
            <a:ext cx="6467839" cy="5155257"/>
          </a:xfrm>
          <a:prstGeom prst="rect">
            <a:avLst/>
          </a:prstGeom>
        </p:spPr>
        <p:txBody>
          <a:bodyPr wrap="square">
            <a:spAutoFit/>
          </a:bodyPr>
          <a:lstStyle/>
          <a:p>
            <a:pPr marL="0" marR="0" lvl="0" indent="0" algn="l" defTabSz="914400" rtl="0" eaLnBrk="1" fontAlgn="auto" latinLnBrk="0" hangingPunct="1">
              <a:lnSpc>
                <a:spcPct val="100000"/>
              </a:lnSpc>
              <a:buClrTx/>
              <a:buSzTx/>
              <a:buFontTx/>
              <a:buNone/>
              <a:tabLst/>
              <a:defRPr/>
            </a:pP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You will not hear any sound </a:t>
            </a:r>
            <a:b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br>
            <a:r>
              <a:rPr kumimoji="0" lang="en-US" sz="3200" b="1" u="none" strike="noStrike" kern="1200" cap="none" spc="0" normalizeH="0" baseline="0" noProof="0" dirty="0">
                <a:ln>
                  <a:noFill/>
                </a:ln>
                <a:solidFill>
                  <a:srgbClr val="6A6B6C"/>
                </a:solidFill>
                <a:effectLst/>
                <a:uLnTx/>
                <a:uFillTx/>
                <a:latin typeface="Calibri" panose="020F0502020204030204" pitchFamily="34" charset="0"/>
                <a:ea typeface="+mn-ea"/>
                <a:cs typeface="Calibri" panose="020F0502020204030204" pitchFamily="34" charset="0"/>
              </a:rPr>
              <a:t>until the webinar starts.</a:t>
            </a:r>
            <a:endParaRPr lang="en-US" sz="2800" b="1" dirty="0">
              <a:solidFill>
                <a:srgbClr val="5F5F5F"/>
              </a:solidFill>
              <a:latin typeface="Calibri" panose="020F0502020204030204" pitchFamily="34" charset="0"/>
              <a:cs typeface="Calibri" panose="020F0502020204030204" pitchFamily="34" charset="0"/>
            </a:endParaRPr>
          </a:p>
          <a:p>
            <a:pPr lvl="0">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Connect Audio</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When you join Zoom, the </a:t>
            </a:r>
            <a:r>
              <a:rPr lang="en-US" sz="2200" b="1" i="1" dirty="0">
                <a:solidFill>
                  <a:srgbClr val="5F5F5F"/>
                </a:solidFill>
                <a:latin typeface="Calibri" panose="020F0502020204030204" pitchFamily="34" charset="0"/>
                <a:cs typeface="Calibri" panose="020F0502020204030204" pitchFamily="34" charset="0"/>
              </a:rPr>
              <a:t>Join Audio </a:t>
            </a:r>
            <a:r>
              <a:rPr lang="en-US" sz="2200" dirty="0">
                <a:solidFill>
                  <a:srgbClr val="5F5F5F"/>
                </a:solidFill>
                <a:latin typeface="Calibri" panose="020F0502020204030204" pitchFamily="34" charset="0"/>
                <a:cs typeface="Calibri" panose="020F0502020204030204" pitchFamily="34" charset="0"/>
              </a:rPr>
              <a:t>preferences box pops-up (Phone Call, Computer Audio, or Call Me)</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Choose an option that works best for you</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Join using that option</a:t>
            </a:r>
          </a:p>
          <a:p>
            <a:pPr marL="457200" lvl="0" indent="-457200">
              <a:buFont typeface="+mj-lt"/>
              <a:buAutoNum type="arabicPeriod"/>
              <a:defRPr/>
            </a:pPr>
            <a:r>
              <a:rPr lang="en-US" sz="2200" dirty="0">
                <a:solidFill>
                  <a:srgbClr val="5F5F5F"/>
                </a:solidFill>
                <a:latin typeface="Calibri" panose="020F0502020204030204" pitchFamily="34" charset="0"/>
                <a:cs typeface="Calibri" panose="020F0502020204030204" pitchFamily="34" charset="0"/>
              </a:rPr>
              <a:t>Use Test Speakers and Microphone option to optimize your </a:t>
            </a:r>
            <a:r>
              <a:rPr lang="en-US" sz="2200">
                <a:solidFill>
                  <a:srgbClr val="5F5F5F"/>
                </a:solidFill>
                <a:latin typeface="Calibri" panose="020F0502020204030204" pitchFamily="34" charset="0"/>
                <a:cs typeface="Calibri" panose="020F0502020204030204" pitchFamily="34" charset="0"/>
              </a:rPr>
              <a:t>webinar experience</a:t>
            </a:r>
            <a:endParaRPr lang="en-US" sz="2200" dirty="0">
              <a:solidFill>
                <a:srgbClr val="5F5F5F"/>
              </a:solidFill>
              <a:latin typeface="Calibri" panose="020F0502020204030204" pitchFamily="34" charset="0"/>
              <a:cs typeface="Calibri" panose="020F0502020204030204" pitchFamily="34" charset="0"/>
            </a:endParaRPr>
          </a:p>
          <a:p>
            <a:pPr>
              <a:spcBef>
                <a:spcPts val="900"/>
              </a:spcBef>
              <a:defRPr/>
            </a:pPr>
            <a:r>
              <a:rPr lang="en-US" sz="2600" b="1" dirty="0">
                <a:solidFill>
                  <a:schemeClr val="accent1">
                    <a:lumMod val="75000"/>
                  </a:schemeClr>
                </a:solidFill>
                <a:latin typeface="Calibri" panose="020F0502020204030204" pitchFamily="34" charset="0"/>
                <a:cs typeface="Calibri" panose="020F0502020204030204" pitchFamily="34" charset="0"/>
              </a:rPr>
              <a:t>Chat</a:t>
            </a:r>
          </a:p>
          <a:p>
            <a:pPr>
              <a:defRPr/>
            </a:pPr>
            <a:r>
              <a:rPr lang="en-US" sz="2200" dirty="0">
                <a:solidFill>
                  <a:srgbClr val="6A6B6C"/>
                </a:solidFill>
                <a:latin typeface="Calibri" panose="020F0502020204030204" pitchFamily="34" charset="0"/>
                <a:cs typeface="Calibri" panose="020F0502020204030204" pitchFamily="34" charset="0"/>
              </a:rPr>
              <a:t>Please send your chat to </a:t>
            </a:r>
            <a:r>
              <a:rPr lang="en-US" sz="2200" b="1" i="1" dirty="0">
                <a:solidFill>
                  <a:srgbClr val="5F5F5F"/>
                </a:solidFill>
                <a:latin typeface="Calibri" panose="020F0502020204030204" pitchFamily="34" charset="0"/>
                <a:cs typeface="Calibri" panose="020F0502020204030204" pitchFamily="34" charset="0"/>
              </a:rPr>
              <a:t>Everyone </a:t>
            </a:r>
            <a:r>
              <a:rPr lang="en-US" sz="2200" dirty="0">
                <a:solidFill>
                  <a:srgbClr val="6A6B6C"/>
                </a:solidFill>
                <a:latin typeface="Calibri" panose="020F0502020204030204" pitchFamily="34" charset="0"/>
                <a:cs typeface="Calibri" panose="020F0502020204030204" pitchFamily="34" charset="0"/>
              </a:rPr>
              <a:t>to make sure </a:t>
            </a:r>
            <a:br>
              <a:rPr lang="en-US" sz="2200" dirty="0">
                <a:solidFill>
                  <a:srgbClr val="6A6B6C"/>
                </a:solidFill>
                <a:latin typeface="Calibri" panose="020F0502020204030204" pitchFamily="34" charset="0"/>
                <a:cs typeface="Calibri" panose="020F0502020204030204" pitchFamily="34" charset="0"/>
              </a:rPr>
            </a:br>
            <a:r>
              <a:rPr lang="en-US" sz="2200" dirty="0">
                <a:solidFill>
                  <a:srgbClr val="6A6B6C"/>
                </a:solidFill>
                <a:latin typeface="Calibri" panose="020F0502020204030204" pitchFamily="34" charset="0"/>
                <a:cs typeface="Calibri" panose="020F0502020204030204" pitchFamily="34" charset="0"/>
              </a:rPr>
              <a:t>the monitor sees your question</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7" name="Picture 16">
            <a:extLst>
              <a:ext uri="{FF2B5EF4-FFF2-40B4-BE49-F238E27FC236}">
                <a16:creationId xmlns:a16="http://schemas.microsoft.com/office/drawing/2014/main" id="{81DFFF9D-9106-4961-81A0-547B6791D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83751" y="4539984"/>
            <a:ext cx="3699657" cy="10399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29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Files and folders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lstStyle/>
          <a:p>
            <a:r>
              <a:rPr lang="en-US" dirty="0"/>
              <a:t>Using the chat, list some problems that you have encountered when dealing with files and folders?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443662" y="1143000"/>
            <a:ext cx="4892675" cy="4892675"/>
          </a:xfrm>
        </p:spPr>
      </p:pic>
    </p:spTree>
    <p:extLst>
      <p:ext uri="{BB962C8B-B14F-4D97-AF65-F5344CB8AC3E}">
        <p14:creationId xmlns:p14="http://schemas.microsoft.com/office/powerpoint/2010/main" val="74105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Files and folders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normAutofit lnSpcReduction="10000"/>
          </a:bodyPr>
          <a:lstStyle/>
          <a:p>
            <a:r>
              <a:rPr lang="en-US" dirty="0"/>
              <a:t>Cannot find your files on your computer (or your cloud storage)</a:t>
            </a:r>
          </a:p>
          <a:p>
            <a:r>
              <a:rPr lang="en-US" dirty="0"/>
              <a:t>Multiple versions of files with names such as "finaldraft_4.txt”</a:t>
            </a:r>
          </a:p>
          <a:p>
            <a:r>
              <a:rPr lang="en-US" dirty="0"/>
              <a:t>Path issues when trying to run code</a:t>
            </a:r>
          </a:p>
          <a:p>
            <a:r>
              <a:rPr lang="en-US" dirty="0"/>
              <a:t>Reviewers or colleagues cannot re-run your code/analyses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443662" y="1143000"/>
            <a:ext cx="4892675" cy="4892675"/>
          </a:xfrm>
        </p:spPr>
      </p:pic>
    </p:spTree>
    <p:extLst>
      <p:ext uri="{BB962C8B-B14F-4D97-AF65-F5344CB8AC3E}">
        <p14:creationId xmlns:p14="http://schemas.microsoft.com/office/powerpoint/2010/main" val="342135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Storage and Sharing Issues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lstStyle/>
          <a:p>
            <a:r>
              <a:rPr lang="en-US" dirty="0"/>
              <a:t>Using the chat, list some problems that you have encountered when dealing with storage or sharing?</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443662" y="1143000"/>
            <a:ext cx="4892675" cy="4892675"/>
          </a:xfrm>
        </p:spPr>
      </p:pic>
    </p:spTree>
    <p:extLst>
      <p:ext uri="{BB962C8B-B14F-4D97-AF65-F5344CB8AC3E}">
        <p14:creationId xmlns:p14="http://schemas.microsoft.com/office/powerpoint/2010/main" val="368571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109C-8A22-D19C-F5D3-86764FA346DF}"/>
              </a:ext>
            </a:extLst>
          </p:cNvPr>
          <p:cNvSpPr>
            <a:spLocks noGrp="1"/>
          </p:cNvSpPr>
          <p:nvPr>
            <p:ph type="title"/>
          </p:nvPr>
        </p:nvSpPr>
        <p:spPr/>
        <p:txBody>
          <a:bodyPr/>
          <a:lstStyle/>
          <a:p>
            <a:r>
              <a:rPr lang="en-US" dirty="0"/>
              <a:t>Storage and Sharing Issues</a:t>
            </a:r>
          </a:p>
        </p:txBody>
      </p:sp>
      <p:sp>
        <p:nvSpPr>
          <p:cNvPr id="3" name="Content Placeholder 2">
            <a:extLst>
              <a:ext uri="{FF2B5EF4-FFF2-40B4-BE49-F238E27FC236}">
                <a16:creationId xmlns:a16="http://schemas.microsoft.com/office/drawing/2014/main" id="{B406F852-C5CF-9222-E550-D4A6564BDBDC}"/>
              </a:ext>
            </a:extLst>
          </p:cNvPr>
          <p:cNvSpPr>
            <a:spLocks noGrp="1"/>
          </p:cNvSpPr>
          <p:nvPr>
            <p:ph sz="half" idx="1"/>
          </p:nvPr>
        </p:nvSpPr>
        <p:spPr/>
        <p:txBody>
          <a:bodyPr>
            <a:normAutofit/>
          </a:bodyPr>
          <a:lstStyle/>
          <a:p>
            <a:r>
              <a:rPr lang="en-US" dirty="0"/>
              <a:t>Files are only saved to your computer</a:t>
            </a:r>
          </a:p>
          <a:p>
            <a:r>
              <a:rPr lang="en-US" dirty="0"/>
              <a:t>Collaborators don't share the files needed</a:t>
            </a:r>
          </a:p>
          <a:p>
            <a:r>
              <a:rPr lang="en-US" dirty="0"/>
              <a:t>Files are shared via email attachments</a:t>
            </a:r>
          </a:p>
          <a:p>
            <a:r>
              <a:rPr lang="en-US" dirty="0"/>
              <a:t>Difficult to know if you have the latest version of documents</a:t>
            </a:r>
          </a:p>
        </p:txBody>
      </p:sp>
      <p:pic>
        <p:nvPicPr>
          <p:cNvPr id="6" name="Content Placeholder 5">
            <a:extLst>
              <a:ext uri="{FF2B5EF4-FFF2-40B4-BE49-F238E27FC236}">
                <a16:creationId xmlns:a16="http://schemas.microsoft.com/office/drawing/2014/main" id="{18203F23-8C76-0562-FB85-AF014FF522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443662" y="1143000"/>
            <a:ext cx="4892675" cy="4892675"/>
          </a:xfrm>
        </p:spPr>
      </p:pic>
    </p:spTree>
    <p:extLst>
      <p:ext uri="{BB962C8B-B14F-4D97-AF65-F5344CB8AC3E}">
        <p14:creationId xmlns:p14="http://schemas.microsoft.com/office/powerpoint/2010/main" val="143803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hlinkClick r:id="rId2"/>
              </a:rPr>
              <a:t>Good Enough Practices for Scientific Computing</a:t>
            </a:r>
            <a:r>
              <a:rPr lang="en-US" dirty="0"/>
              <a:t> gives the following recommendations for project organization:</a:t>
            </a:r>
          </a:p>
          <a:p>
            <a:pPr lvl="1"/>
            <a:r>
              <a:rPr lang="en-US" dirty="0"/>
              <a:t>Each project in its own directory, which is named after the project</a:t>
            </a:r>
          </a:p>
          <a:p>
            <a:pPr lvl="1"/>
            <a:r>
              <a:rPr lang="en-US" dirty="0"/>
              <a:t>Text documents associated with the project in the doc directory</a:t>
            </a:r>
          </a:p>
          <a:p>
            <a:pPr lvl="1"/>
            <a:r>
              <a:rPr lang="en-US" dirty="0"/>
              <a:t>Raw data and metadata in the data directory (raw-data)</a:t>
            </a:r>
          </a:p>
          <a:p>
            <a:pPr lvl="1"/>
            <a:r>
              <a:rPr lang="en-US" dirty="0"/>
              <a:t>Files generated during cleanup and analysis in a results directory</a:t>
            </a:r>
          </a:p>
        </p:txBody>
      </p:sp>
    </p:spTree>
    <p:extLst>
      <p:ext uri="{BB962C8B-B14F-4D97-AF65-F5344CB8AC3E}">
        <p14:creationId xmlns:p14="http://schemas.microsoft.com/office/powerpoint/2010/main" val="303181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hlinkClick r:id="rId2"/>
              </a:rPr>
              <a:t>Good Enough Practices for Scientific Computing</a:t>
            </a:r>
            <a:r>
              <a:rPr lang="en-US" dirty="0"/>
              <a:t> gives the following recommendations for project organization:</a:t>
            </a:r>
          </a:p>
          <a:p>
            <a:pPr lvl="1"/>
            <a:r>
              <a:rPr lang="en-US" dirty="0"/>
              <a:t>Project's scripts and programs in the </a:t>
            </a:r>
            <a:r>
              <a:rPr lang="en-US" dirty="0" err="1"/>
              <a:t>src</a:t>
            </a:r>
            <a:r>
              <a:rPr lang="en-US" dirty="0"/>
              <a:t> directory</a:t>
            </a:r>
          </a:p>
          <a:p>
            <a:pPr lvl="1"/>
            <a:r>
              <a:rPr lang="en-US" dirty="0"/>
              <a:t>Programs brought in from elsewhere or compiled locally in the bin directory</a:t>
            </a:r>
          </a:p>
          <a:p>
            <a:pPr lvl="1"/>
            <a:r>
              <a:rPr lang="en-US" dirty="0"/>
              <a:t>Name all files to reflect their content or function</a:t>
            </a:r>
          </a:p>
          <a:p>
            <a:pPr lvl="1"/>
            <a:r>
              <a:rPr lang="en-US" dirty="0"/>
              <a:t>README file to a repository to communicate important information about your project</a:t>
            </a:r>
          </a:p>
          <a:p>
            <a:pPr lvl="1"/>
            <a:r>
              <a:rPr lang="en-US" dirty="0" err="1"/>
              <a:t>CITATION.cff</a:t>
            </a:r>
            <a:r>
              <a:rPr lang="en-US" dirty="0"/>
              <a:t> file to the root of a repository to let others know how you would like them to cite your work</a:t>
            </a:r>
          </a:p>
        </p:txBody>
      </p:sp>
    </p:spTree>
    <p:extLst>
      <p:ext uri="{BB962C8B-B14F-4D97-AF65-F5344CB8AC3E}">
        <p14:creationId xmlns:p14="http://schemas.microsoft.com/office/powerpoint/2010/main" val="185347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2E84-486A-BDD4-BEC1-F2BA997B4A1C}"/>
              </a:ext>
            </a:extLst>
          </p:cNvPr>
          <p:cNvSpPr>
            <a:spLocks noGrp="1"/>
          </p:cNvSpPr>
          <p:nvPr>
            <p:ph type="title"/>
          </p:nvPr>
        </p:nvSpPr>
        <p:spPr/>
        <p:txBody>
          <a:bodyPr/>
          <a:lstStyle/>
          <a:p>
            <a:r>
              <a:rPr lang="en-US" dirty="0"/>
              <a:t>Practice Good File Organization</a:t>
            </a:r>
          </a:p>
        </p:txBody>
      </p:sp>
      <p:sp>
        <p:nvSpPr>
          <p:cNvPr id="3" name="Content Placeholder 2">
            <a:extLst>
              <a:ext uri="{FF2B5EF4-FFF2-40B4-BE49-F238E27FC236}">
                <a16:creationId xmlns:a16="http://schemas.microsoft.com/office/drawing/2014/main" id="{C89D2DDD-46D8-D857-AD22-435640ACEFB8}"/>
              </a:ext>
            </a:extLst>
          </p:cNvPr>
          <p:cNvSpPr>
            <a:spLocks noGrp="1"/>
          </p:cNvSpPr>
          <p:nvPr>
            <p:ph idx="1"/>
          </p:nvPr>
        </p:nvSpPr>
        <p:spPr/>
        <p:txBody>
          <a:bodyPr>
            <a:normAutofit/>
          </a:bodyPr>
          <a:lstStyle/>
          <a:p>
            <a:r>
              <a:rPr lang="en-US" dirty="0"/>
              <a:t>Additional filles to include:</a:t>
            </a:r>
          </a:p>
          <a:p>
            <a:pPr lvl="1"/>
            <a:r>
              <a:rPr lang="en-US" dirty="0">
                <a:hlinkClick r:id="rId2"/>
              </a:rPr>
              <a:t>README file</a:t>
            </a:r>
            <a:r>
              <a:rPr lang="en-US" dirty="0"/>
              <a:t>, to communicate important information about your project</a:t>
            </a:r>
          </a:p>
          <a:p>
            <a:pPr lvl="1"/>
            <a:r>
              <a:rPr lang="en-US" dirty="0">
                <a:hlinkClick r:id="rId3"/>
              </a:rPr>
              <a:t>LICENSE file</a:t>
            </a:r>
            <a:r>
              <a:rPr lang="en-US" dirty="0"/>
              <a:t>, so that others are free to use, change, and distribute the software</a:t>
            </a:r>
          </a:p>
          <a:p>
            <a:pPr lvl="1"/>
            <a:r>
              <a:rPr lang="en-US" dirty="0" err="1">
                <a:hlinkClick r:id="rId4"/>
              </a:rPr>
              <a:t>CITATION.cff</a:t>
            </a:r>
            <a:r>
              <a:rPr lang="en-US" dirty="0">
                <a:hlinkClick r:id="rId4"/>
              </a:rPr>
              <a:t> file</a:t>
            </a:r>
            <a:r>
              <a:rPr lang="en-US" dirty="0"/>
              <a:t>, to let others know how you would like them to cite your work</a:t>
            </a:r>
          </a:p>
          <a:p>
            <a:endParaRPr lang="en-US" dirty="0"/>
          </a:p>
        </p:txBody>
      </p:sp>
    </p:spTree>
    <p:extLst>
      <p:ext uri="{BB962C8B-B14F-4D97-AF65-F5344CB8AC3E}">
        <p14:creationId xmlns:p14="http://schemas.microsoft.com/office/powerpoint/2010/main" val="24134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3CDC-D101-4DA7-BDAA-7FFF00FD8541}"/>
              </a:ext>
            </a:extLst>
          </p:cNvPr>
          <p:cNvSpPr>
            <a:spLocks noGrp="1"/>
          </p:cNvSpPr>
          <p:nvPr>
            <p:ph type="title"/>
          </p:nvPr>
        </p:nvSpPr>
        <p:spPr/>
        <p:txBody>
          <a:bodyPr/>
          <a:lstStyle/>
          <a:p>
            <a:r>
              <a:rPr lang="en-US" dirty="0"/>
              <a:t>Contact Us for Ongoing Support</a:t>
            </a:r>
          </a:p>
        </p:txBody>
      </p:sp>
      <p:sp>
        <p:nvSpPr>
          <p:cNvPr id="7" name="Content Placeholder 6">
            <a:extLst>
              <a:ext uri="{FF2B5EF4-FFF2-40B4-BE49-F238E27FC236}">
                <a16:creationId xmlns:a16="http://schemas.microsoft.com/office/drawing/2014/main" id="{9F181576-F884-42EA-BE1B-90C028936FC2}"/>
              </a:ext>
            </a:extLst>
          </p:cNvPr>
          <p:cNvSpPr>
            <a:spLocks noGrp="1"/>
          </p:cNvSpPr>
          <p:nvPr>
            <p:ph idx="1"/>
          </p:nvPr>
        </p:nvSpPr>
        <p:spPr>
          <a:xfrm>
            <a:off x="609600" y="4835951"/>
            <a:ext cx="10972800" cy="1199087"/>
          </a:xfrm>
        </p:spPr>
        <p:txBody>
          <a:bodyPr>
            <a:noAutofit/>
          </a:bodyPr>
          <a:lstStyle/>
          <a:p>
            <a:pPr marL="285750" indent="-285750">
              <a:buFont typeface="Arial" panose="020B0604020202020204" pitchFamily="34" charset="0"/>
              <a:buChar char="•"/>
            </a:pPr>
            <a:r>
              <a:rPr lang="en-US" sz="2200" b="1" dirty="0">
                <a:solidFill>
                  <a:schemeClr val="tx1">
                    <a:lumMod val="65000"/>
                    <a:lumOff val="35000"/>
                  </a:schemeClr>
                </a:solidFill>
              </a:rPr>
              <a:t>Ask a Question</a:t>
            </a:r>
            <a:r>
              <a:rPr lang="en-US" sz="2200" dirty="0">
                <a:solidFill>
                  <a:schemeClr val="tx1">
                    <a:lumMod val="65000"/>
                    <a:lumOff val="35000"/>
                  </a:schemeClr>
                </a:solidFill>
              </a:rPr>
              <a:t>: </a:t>
            </a:r>
            <a:r>
              <a:rPr lang="en-US" sz="2200" u="sng" dirty="0">
                <a:hlinkClick r:id="rId3"/>
              </a:rPr>
              <a:t>https://www.nihlibrary.nih.gov/get-help/ask-question</a:t>
            </a:r>
            <a:endParaRPr lang="en-US" sz="2200" u="sng" dirty="0"/>
          </a:p>
          <a:p>
            <a:pPr marL="285750" indent="-285750">
              <a:buFont typeface="Arial" panose="020B0604020202020204" pitchFamily="34" charset="0"/>
              <a:buChar char="•"/>
            </a:pPr>
            <a:r>
              <a:rPr lang="en-US" sz="2200" b="1" dirty="0">
                <a:solidFill>
                  <a:schemeClr val="tx1">
                    <a:lumMod val="65000"/>
                    <a:lumOff val="35000"/>
                  </a:schemeClr>
                </a:solidFill>
              </a:rPr>
              <a:t>Request a Tutorial</a:t>
            </a:r>
            <a:r>
              <a:rPr lang="en-US" sz="2200" dirty="0">
                <a:solidFill>
                  <a:schemeClr val="tx1">
                    <a:lumMod val="65000"/>
                    <a:lumOff val="35000"/>
                  </a:schemeClr>
                </a:solidFill>
              </a:rPr>
              <a:t>: </a:t>
            </a:r>
            <a:r>
              <a:rPr lang="en-US" sz="2200" dirty="0">
                <a:hlinkClick r:id="rId4"/>
              </a:rPr>
              <a:t>https://www.nihlibrary.nih.gov/get-help/consultations-tutorials</a:t>
            </a:r>
            <a:endParaRPr lang="en-US" sz="2200" dirty="0"/>
          </a:p>
          <a:p>
            <a:pPr marL="285750" indent="-285750">
              <a:buFont typeface="Arial" panose="020B0604020202020204" pitchFamily="34" charset="0"/>
              <a:buChar char="•"/>
            </a:pPr>
            <a:r>
              <a:rPr lang="en-US" sz="2200" b="1" dirty="0">
                <a:solidFill>
                  <a:schemeClr val="tx1">
                    <a:lumMod val="65000"/>
                    <a:lumOff val="35000"/>
                  </a:schemeClr>
                </a:solidFill>
              </a:rPr>
              <a:t>Sign up for Additional Classes</a:t>
            </a:r>
            <a:r>
              <a:rPr lang="en-US" sz="2200" dirty="0">
                <a:solidFill>
                  <a:schemeClr val="tx1">
                    <a:lumMod val="65000"/>
                    <a:lumOff val="35000"/>
                  </a:schemeClr>
                </a:solidFill>
              </a:rPr>
              <a:t>: </a:t>
            </a:r>
            <a:r>
              <a:rPr lang="en-US" sz="2200" dirty="0">
                <a:hlinkClick r:id="rId5"/>
              </a:rPr>
              <a:t>https://www.nihlibrary.nih.gov/training/calendar</a:t>
            </a:r>
            <a:endParaRPr lang="en-US" sz="2200" dirty="0">
              <a:solidFill>
                <a:schemeClr val="tx1">
                  <a:lumMod val="65000"/>
                  <a:lumOff val="35000"/>
                </a:schemeClr>
              </a:solidFill>
            </a:endParaRPr>
          </a:p>
        </p:txBody>
      </p:sp>
      <p:grpSp>
        <p:nvGrpSpPr>
          <p:cNvPr id="8" name="Group 7">
            <a:extLst>
              <a:ext uri="{FF2B5EF4-FFF2-40B4-BE49-F238E27FC236}">
                <a16:creationId xmlns:a16="http://schemas.microsoft.com/office/drawing/2014/main" id="{EBBFF07A-03D7-4187-A4E9-4F4838FEAC3E}"/>
              </a:ext>
            </a:extLst>
          </p:cNvPr>
          <p:cNvGrpSpPr/>
          <p:nvPr/>
        </p:nvGrpSpPr>
        <p:grpSpPr>
          <a:xfrm>
            <a:off x="757811" y="1175829"/>
            <a:ext cx="5727831" cy="3487299"/>
            <a:chOff x="748383" y="1103127"/>
            <a:chExt cx="5727831" cy="3487299"/>
          </a:xfrm>
        </p:grpSpPr>
        <p:pic>
          <p:nvPicPr>
            <p:cNvPr id="4" name="Content Placeholder 4">
              <a:extLst>
                <a:ext uri="{FF2B5EF4-FFF2-40B4-BE49-F238E27FC236}">
                  <a16:creationId xmlns:a16="http://schemas.microsoft.com/office/drawing/2014/main" id="{1F55E27E-27E9-4AE6-9466-525B5D139FD0}"/>
                </a:ext>
              </a:extLst>
            </p:cNvPr>
            <p:cNvPicPr>
              <a:picLocks noChangeAspect="1"/>
            </p:cNvPicPr>
            <p:nvPr/>
          </p:nvPicPr>
          <p:blipFill>
            <a:blip r:embed="rId6"/>
            <a:stretch>
              <a:fillRect/>
            </a:stretch>
          </p:blipFill>
          <p:spPr>
            <a:xfrm>
              <a:off x="748383" y="1103127"/>
              <a:ext cx="5384800" cy="3487299"/>
            </a:xfrm>
            <a:prstGeom prst="rect">
              <a:avLst/>
            </a:prstGeom>
            <a:ln>
              <a:solidFill>
                <a:schemeClr val="tx1"/>
              </a:solidFill>
            </a:ln>
          </p:spPr>
        </p:pic>
        <p:sp>
          <p:nvSpPr>
            <p:cNvPr id="5" name="Arrow: Left 4">
              <a:extLst>
                <a:ext uri="{FF2B5EF4-FFF2-40B4-BE49-F238E27FC236}">
                  <a16:creationId xmlns:a16="http://schemas.microsoft.com/office/drawing/2014/main" id="{88F3133F-0A45-4331-B937-EBD63D9CE0E9}"/>
                </a:ext>
              </a:extLst>
            </p:cNvPr>
            <p:cNvSpPr/>
            <p:nvPr/>
          </p:nvSpPr>
          <p:spPr>
            <a:xfrm>
              <a:off x="5359874" y="1571931"/>
              <a:ext cx="1116340" cy="619455"/>
            </a:xfrm>
            <a:prstGeom prst="leftArrow">
              <a:avLst/>
            </a:prstGeom>
            <a:solidFill>
              <a:srgbClr val="C0000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65F8498-AA86-4BDC-A66E-835E61DF4FCB}"/>
              </a:ext>
            </a:extLst>
          </p:cNvPr>
          <p:cNvSpPr txBox="1"/>
          <p:nvPr/>
        </p:nvSpPr>
        <p:spPr>
          <a:xfrm>
            <a:off x="6818660" y="1204110"/>
            <a:ext cx="4875500" cy="3046988"/>
          </a:xfrm>
          <a:prstGeom prst="rect">
            <a:avLst/>
          </a:prstGeom>
          <a:noFill/>
        </p:spPr>
        <p:txBody>
          <a:bodyPr wrap="square" rtlCol="0">
            <a:spAutoFit/>
          </a:bodyPr>
          <a:lstStyle/>
          <a:p>
            <a:pPr>
              <a:spcBef>
                <a:spcPct val="20000"/>
              </a:spcBef>
            </a:pPr>
            <a:r>
              <a:rPr lang="en-US" sz="2400" b="1" dirty="0">
                <a:solidFill>
                  <a:srgbClr val="616265"/>
                </a:solidFill>
                <a:latin typeface="Arial" pitchFamily="34" charset="0"/>
                <a:cs typeface="Arial" pitchFamily="34" charset="0"/>
              </a:rPr>
              <a:t>Doug Joubert</a:t>
            </a:r>
          </a:p>
          <a:p>
            <a:pPr>
              <a:spcBef>
                <a:spcPct val="20000"/>
              </a:spcBef>
            </a:pPr>
            <a:r>
              <a:rPr lang="en-US" sz="2400" dirty="0">
                <a:solidFill>
                  <a:srgbClr val="616265"/>
                </a:solidFill>
                <a:latin typeface="Arial" pitchFamily="34" charset="0"/>
                <a:cs typeface="Arial" pitchFamily="34" charset="0"/>
              </a:rPr>
              <a:t>Bioinformatics Support Program	</a:t>
            </a:r>
          </a:p>
          <a:p>
            <a:pPr>
              <a:spcBef>
                <a:spcPct val="20000"/>
              </a:spcBef>
            </a:pPr>
            <a:r>
              <a:rPr lang="en-US" sz="2400" dirty="0">
                <a:solidFill>
                  <a:srgbClr val="616265"/>
                </a:solidFill>
                <a:latin typeface="Arial" pitchFamily="34" charset="0"/>
                <a:cs typeface="Arial" pitchFamily="34" charset="0"/>
              </a:rPr>
              <a:t>301-827-3829</a:t>
            </a:r>
          </a:p>
          <a:p>
            <a:pPr>
              <a:spcBef>
                <a:spcPct val="20000"/>
              </a:spcBef>
            </a:pPr>
            <a:r>
              <a:rPr lang="en-US" sz="2400" dirty="0" err="1">
                <a:solidFill>
                  <a:srgbClr val="616265"/>
                </a:solidFill>
                <a:latin typeface="Arial" pitchFamily="34" charset="0"/>
                <a:cs typeface="Arial" pitchFamily="34" charset="0"/>
              </a:rPr>
              <a:t>douglas.joubert@nih.gov</a:t>
            </a:r>
            <a:endParaRPr lang="en-US" sz="2400" dirty="0">
              <a:solidFill>
                <a:srgbClr val="616265"/>
              </a:solidFill>
              <a:latin typeface="Arial" pitchFamily="34" charset="0"/>
              <a:cs typeface="Arial" pitchFamily="34" charset="0"/>
            </a:endParaRPr>
          </a:p>
          <a:p>
            <a:pPr lvl="0">
              <a:spcBef>
                <a:spcPct val="20000"/>
              </a:spcBef>
            </a:pPr>
            <a:endParaRPr lang="en-US" sz="2400" dirty="0">
              <a:solidFill>
                <a:srgbClr val="616265"/>
              </a:solidFill>
              <a:latin typeface="Arial" pitchFamily="34" charset="0"/>
              <a:cs typeface="Arial" pitchFamily="34" charset="0"/>
            </a:endParaRPr>
          </a:p>
          <a:p>
            <a:pPr lvl="0">
              <a:spcBef>
                <a:spcPct val="20000"/>
              </a:spcBef>
            </a:pPr>
            <a:r>
              <a:rPr lang="en-US" sz="2400" b="1" dirty="0">
                <a:solidFill>
                  <a:srgbClr val="616265"/>
                </a:solidFill>
                <a:latin typeface="Arial" pitchFamily="34" charset="0"/>
                <a:cs typeface="Arial" pitchFamily="34" charset="0"/>
              </a:rPr>
              <a:t>NIH Library Help Desk </a:t>
            </a:r>
            <a:br>
              <a:rPr lang="en-US" sz="2400" dirty="0">
                <a:solidFill>
                  <a:srgbClr val="616265"/>
                </a:solidFill>
                <a:latin typeface="Arial" pitchFamily="34" charset="0"/>
                <a:cs typeface="Arial" pitchFamily="34" charset="0"/>
              </a:rPr>
            </a:br>
            <a:r>
              <a:rPr lang="en-US" sz="2400" dirty="0">
                <a:solidFill>
                  <a:srgbClr val="616265"/>
                </a:solidFill>
                <a:latin typeface="Arial" pitchFamily="34" charset="0"/>
                <a:cs typeface="Arial" pitchFamily="34" charset="0"/>
              </a:rPr>
              <a:t>(301) 496-1080</a:t>
            </a:r>
          </a:p>
        </p:txBody>
      </p:sp>
    </p:spTree>
    <p:extLst>
      <p:ext uri="{BB962C8B-B14F-4D97-AF65-F5344CB8AC3E}">
        <p14:creationId xmlns:p14="http://schemas.microsoft.com/office/powerpoint/2010/main" val="15496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Questions &amp; Comments</a:t>
            </a:r>
          </a:p>
        </p:txBody>
      </p:sp>
    </p:spTree>
    <p:extLst>
      <p:ext uri="{BB962C8B-B14F-4D97-AF65-F5344CB8AC3E}">
        <p14:creationId xmlns:p14="http://schemas.microsoft.com/office/powerpoint/2010/main" val="216788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and Reproducibility In </a:t>
            </a:r>
            <a:r>
              <a:rPr lang="en-US" dirty="0" err="1"/>
              <a:t>Rstudio</a:t>
            </a:r>
            <a:r>
              <a:rPr lang="en-US" dirty="0"/>
              <a:t> (Part 1)</a:t>
            </a:r>
          </a:p>
        </p:txBody>
      </p:sp>
      <p:sp>
        <p:nvSpPr>
          <p:cNvPr id="3" name="Subtitle 2"/>
          <p:cNvSpPr>
            <a:spLocks noGrp="1"/>
          </p:cNvSpPr>
          <p:nvPr>
            <p:ph type="subTitle" idx="1"/>
          </p:nvPr>
        </p:nvSpPr>
        <p:spPr/>
        <p:txBody>
          <a:bodyPr>
            <a:noAutofit/>
          </a:bodyPr>
          <a:lstStyle/>
          <a:p>
            <a:r>
              <a:rPr lang="en-US" sz="2000" dirty="0"/>
              <a:t>Doug Joubert</a:t>
            </a:r>
          </a:p>
          <a:p>
            <a:r>
              <a:rPr lang="en-US" sz="2000" dirty="0"/>
              <a:t>2022-10-11</a:t>
            </a:r>
          </a:p>
        </p:txBody>
      </p:sp>
    </p:spTree>
    <p:extLst>
      <p:ext uri="{BB962C8B-B14F-4D97-AF65-F5344CB8AC3E}">
        <p14:creationId xmlns:p14="http://schemas.microsoft.com/office/powerpoint/2010/main" val="246404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47A-8FF5-4283-823C-D30601046C73}"/>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913122DE-C247-4E2B-8851-D5683F899D28}"/>
              </a:ext>
            </a:extLst>
          </p:cNvPr>
          <p:cNvSpPr>
            <a:spLocks noGrp="1"/>
          </p:cNvSpPr>
          <p:nvPr>
            <p:ph idx="1"/>
          </p:nvPr>
        </p:nvSpPr>
        <p:spPr/>
        <p:txBody>
          <a:bodyPr/>
          <a:lstStyle/>
          <a:p>
            <a:r>
              <a:rPr lang="en-US" dirty="0"/>
              <a:t>Understand the role of scientific reproducibility in research</a:t>
            </a:r>
          </a:p>
          <a:p>
            <a:r>
              <a:rPr lang="en-US" dirty="0"/>
              <a:t>Discuss the advantages of using RStudio for managing projects</a:t>
            </a:r>
          </a:p>
          <a:p>
            <a:r>
              <a:rPr lang="en-US" dirty="0"/>
              <a:t>Demonstrate how to create and clone a GitHub repository</a:t>
            </a:r>
          </a:p>
          <a:p>
            <a:r>
              <a:rPr lang="en-US" dirty="0"/>
              <a:t>Demonstrate how to create a Git project in </a:t>
            </a:r>
            <a:r>
              <a:rPr lang="en-US" dirty="0" err="1"/>
              <a:t>Rstudio</a:t>
            </a:r>
            <a:endParaRPr lang="en-US" dirty="0"/>
          </a:p>
          <a:p>
            <a:r>
              <a:rPr lang="en-US" dirty="0"/>
              <a:t>Identify good practices for managing projects in RStudio</a:t>
            </a:r>
          </a:p>
        </p:txBody>
      </p:sp>
    </p:spTree>
    <p:extLst>
      <p:ext uri="{BB962C8B-B14F-4D97-AF65-F5344CB8AC3E}">
        <p14:creationId xmlns:p14="http://schemas.microsoft.com/office/powerpoint/2010/main" val="11589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Scientific Reproducibility</a:t>
            </a:r>
          </a:p>
        </p:txBody>
      </p:sp>
      <p:sp>
        <p:nvSpPr>
          <p:cNvPr id="6" name="TextBox 5">
            <a:extLst>
              <a:ext uri="{FF2B5EF4-FFF2-40B4-BE49-F238E27FC236}">
                <a16:creationId xmlns:a16="http://schemas.microsoft.com/office/drawing/2014/main" id="{21C13FCD-8E5A-02C0-D982-3BBE1A8A7B5C}"/>
              </a:ext>
            </a:extLst>
          </p:cNvPr>
          <p:cNvSpPr txBox="1"/>
          <p:nvPr/>
        </p:nvSpPr>
        <p:spPr>
          <a:xfrm>
            <a:off x="609600" y="2165300"/>
            <a:ext cx="10972800" cy="2908489"/>
          </a:xfrm>
          <a:prstGeom prst="rect">
            <a:avLst/>
          </a:prstGeom>
          <a:noFill/>
        </p:spPr>
        <p:txBody>
          <a:bodyPr wrap="square">
            <a:spAutoFit/>
          </a:bodyPr>
          <a:lstStyle/>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According to the </a:t>
            </a:r>
            <a:r>
              <a:rPr lang="en-US" sz="24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2"/>
              </a:rPr>
              <a:t>U.S. National Science Foundation (NSF)</a:t>
            </a:r>
            <a:r>
              <a:rPr lang="en-US" sz="2400" dirty="0">
                <a:effectLst/>
                <a:latin typeface="Cambria" panose="02040503050406030204" pitchFamily="18" charset="0"/>
                <a:ea typeface="Cambria" panose="02040503050406030204" pitchFamily="18" charset="0"/>
                <a:cs typeface="Times New Roman" panose="02020603050405020304" pitchFamily="18" charset="0"/>
              </a:rPr>
              <a:t> subcommittee on replicability in science (2015):</a:t>
            </a:r>
          </a:p>
          <a:p>
            <a:pPr marL="0" marR="0">
              <a:spcBef>
                <a:spcPts val="900"/>
              </a:spcBef>
              <a:spcAft>
                <a:spcPts val="90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Science should routinely evaluate the reproducibility of findings that enjoy a prominent role in the published literature. To make reproduction possible, efficient, and informative, researchers should sufficiently document the details of the procedures used to collect data, to convert observations into analyzable data, and to perform data analysis.</a:t>
            </a:r>
          </a:p>
        </p:txBody>
      </p:sp>
    </p:spTree>
    <p:extLst>
      <p:ext uri="{BB962C8B-B14F-4D97-AF65-F5344CB8AC3E}">
        <p14:creationId xmlns:p14="http://schemas.microsoft.com/office/powerpoint/2010/main" val="3297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552-EECD-7C55-1330-018D6D9434B2}"/>
              </a:ext>
            </a:extLst>
          </p:cNvPr>
          <p:cNvSpPr>
            <a:spLocks noGrp="1"/>
          </p:cNvSpPr>
          <p:nvPr>
            <p:ph type="title"/>
          </p:nvPr>
        </p:nvSpPr>
        <p:spPr/>
        <p:txBody>
          <a:bodyPr/>
          <a:lstStyle/>
          <a:p>
            <a:r>
              <a:rPr lang="en-US" dirty="0"/>
              <a:t>Problem of Reproducibility</a:t>
            </a:r>
          </a:p>
        </p:txBody>
      </p:sp>
      <p:pic>
        <p:nvPicPr>
          <p:cNvPr id="4" name="Picture 3">
            <a:extLst>
              <a:ext uri="{FF2B5EF4-FFF2-40B4-BE49-F238E27FC236}">
                <a16:creationId xmlns:a16="http://schemas.microsoft.com/office/drawing/2014/main" id="{396A860F-50C7-46E5-67F9-F283EDCCE0F7}"/>
              </a:ext>
            </a:extLst>
          </p:cNvPr>
          <p:cNvPicPr>
            <a:picLocks noChangeAspect="1"/>
          </p:cNvPicPr>
          <p:nvPr/>
        </p:nvPicPr>
        <p:blipFill>
          <a:blip r:embed="rId2"/>
          <a:stretch>
            <a:fillRect/>
          </a:stretch>
        </p:blipFill>
        <p:spPr>
          <a:xfrm>
            <a:off x="1752600" y="1040726"/>
            <a:ext cx="8686800" cy="4343400"/>
          </a:xfrm>
          <a:prstGeom prst="rect">
            <a:avLst/>
          </a:prstGeom>
        </p:spPr>
      </p:pic>
      <p:sp>
        <p:nvSpPr>
          <p:cNvPr id="6" name="TextBox 5">
            <a:extLst>
              <a:ext uri="{FF2B5EF4-FFF2-40B4-BE49-F238E27FC236}">
                <a16:creationId xmlns:a16="http://schemas.microsoft.com/office/drawing/2014/main" id="{35F186B8-52FA-EDF2-AF45-D781C209783C}"/>
              </a:ext>
            </a:extLst>
          </p:cNvPr>
          <p:cNvSpPr txBox="1"/>
          <p:nvPr/>
        </p:nvSpPr>
        <p:spPr>
          <a:xfrm>
            <a:off x="1752600" y="5632608"/>
            <a:ext cx="8307805" cy="369332"/>
          </a:xfrm>
          <a:prstGeom prst="rect">
            <a:avLst/>
          </a:prstGeom>
          <a:noFill/>
        </p:spPr>
        <p:txBody>
          <a:bodyPr wrap="square">
            <a:spAutoFit/>
          </a:bodyPr>
          <a:lstStyle/>
          <a:p>
            <a:r>
              <a:rPr lang="en-US" dirty="0"/>
              <a:t>A 2016 Nature survey revealed reproducibility problems across all domains of science </a:t>
            </a:r>
          </a:p>
        </p:txBody>
      </p:sp>
    </p:spTree>
    <p:extLst>
      <p:ext uri="{BB962C8B-B14F-4D97-AF65-F5344CB8AC3E}">
        <p14:creationId xmlns:p14="http://schemas.microsoft.com/office/powerpoint/2010/main" val="40999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9DE5-D004-E753-A8AE-9EA95761948D}"/>
              </a:ext>
            </a:extLst>
          </p:cNvPr>
          <p:cNvSpPr>
            <a:spLocks noGrp="1"/>
          </p:cNvSpPr>
          <p:nvPr>
            <p:ph type="title"/>
          </p:nvPr>
        </p:nvSpPr>
        <p:spPr/>
        <p:txBody>
          <a:bodyPr/>
          <a:lstStyle/>
          <a:p>
            <a:r>
              <a:rPr lang="en-US" dirty="0"/>
              <a:t>Embracing Reproducibility Practices</a:t>
            </a:r>
          </a:p>
        </p:txBody>
      </p:sp>
      <p:sp>
        <p:nvSpPr>
          <p:cNvPr id="3" name="Content Placeholder 2">
            <a:extLst>
              <a:ext uri="{FF2B5EF4-FFF2-40B4-BE49-F238E27FC236}">
                <a16:creationId xmlns:a16="http://schemas.microsoft.com/office/drawing/2014/main" id="{0AFBCDD2-F333-0C62-E7DE-C7288061F77C}"/>
              </a:ext>
            </a:extLst>
          </p:cNvPr>
          <p:cNvSpPr>
            <a:spLocks noGrp="1"/>
          </p:cNvSpPr>
          <p:nvPr>
            <p:ph idx="1"/>
          </p:nvPr>
        </p:nvSpPr>
        <p:spPr/>
        <p:txBody>
          <a:bodyPr>
            <a:normAutofit/>
          </a:bodyPr>
          <a:lstStyle/>
          <a:p>
            <a:r>
              <a:rPr lang="en-US" dirty="0"/>
              <a:t>If contributing to science and other researchers seems not to be compelling enough, here are 5 selfish reasons to work reproducibly according to </a:t>
            </a:r>
            <a:r>
              <a:rPr lang="en-US" dirty="0" err="1"/>
              <a:t>Markowetz</a:t>
            </a:r>
            <a:r>
              <a:rPr lang="en-US" dirty="0"/>
              <a:t> (2015):</a:t>
            </a:r>
          </a:p>
          <a:p>
            <a:pPr lvl="1"/>
            <a:r>
              <a:rPr lang="en-US" dirty="0"/>
              <a:t>Helps to avoid data loss and disaster</a:t>
            </a:r>
          </a:p>
          <a:p>
            <a:pPr lvl="1"/>
            <a:r>
              <a:rPr lang="en-US" dirty="0"/>
              <a:t>Makes it easier to write papers</a:t>
            </a:r>
          </a:p>
          <a:p>
            <a:pPr lvl="1"/>
            <a:r>
              <a:rPr lang="en-US" dirty="0"/>
              <a:t>Helps reviewers see it your way</a:t>
            </a:r>
          </a:p>
          <a:p>
            <a:pPr lvl="1"/>
            <a:r>
              <a:rPr lang="en-US" dirty="0"/>
              <a:t>Enables continuity of your work</a:t>
            </a:r>
          </a:p>
          <a:p>
            <a:pPr lvl="1"/>
            <a:r>
              <a:rPr lang="en-US" dirty="0"/>
              <a:t>Helps to build your reputation</a:t>
            </a:r>
          </a:p>
          <a:p>
            <a:endParaRPr lang="en-US" dirty="0"/>
          </a:p>
          <a:p>
            <a:endParaRPr lang="en-US" dirty="0"/>
          </a:p>
        </p:txBody>
      </p:sp>
    </p:spTree>
    <p:extLst>
      <p:ext uri="{BB962C8B-B14F-4D97-AF65-F5344CB8AC3E}">
        <p14:creationId xmlns:p14="http://schemas.microsoft.com/office/powerpoint/2010/main" val="219176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987E-ED4C-6322-66AC-97038CEF24FB}"/>
              </a:ext>
            </a:extLst>
          </p:cNvPr>
          <p:cNvSpPr>
            <a:spLocks noGrp="1"/>
          </p:cNvSpPr>
          <p:nvPr>
            <p:ph type="title"/>
          </p:nvPr>
        </p:nvSpPr>
        <p:spPr/>
        <p:txBody>
          <a:bodyPr/>
          <a:lstStyle/>
          <a:p>
            <a:r>
              <a:rPr lang="en-US" dirty="0"/>
              <a:t>Using RStudio for Project Management</a:t>
            </a:r>
          </a:p>
        </p:txBody>
      </p:sp>
      <p:sp>
        <p:nvSpPr>
          <p:cNvPr id="3" name="Content Placeholder 2">
            <a:extLst>
              <a:ext uri="{FF2B5EF4-FFF2-40B4-BE49-F238E27FC236}">
                <a16:creationId xmlns:a16="http://schemas.microsoft.com/office/drawing/2014/main" id="{C124CF6D-67B6-ACE7-9D43-D31C81E87391}"/>
              </a:ext>
            </a:extLst>
          </p:cNvPr>
          <p:cNvSpPr>
            <a:spLocks noGrp="1"/>
          </p:cNvSpPr>
          <p:nvPr>
            <p:ph idx="1"/>
          </p:nvPr>
        </p:nvSpPr>
        <p:spPr/>
        <p:txBody>
          <a:bodyPr>
            <a:normAutofit/>
          </a:bodyPr>
          <a:lstStyle/>
          <a:p>
            <a:r>
              <a:rPr lang="en-US" dirty="0"/>
              <a:t>RStudio is an integrated development environment (IDE) for R and Python:</a:t>
            </a:r>
          </a:p>
          <a:p>
            <a:pPr lvl="1"/>
            <a:r>
              <a:rPr lang="en-US" dirty="0"/>
              <a:t>Free and open-source</a:t>
            </a:r>
          </a:p>
          <a:p>
            <a:pPr lvl="1"/>
            <a:r>
              <a:rPr lang="en-US" dirty="0"/>
              <a:t>Designed to make it easy to write and reuse code</a:t>
            </a:r>
          </a:p>
          <a:p>
            <a:pPr lvl="1"/>
            <a:r>
              <a:rPr lang="en-US" dirty="0"/>
              <a:t>Convenient to view and interact with the objects stored in your environment</a:t>
            </a:r>
          </a:p>
          <a:p>
            <a:pPr lvl="1"/>
            <a:r>
              <a:rPr lang="en-US" dirty="0"/>
              <a:t>Collaboration and Publishing Tools</a:t>
            </a:r>
          </a:p>
          <a:p>
            <a:pPr lvl="1"/>
            <a:r>
              <a:rPr lang="en-US" dirty="0"/>
              <a:t>Documents using R Markdown</a:t>
            </a:r>
          </a:p>
        </p:txBody>
      </p:sp>
    </p:spTree>
    <p:extLst>
      <p:ext uri="{BB962C8B-B14F-4D97-AF65-F5344CB8AC3E}">
        <p14:creationId xmlns:p14="http://schemas.microsoft.com/office/powerpoint/2010/main" val="9302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7C0F-A56F-7DC0-6438-0D855EEEE238}"/>
              </a:ext>
            </a:extLst>
          </p:cNvPr>
          <p:cNvSpPr>
            <a:spLocks noGrp="1"/>
          </p:cNvSpPr>
          <p:nvPr>
            <p:ph type="title"/>
          </p:nvPr>
        </p:nvSpPr>
        <p:spPr/>
        <p:txBody>
          <a:bodyPr/>
          <a:lstStyle/>
          <a:p>
            <a:r>
              <a:rPr lang="en-US" dirty="0"/>
              <a:t>Outline for Demo</a:t>
            </a:r>
          </a:p>
        </p:txBody>
      </p:sp>
      <p:sp>
        <p:nvSpPr>
          <p:cNvPr id="3" name="Content Placeholder 2">
            <a:extLst>
              <a:ext uri="{FF2B5EF4-FFF2-40B4-BE49-F238E27FC236}">
                <a16:creationId xmlns:a16="http://schemas.microsoft.com/office/drawing/2014/main" id="{AA1A6E05-BACA-890B-9535-2CF8D419DEA2}"/>
              </a:ext>
            </a:extLst>
          </p:cNvPr>
          <p:cNvSpPr>
            <a:spLocks noGrp="1"/>
          </p:cNvSpPr>
          <p:nvPr>
            <p:ph idx="1"/>
          </p:nvPr>
        </p:nvSpPr>
        <p:spPr/>
        <p:txBody>
          <a:bodyPr>
            <a:normAutofit/>
          </a:bodyPr>
          <a:lstStyle/>
          <a:p>
            <a:endParaRPr lang="en-US" dirty="0"/>
          </a:p>
          <a:p>
            <a:r>
              <a:rPr lang="en-US" dirty="0"/>
              <a:t>Defining version control</a:t>
            </a:r>
          </a:p>
          <a:p>
            <a:r>
              <a:rPr lang="en-US" dirty="0"/>
              <a:t>Creating a new repository on GitHub</a:t>
            </a:r>
          </a:p>
          <a:p>
            <a:r>
              <a:rPr lang="en-US" dirty="0"/>
              <a:t>Creating a “versioned” project in RStudio</a:t>
            </a:r>
          </a:p>
          <a:p>
            <a:r>
              <a:rPr lang="en-US" dirty="0"/>
              <a:t>Brief discussion about “best practices”</a:t>
            </a:r>
          </a:p>
          <a:p>
            <a:r>
              <a:rPr lang="en-US" dirty="0"/>
              <a:t>Using version control in RStudio</a:t>
            </a:r>
          </a:p>
          <a:p>
            <a:endParaRPr lang="en-US" dirty="0"/>
          </a:p>
          <a:p>
            <a:endParaRPr lang="en-US" dirty="0"/>
          </a:p>
        </p:txBody>
      </p:sp>
    </p:spTree>
    <p:extLst>
      <p:ext uri="{BB962C8B-B14F-4D97-AF65-F5344CB8AC3E}">
        <p14:creationId xmlns:p14="http://schemas.microsoft.com/office/powerpoint/2010/main" val="138574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440-B870-F737-CD06-2E874A553E5D}"/>
              </a:ext>
            </a:extLst>
          </p:cNvPr>
          <p:cNvSpPr>
            <a:spLocks noGrp="1"/>
          </p:cNvSpPr>
          <p:nvPr>
            <p:ph type="title"/>
          </p:nvPr>
        </p:nvSpPr>
        <p:spPr/>
        <p:txBody>
          <a:bodyPr/>
          <a:lstStyle/>
          <a:p>
            <a:r>
              <a:rPr lang="en-US" dirty="0"/>
              <a:t>Practices for Managing Projects</a:t>
            </a:r>
          </a:p>
        </p:txBody>
      </p:sp>
    </p:spTree>
    <p:extLst>
      <p:ext uri="{BB962C8B-B14F-4D97-AF65-F5344CB8AC3E}">
        <p14:creationId xmlns:p14="http://schemas.microsoft.com/office/powerpoint/2010/main" val="2082267965"/>
      </p:ext>
    </p:extLst>
  </p:cSld>
  <p:clrMapOvr>
    <a:masterClrMapping/>
  </p:clrMapOvr>
</p:sld>
</file>

<file path=ppt/theme/theme1.xml><?xml version="1.0" encoding="utf-8"?>
<a:theme xmlns:a="http://schemas.openxmlformats.org/drawingml/2006/main" name="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brary PPT Template" id="{7D8759F7-36AE-4004-B43F-65ECA9626719}" vid="{625DB23C-26C5-45E5-8FF8-34DBB400A780}"/>
    </a:ext>
  </a:extLst>
</a:theme>
</file>

<file path=ppt/theme/theme2.xml><?xml version="1.0" encoding="utf-8"?>
<a:theme xmlns:a="http://schemas.openxmlformats.org/drawingml/2006/main" name="1_NIHL-Template-2014-PPT_asof201403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H Library PowerPoint Template - Widescreen.pptx" id="{31E75C20-F05D-4708-B4F8-1E354C47007C}" vid="{39EA8AC3-C1F8-4C20-AAE9-378504F742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CF7180703C7A4488DD1993184B0D7D" ma:contentTypeVersion="14" ma:contentTypeDescription="Create a new document." ma:contentTypeScope="" ma:versionID="68b406ed77416a95e279252b50571bf3">
  <xsd:schema xmlns:xsd="http://www.w3.org/2001/XMLSchema" xmlns:xs="http://www.w3.org/2001/XMLSchema" xmlns:p="http://schemas.microsoft.com/office/2006/metadata/properties" xmlns:ns2="b4a40430-959d-424a-978b-d868a90e61ac" xmlns:ns3="4aae6841-32d9-425b-8541-f9f698492036" targetNamespace="http://schemas.microsoft.com/office/2006/metadata/properties" ma:root="true" ma:fieldsID="67567aac615b6ad04ab9e74ef5ee27c8" ns2:_="" ns3:_="">
    <xsd:import namespace="b4a40430-959d-424a-978b-d868a90e61ac"/>
    <xsd:import namespace="4aae6841-32d9-425b-8541-f9f6984920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40430-959d-424a-978b-d868a90e61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ae6841-32d9-425b-8541-f9f69849203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7e7119c-1061-4fa4-a39b-7870e596b845}" ma:internalName="TaxCatchAll" ma:showField="CatchAllData" ma:web="4aae6841-32d9-425b-8541-f9f6984920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aae6841-32d9-425b-8541-f9f698492036" xsi:nil="true"/>
    <lcf76f155ced4ddcb4097134ff3c332f xmlns="b4a40430-959d-424a-978b-d868a90e61a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B8E28-BC66-48C6-B069-0E997FA50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40430-959d-424a-978b-d868a90e61ac"/>
    <ds:schemaRef ds:uri="4aae6841-32d9-425b-8541-f9f6984920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E530B-CE91-4BDF-8A4E-F23DF0423B91}">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b4a40430-959d-424a-978b-d868a90e61ac"/>
    <ds:schemaRef ds:uri="4aae6841-32d9-425b-8541-f9f698492036"/>
    <ds:schemaRef ds:uri="http://purl.org/dc/dcmitype/"/>
    <ds:schemaRef ds:uri="http://purl.org/dc/terms/"/>
  </ds:schemaRefs>
</ds:datastoreItem>
</file>

<file path=customXml/itemProps3.xml><?xml version="1.0" encoding="utf-8"?>
<ds:datastoreItem xmlns:ds="http://schemas.openxmlformats.org/officeDocument/2006/customXml" ds:itemID="{F6CC4A5B-1F75-4BD7-B163-149A0E1831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708</TotalTime>
  <Words>788</Words>
  <Application>Microsoft Macintosh PowerPoint</Application>
  <PresentationFormat>Widescreen</PresentationFormat>
  <Paragraphs>89</Paragraphs>
  <Slides>19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Cambria</vt:lpstr>
      <vt:lpstr>Wingdings</vt:lpstr>
      <vt:lpstr>NIHL-Template-2014-PPT_asof20140318</vt:lpstr>
      <vt:lpstr>1_NIHL-Template-2014-PPT_asof20140318</vt:lpstr>
      <vt:lpstr>Audio Connection and Chat (Zoom)</vt:lpstr>
      <vt:lpstr>Project Management and Reproducibility In Rstudio (Part 1)</vt:lpstr>
      <vt:lpstr>Class Objectives</vt:lpstr>
      <vt:lpstr>Scientific Reproducibility</vt:lpstr>
      <vt:lpstr>Problem of Reproducibility</vt:lpstr>
      <vt:lpstr>Embracing Reproducibility Practices</vt:lpstr>
      <vt:lpstr>Using RStudio for Project Management</vt:lpstr>
      <vt:lpstr>Outline for Demo</vt:lpstr>
      <vt:lpstr>Practices for Managing Projects</vt:lpstr>
      <vt:lpstr>Files and folders</vt:lpstr>
      <vt:lpstr>Files and folders</vt:lpstr>
      <vt:lpstr>Storage and Sharing Issues</vt:lpstr>
      <vt:lpstr>Storage and Sharing Issues</vt:lpstr>
      <vt:lpstr>Practice Good File Organization</vt:lpstr>
      <vt:lpstr>Practice Good File Organization</vt:lpstr>
      <vt:lpstr>Practice Good File Organization</vt:lpstr>
      <vt:lpstr>Contact Us for Ongoing Support</vt:lpstr>
      <vt:lpstr>Questions &amp;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Title</dc:title>
  <dc:creator>Preston, Marie (NIH/OD/ORS) [E]</dc:creator>
  <cp:lastModifiedBy>Joubert, Douglas (NIH/OD/ORS) [E]</cp:lastModifiedBy>
  <cp:revision>59</cp:revision>
  <dcterms:created xsi:type="dcterms:W3CDTF">2020-04-19T21:06:31Z</dcterms:created>
  <dcterms:modified xsi:type="dcterms:W3CDTF">2022-08-01T16:06:17Z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0x010100DECF7180703C7A4488DD1993184B0D7D</vt:lpwstr>
  </property>
</Properties>
</file>