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18"/>
  </p:notesMasterIdLst>
  <p:sldIdLst>
    <p:sldId id="275" r:id="rId6"/>
    <p:sldId id="266" r:id="rId7"/>
    <p:sldId id="267" r:id="rId8"/>
    <p:sldId id="257" r:id="rId9"/>
    <p:sldId id="270" r:id="rId10"/>
    <p:sldId id="271" r:id="rId11"/>
    <p:sldId id="272" r:id="rId12"/>
    <p:sldId id="273" r:id="rId13"/>
    <p:sldId id="274" r:id="rId14"/>
    <p:sldId id="268" r:id="rId15"/>
    <p:sldId id="263"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D0D75-E1E9-3E48-AA96-EB643C6A4519}" v="21" dt="2022-07-26T20:29:26.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84"/>
  </p:normalViewPr>
  <p:slideViewPr>
    <p:cSldViewPr snapToGrid="0">
      <p:cViewPr varScale="1">
        <p:scale>
          <a:sx n="106" d="100"/>
          <a:sy n="106" d="100"/>
        </p:scale>
        <p:origin x="8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CC2E1-E063-4F03-BE65-33B5EE774AB3}"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1717-F3D4-4537-98D9-2D53D2FEF0EC}" type="slidenum">
              <a:rPr lang="en-US" smtClean="0"/>
              <a:t>‹#›</a:t>
            </a:fld>
            <a:endParaRPr lang="en-US"/>
          </a:p>
        </p:txBody>
      </p:sp>
    </p:spTree>
    <p:extLst>
      <p:ext uri="{BB962C8B-B14F-4D97-AF65-F5344CB8AC3E}">
        <p14:creationId xmlns:p14="http://schemas.microsoft.com/office/powerpoint/2010/main" val="20145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B1717-F3D4-4537-98D9-2D53D2FEF0EC}" type="slidenum">
              <a:rPr lang="en-US" smtClean="0"/>
              <a:t>10</a:t>
            </a:fld>
            <a:endParaRPr lang="en-US"/>
          </a:p>
        </p:txBody>
      </p:sp>
    </p:spTree>
    <p:extLst>
      <p:ext uri="{BB962C8B-B14F-4D97-AF65-F5344CB8AC3E}">
        <p14:creationId xmlns:p14="http://schemas.microsoft.com/office/powerpoint/2010/main" val="2929449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dirty="0"/>
              <a:t>Click to edit Master title style</a:t>
            </a:r>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48980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8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8517-264C-4D86-B4BA-18133F9364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051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r>
              <a:rPr lang="en-US"/>
              <a:t>Click to edit Master title style</a:t>
            </a:r>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01293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2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03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can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43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40958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56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368946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17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6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683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Footer (use for large imag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AF7B0-C4BD-4EB0-B707-35BB025980CF}"/>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ADFD4E17-3128-4EDD-BC79-7AB21F56FDB2}"/>
              </a:ext>
            </a:extLst>
          </p:cNvPr>
          <p:cNvSpPr/>
          <p:nvPr userDrawn="1"/>
        </p:nvSpPr>
        <p:spPr>
          <a:xfrm>
            <a:off x="0" y="6113417"/>
            <a:ext cx="12192000" cy="74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2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17719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0198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3.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emf"/><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5551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5017061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nihlibrary.nih.gov/get-help/ask-ques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nihlibrary.nih.gov/training/calendar" TargetMode="External"/><Relationship Id="rId4" Type="http://schemas.openxmlformats.org/officeDocument/2006/relationships/hyperlink" Target="https://www.nihlibrary.nih.gov/get-help/consultations-tutorial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sf.gov/sbe/AC_Materials/SBE_Robust_and_Reliable_Research_Report.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(Zoom)</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918979" y="1040973"/>
            <a:ext cx="5029200" cy="307982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35E23B-5CCA-4ABF-A605-55B5E72F7D40}"/>
              </a:ext>
            </a:extLst>
          </p:cNvPr>
          <p:cNvSpPr/>
          <p:nvPr/>
        </p:nvSpPr>
        <p:spPr>
          <a:xfrm>
            <a:off x="330003" y="991784"/>
            <a:ext cx="6467839" cy="5155257"/>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When you join Zoom, the </a:t>
            </a:r>
            <a:r>
              <a:rPr lang="en-US" sz="2200" b="1" i="1" dirty="0">
                <a:solidFill>
                  <a:srgbClr val="5F5F5F"/>
                </a:solidFill>
                <a:latin typeface="Calibri" panose="020F0502020204030204" pitchFamily="34" charset="0"/>
                <a:cs typeface="Calibri" panose="020F0502020204030204" pitchFamily="34" charset="0"/>
              </a:rPr>
              <a:t>Join Audio </a:t>
            </a:r>
            <a:r>
              <a:rPr lang="en-US" sz="2200" dirty="0">
                <a:solidFill>
                  <a:srgbClr val="5F5F5F"/>
                </a:solidFill>
                <a:latin typeface="Calibri" panose="020F0502020204030204" pitchFamily="34" charset="0"/>
                <a:cs typeface="Calibri" panose="020F0502020204030204" pitchFamily="34" charset="0"/>
              </a:rPr>
              <a:t>preferences box pops-up (Phone Call, Computer Audio, or Call Me)</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Choose an option that works best for you</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Join using that option</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Use Test Speakers and Microphone option to optimize your </a:t>
            </a:r>
            <a:r>
              <a:rPr lang="en-US" sz="2200">
                <a:solidFill>
                  <a:srgbClr val="5F5F5F"/>
                </a:solidFill>
                <a:latin typeface="Calibri" panose="020F0502020204030204" pitchFamily="34" charset="0"/>
                <a:cs typeface="Calibri" panose="020F0502020204030204" pitchFamily="34" charset="0"/>
              </a:rPr>
              <a:t>webinar experience</a:t>
            </a:r>
            <a:endParaRPr lang="en-US" sz="2200" dirty="0">
              <a:solidFill>
                <a:srgbClr val="5F5F5F"/>
              </a:solidFill>
              <a:latin typeface="Calibri" panose="020F0502020204030204" pitchFamily="34" charset="0"/>
              <a:cs typeface="Calibri" panose="020F0502020204030204" pitchFamily="34" charset="0"/>
            </a:endParaRP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Everyone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3751" y="4539984"/>
            <a:ext cx="3699657" cy="10399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29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3CDC-D101-4DA7-BDAA-7FFF00FD8541}"/>
              </a:ext>
            </a:extLst>
          </p:cNvPr>
          <p:cNvSpPr>
            <a:spLocks noGrp="1"/>
          </p:cNvSpPr>
          <p:nvPr>
            <p:ph type="title"/>
          </p:nvPr>
        </p:nvSpPr>
        <p:spPr/>
        <p:txBody>
          <a:bodyPr/>
          <a:lstStyle/>
          <a:p>
            <a:r>
              <a:rPr lang="en-US" dirty="0"/>
              <a:t>Contact Us for Ongoing Support</a:t>
            </a:r>
          </a:p>
        </p:txBody>
      </p:sp>
      <p:sp>
        <p:nvSpPr>
          <p:cNvPr id="7" name="Content Placeholder 6">
            <a:extLst>
              <a:ext uri="{FF2B5EF4-FFF2-40B4-BE49-F238E27FC236}">
                <a16:creationId xmlns:a16="http://schemas.microsoft.com/office/drawing/2014/main" id="{9F181576-F884-42EA-BE1B-90C028936FC2}"/>
              </a:ext>
            </a:extLst>
          </p:cNvPr>
          <p:cNvSpPr>
            <a:spLocks noGrp="1"/>
          </p:cNvSpPr>
          <p:nvPr>
            <p:ph idx="1"/>
          </p:nvPr>
        </p:nvSpPr>
        <p:spPr>
          <a:xfrm>
            <a:off x="609600" y="4835951"/>
            <a:ext cx="10972800" cy="1199087"/>
          </a:xfrm>
        </p:spPr>
        <p:txBody>
          <a:bodyPr>
            <a:noAutofit/>
          </a:bodyPr>
          <a:lstStyle/>
          <a:p>
            <a:pPr marL="285750" indent="-285750">
              <a:buFont typeface="Arial" panose="020B0604020202020204" pitchFamily="34" charset="0"/>
              <a:buChar char="•"/>
            </a:pPr>
            <a:r>
              <a:rPr lang="en-US" sz="2200" b="1" dirty="0">
                <a:solidFill>
                  <a:schemeClr val="tx1">
                    <a:lumMod val="65000"/>
                    <a:lumOff val="35000"/>
                  </a:schemeClr>
                </a:solidFill>
              </a:rPr>
              <a:t>Ask a Question</a:t>
            </a:r>
            <a:r>
              <a:rPr lang="en-US" sz="2200" dirty="0">
                <a:solidFill>
                  <a:schemeClr val="tx1">
                    <a:lumMod val="65000"/>
                    <a:lumOff val="35000"/>
                  </a:schemeClr>
                </a:solidFill>
              </a:rPr>
              <a:t>: </a:t>
            </a:r>
            <a:r>
              <a:rPr lang="en-US" sz="2200" u="sng" dirty="0">
                <a:hlinkClick r:id="rId3"/>
              </a:rPr>
              <a:t>https://www.nihlibrary.nih.gov/get-help/ask-question</a:t>
            </a:r>
            <a:endParaRPr lang="en-US" sz="2200" u="sng" dirty="0"/>
          </a:p>
          <a:p>
            <a:pPr marL="285750" indent="-285750">
              <a:buFont typeface="Arial" panose="020B0604020202020204" pitchFamily="34" charset="0"/>
              <a:buChar char="•"/>
            </a:pPr>
            <a:r>
              <a:rPr lang="en-US" sz="2200" b="1" dirty="0">
                <a:solidFill>
                  <a:schemeClr val="tx1">
                    <a:lumMod val="65000"/>
                    <a:lumOff val="35000"/>
                  </a:schemeClr>
                </a:solidFill>
              </a:rPr>
              <a:t>Request a Tutorial</a:t>
            </a:r>
            <a:r>
              <a:rPr lang="en-US" sz="2200" dirty="0">
                <a:solidFill>
                  <a:schemeClr val="tx1">
                    <a:lumMod val="65000"/>
                    <a:lumOff val="35000"/>
                  </a:schemeClr>
                </a:solidFill>
              </a:rPr>
              <a:t>: </a:t>
            </a:r>
            <a:r>
              <a:rPr lang="en-US" sz="2200" dirty="0">
                <a:hlinkClick r:id="rId4"/>
              </a:rPr>
              <a:t>https://www.nihlibrary.nih.gov/get-help/consultations-tutorials</a:t>
            </a:r>
            <a:endParaRPr lang="en-US" sz="2200" dirty="0"/>
          </a:p>
          <a:p>
            <a:pPr marL="285750" indent="-285750">
              <a:buFont typeface="Arial" panose="020B0604020202020204" pitchFamily="34" charset="0"/>
              <a:buChar char="•"/>
            </a:pPr>
            <a:r>
              <a:rPr lang="en-US" sz="2200" b="1" dirty="0">
                <a:solidFill>
                  <a:schemeClr val="tx1">
                    <a:lumMod val="65000"/>
                    <a:lumOff val="35000"/>
                  </a:schemeClr>
                </a:solidFill>
              </a:rPr>
              <a:t>Sign up for Additional Classes</a:t>
            </a:r>
            <a:r>
              <a:rPr lang="en-US" sz="2200" dirty="0">
                <a:solidFill>
                  <a:schemeClr val="tx1">
                    <a:lumMod val="65000"/>
                    <a:lumOff val="35000"/>
                  </a:schemeClr>
                </a:solidFill>
              </a:rPr>
              <a:t>: </a:t>
            </a:r>
            <a:r>
              <a:rPr lang="en-US" sz="2200" dirty="0">
                <a:hlinkClick r:id="rId5"/>
              </a:rPr>
              <a:t>https://www.nihlibrary.nih.gov/training/calendar</a:t>
            </a:r>
            <a:endParaRPr lang="en-US" sz="2200" dirty="0">
              <a:solidFill>
                <a:schemeClr val="tx1">
                  <a:lumMod val="65000"/>
                  <a:lumOff val="35000"/>
                </a:schemeClr>
              </a:solidFill>
            </a:endParaRPr>
          </a:p>
        </p:txBody>
      </p:sp>
      <p:grpSp>
        <p:nvGrpSpPr>
          <p:cNvPr id="8" name="Group 7">
            <a:extLst>
              <a:ext uri="{FF2B5EF4-FFF2-40B4-BE49-F238E27FC236}">
                <a16:creationId xmlns:a16="http://schemas.microsoft.com/office/drawing/2014/main" id="{EBBFF07A-03D7-4187-A4E9-4F4838FEAC3E}"/>
              </a:ext>
            </a:extLst>
          </p:cNvPr>
          <p:cNvGrpSpPr/>
          <p:nvPr/>
        </p:nvGrpSpPr>
        <p:grpSpPr>
          <a:xfrm>
            <a:off x="757811" y="1175829"/>
            <a:ext cx="5727831" cy="3487299"/>
            <a:chOff x="748383" y="1103127"/>
            <a:chExt cx="5727831" cy="3487299"/>
          </a:xfrm>
        </p:grpSpPr>
        <p:pic>
          <p:nvPicPr>
            <p:cNvPr id="4" name="Content Placeholder 4">
              <a:extLst>
                <a:ext uri="{FF2B5EF4-FFF2-40B4-BE49-F238E27FC236}">
                  <a16:creationId xmlns:a16="http://schemas.microsoft.com/office/drawing/2014/main" id="{1F55E27E-27E9-4AE6-9466-525B5D139FD0}"/>
                </a:ext>
              </a:extLst>
            </p:cNvPr>
            <p:cNvPicPr>
              <a:picLocks noChangeAspect="1"/>
            </p:cNvPicPr>
            <p:nvPr/>
          </p:nvPicPr>
          <p:blipFill>
            <a:blip r:embed="rId6"/>
            <a:stretch>
              <a:fillRect/>
            </a:stretch>
          </p:blipFill>
          <p:spPr>
            <a:xfrm>
              <a:off x="748383" y="1103127"/>
              <a:ext cx="5384800" cy="3487299"/>
            </a:xfrm>
            <a:prstGeom prst="rect">
              <a:avLst/>
            </a:prstGeom>
            <a:ln>
              <a:solidFill>
                <a:schemeClr val="tx1"/>
              </a:solidFill>
            </a:ln>
          </p:spPr>
        </p:pic>
        <p:sp>
          <p:nvSpPr>
            <p:cNvPr id="5" name="Arrow: Left 4">
              <a:extLst>
                <a:ext uri="{FF2B5EF4-FFF2-40B4-BE49-F238E27FC236}">
                  <a16:creationId xmlns:a16="http://schemas.microsoft.com/office/drawing/2014/main" id="{88F3133F-0A45-4331-B937-EBD63D9CE0E9}"/>
                </a:ext>
              </a:extLst>
            </p:cNvPr>
            <p:cNvSpPr/>
            <p:nvPr/>
          </p:nvSpPr>
          <p:spPr>
            <a:xfrm>
              <a:off x="5359874" y="157193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65F8498-AA86-4BDC-A66E-835E61DF4FCB}"/>
              </a:ext>
            </a:extLst>
          </p:cNvPr>
          <p:cNvSpPr txBox="1"/>
          <p:nvPr/>
        </p:nvSpPr>
        <p:spPr>
          <a:xfrm>
            <a:off x="6818660" y="1204110"/>
            <a:ext cx="4875500" cy="3046988"/>
          </a:xfrm>
          <a:prstGeom prst="rect">
            <a:avLst/>
          </a:prstGeom>
          <a:noFill/>
        </p:spPr>
        <p:txBody>
          <a:bodyPr wrap="square" rtlCol="0">
            <a:spAutoFit/>
          </a:bodyPr>
          <a:lstStyle/>
          <a:p>
            <a:pPr>
              <a:spcBef>
                <a:spcPct val="20000"/>
              </a:spcBef>
            </a:pPr>
            <a:r>
              <a:rPr lang="en-US" sz="2400" b="1" dirty="0">
                <a:solidFill>
                  <a:srgbClr val="616265"/>
                </a:solidFill>
                <a:latin typeface="Arial" pitchFamily="34" charset="0"/>
                <a:cs typeface="Arial" pitchFamily="34" charset="0"/>
              </a:rPr>
              <a:t>Instructor Name</a:t>
            </a:r>
          </a:p>
          <a:p>
            <a:pPr>
              <a:spcBef>
                <a:spcPct val="20000"/>
              </a:spcBef>
            </a:pPr>
            <a:r>
              <a:rPr lang="en-US" sz="2400" dirty="0">
                <a:solidFill>
                  <a:srgbClr val="616265"/>
                </a:solidFill>
                <a:latin typeface="Arial" pitchFamily="34" charset="0"/>
                <a:cs typeface="Arial" pitchFamily="34" charset="0"/>
              </a:rPr>
              <a:t>Instructor Title 	</a:t>
            </a:r>
          </a:p>
          <a:p>
            <a:pPr>
              <a:spcBef>
                <a:spcPct val="20000"/>
              </a:spcBef>
            </a:pPr>
            <a:r>
              <a:rPr lang="en-US" sz="2400" dirty="0">
                <a:solidFill>
                  <a:srgbClr val="616265"/>
                </a:solidFill>
                <a:latin typeface="Arial" pitchFamily="34" charset="0"/>
                <a:cs typeface="Arial" pitchFamily="34" charset="0"/>
              </a:rPr>
              <a:t>Phone Number</a:t>
            </a:r>
          </a:p>
          <a:p>
            <a:pPr>
              <a:spcBef>
                <a:spcPct val="20000"/>
              </a:spcBef>
            </a:pPr>
            <a:r>
              <a:rPr lang="en-US" sz="2400" dirty="0">
                <a:solidFill>
                  <a:srgbClr val="616265"/>
                </a:solidFill>
                <a:latin typeface="Arial" pitchFamily="34" charset="0"/>
                <a:cs typeface="Arial" pitchFamily="34" charset="0"/>
              </a:rPr>
              <a:t>email@nih.gov</a:t>
            </a:r>
          </a:p>
          <a:p>
            <a:pPr lvl="0">
              <a:spcBef>
                <a:spcPct val="20000"/>
              </a:spcBef>
            </a:pPr>
            <a:endParaRPr lang="en-US" sz="2400" dirty="0">
              <a:solidFill>
                <a:srgbClr val="616265"/>
              </a:solidFill>
              <a:latin typeface="Arial" pitchFamily="34" charset="0"/>
              <a:cs typeface="Arial" pitchFamily="34" charset="0"/>
            </a:endParaRPr>
          </a:p>
          <a:p>
            <a:pPr lvl="0">
              <a:spcBef>
                <a:spcPct val="20000"/>
              </a:spcBef>
            </a:pPr>
            <a:r>
              <a:rPr lang="en-US" sz="2400" b="1" dirty="0">
                <a:solidFill>
                  <a:srgbClr val="616265"/>
                </a:solidFill>
                <a:latin typeface="Arial" pitchFamily="34" charset="0"/>
                <a:cs typeface="Arial" pitchFamily="34" charset="0"/>
              </a:rPr>
              <a:t>NIH Library Help Desk </a:t>
            </a:r>
            <a:br>
              <a:rPr lang="en-US" sz="2400" dirty="0">
                <a:solidFill>
                  <a:srgbClr val="616265"/>
                </a:solidFill>
                <a:latin typeface="Arial" pitchFamily="34" charset="0"/>
                <a:cs typeface="Arial" pitchFamily="34" charset="0"/>
              </a:rPr>
            </a:br>
            <a:r>
              <a:rPr lang="en-US" sz="2400" dirty="0">
                <a:solidFill>
                  <a:srgbClr val="616265"/>
                </a:solidFill>
                <a:latin typeface="Arial" pitchFamily="34" charset="0"/>
                <a:cs typeface="Arial" pitchFamily="34" charset="0"/>
              </a:rPr>
              <a:t>(301) 496-1080</a:t>
            </a:r>
          </a:p>
        </p:txBody>
      </p:sp>
    </p:spTree>
    <p:extLst>
      <p:ext uri="{BB962C8B-B14F-4D97-AF65-F5344CB8AC3E}">
        <p14:creationId xmlns:p14="http://schemas.microsoft.com/office/powerpoint/2010/main" val="15496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Questions &amp; Comments</a:t>
            </a:r>
          </a:p>
        </p:txBody>
      </p:sp>
    </p:spTree>
    <p:extLst>
      <p:ext uri="{BB962C8B-B14F-4D97-AF65-F5344CB8AC3E}">
        <p14:creationId xmlns:p14="http://schemas.microsoft.com/office/powerpoint/2010/main" val="216788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and Reproducibility In RStudio</a:t>
            </a:r>
          </a:p>
        </p:txBody>
      </p:sp>
      <p:sp>
        <p:nvSpPr>
          <p:cNvPr id="3" name="Subtitle 2"/>
          <p:cNvSpPr>
            <a:spLocks noGrp="1"/>
          </p:cNvSpPr>
          <p:nvPr>
            <p:ph type="subTitle" idx="1"/>
          </p:nvPr>
        </p:nvSpPr>
        <p:spPr/>
        <p:txBody>
          <a:bodyPr>
            <a:noAutofit/>
          </a:bodyPr>
          <a:lstStyle/>
          <a:p>
            <a:r>
              <a:rPr lang="en-US" sz="2000" dirty="0"/>
              <a:t>Doug Joubert</a:t>
            </a:r>
          </a:p>
          <a:p>
            <a:r>
              <a:rPr lang="en-US" sz="2000" dirty="0"/>
              <a:t>TBD</a:t>
            </a:r>
          </a:p>
        </p:txBody>
      </p:sp>
    </p:spTree>
    <p:extLst>
      <p:ext uri="{BB962C8B-B14F-4D97-AF65-F5344CB8AC3E}">
        <p14:creationId xmlns:p14="http://schemas.microsoft.com/office/powerpoint/2010/main" val="246404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47A-8FF5-4283-823C-D30601046C73}"/>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913122DE-C247-4E2B-8851-D5683F899D28}"/>
              </a:ext>
            </a:extLst>
          </p:cNvPr>
          <p:cNvSpPr>
            <a:spLocks noGrp="1"/>
          </p:cNvSpPr>
          <p:nvPr>
            <p:ph idx="1"/>
          </p:nvPr>
        </p:nvSpPr>
        <p:spPr/>
        <p:txBody>
          <a:bodyPr/>
          <a:lstStyle/>
          <a:p>
            <a:r>
              <a:rPr lang="en-US" dirty="0"/>
              <a:t>Understand the role of scientific reproducibility in research</a:t>
            </a:r>
          </a:p>
          <a:p>
            <a:r>
              <a:rPr lang="en-US" dirty="0"/>
              <a:t>Discuss the advantages of using RStudio for managing projects</a:t>
            </a:r>
          </a:p>
          <a:p>
            <a:r>
              <a:rPr lang="en-US" dirty="0"/>
              <a:t>Demonstrate how to create and clone a GitHub repository</a:t>
            </a:r>
          </a:p>
          <a:p>
            <a:r>
              <a:rPr lang="en-US" dirty="0"/>
              <a:t>Demonstrate how to create a Git project in </a:t>
            </a:r>
            <a:r>
              <a:rPr lang="en-US" dirty="0" err="1"/>
              <a:t>Rstudio</a:t>
            </a:r>
            <a:endParaRPr lang="en-US" dirty="0"/>
          </a:p>
          <a:p>
            <a:r>
              <a:rPr lang="en-US" dirty="0"/>
              <a:t>Identify good practices for managing projects in RStudio</a:t>
            </a:r>
          </a:p>
        </p:txBody>
      </p:sp>
    </p:spTree>
    <p:extLst>
      <p:ext uri="{BB962C8B-B14F-4D97-AF65-F5344CB8AC3E}">
        <p14:creationId xmlns:p14="http://schemas.microsoft.com/office/powerpoint/2010/main" val="11589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Scientific Reproducibility</a:t>
            </a:r>
          </a:p>
        </p:txBody>
      </p:sp>
      <p:sp>
        <p:nvSpPr>
          <p:cNvPr id="6" name="TextBox 5">
            <a:extLst>
              <a:ext uri="{FF2B5EF4-FFF2-40B4-BE49-F238E27FC236}">
                <a16:creationId xmlns:a16="http://schemas.microsoft.com/office/drawing/2014/main" id="{21C13FCD-8E5A-02C0-D982-3BBE1A8A7B5C}"/>
              </a:ext>
            </a:extLst>
          </p:cNvPr>
          <p:cNvSpPr txBox="1"/>
          <p:nvPr/>
        </p:nvSpPr>
        <p:spPr>
          <a:xfrm>
            <a:off x="609600" y="2165300"/>
            <a:ext cx="10972800" cy="2908489"/>
          </a:xfrm>
          <a:prstGeom prst="rect">
            <a:avLst/>
          </a:prstGeom>
          <a:noFill/>
        </p:spPr>
        <p:txBody>
          <a:bodyPr wrap="square">
            <a:spAutoFit/>
          </a:bodyPr>
          <a:lstStyle/>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According to the </a:t>
            </a:r>
            <a:r>
              <a:rPr lang="en-US" sz="24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U.S. National Science Foundation (NSF)</a:t>
            </a:r>
            <a:r>
              <a:rPr lang="en-US" sz="2400" dirty="0">
                <a:effectLst/>
                <a:latin typeface="Cambria" panose="02040503050406030204" pitchFamily="18" charset="0"/>
                <a:ea typeface="Cambria" panose="02040503050406030204" pitchFamily="18" charset="0"/>
                <a:cs typeface="Times New Roman" panose="02020603050405020304" pitchFamily="18" charset="0"/>
              </a:rPr>
              <a:t> subcommittee on replicability in science (2015):</a:t>
            </a:r>
          </a:p>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Science should routinely evaluate the reproducibility of findings that enjoy a prominent role in the published literature. To make reproduction possible, efficient, and informative, researchers should sufficiently document the details of the procedures used to collect data, to convert observations into analyzable data, and to perform data analysis.</a:t>
            </a:r>
          </a:p>
        </p:txBody>
      </p:sp>
    </p:spTree>
    <p:extLst>
      <p:ext uri="{BB962C8B-B14F-4D97-AF65-F5344CB8AC3E}">
        <p14:creationId xmlns:p14="http://schemas.microsoft.com/office/powerpoint/2010/main" val="3297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552-EECD-7C55-1330-018D6D9434B2}"/>
              </a:ext>
            </a:extLst>
          </p:cNvPr>
          <p:cNvSpPr>
            <a:spLocks noGrp="1"/>
          </p:cNvSpPr>
          <p:nvPr>
            <p:ph type="title"/>
          </p:nvPr>
        </p:nvSpPr>
        <p:spPr/>
        <p:txBody>
          <a:bodyPr/>
          <a:lstStyle/>
          <a:p>
            <a:r>
              <a:rPr lang="en-US" dirty="0"/>
              <a:t>Problem of Reproducibility</a:t>
            </a:r>
          </a:p>
        </p:txBody>
      </p:sp>
      <p:pic>
        <p:nvPicPr>
          <p:cNvPr id="4" name="Picture 3">
            <a:extLst>
              <a:ext uri="{FF2B5EF4-FFF2-40B4-BE49-F238E27FC236}">
                <a16:creationId xmlns:a16="http://schemas.microsoft.com/office/drawing/2014/main" id="{396A860F-50C7-46E5-67F9-F283EDCCE0F7}"/>
              </a:ext>
            </a:extLst>
          </p:cNvPr>
          <p:cNvPicPr>
            <a:picLocks noChangeAspect="1"/>
          </p:cNvPicPr>
          <p:nvPr/>
        </p:nvPicPr>
        <p:blipFill>
          <a:blip r:embed="rId2"/>
          <a:stretch>
            <a:fillRect/>
          </a:stretch>
        </p:blipFill>
        <p:spPr>
          <a:xfrm>
            <a:off x="1752600" y="1040726"/>
            <a:ext cx="8686800" cy="4343400"/>
          </a:xfrm>
          <a:prstGeom prst="rect">
            <a:avLst/>
          </a:prstGeom>
        </p:spPr>
      </p:pic>
      <p:sp>
        <p:nvSpPr>
          <p:cNvPr id="6" name="TextBox 5">
            <a:extLst>
              <a:ext uri="{FF2B5EF4-FFF2-40B4-BE49-F238E27FC236}">
                <a16:creationId xmlns:a16="http://schemas.microsoft.com/office/drawing/2014/main" id="{35F186B8-52FA-EDF2-AF45-D781C209783C}"/>
              </a:ext>
            </a:extLst>
          </p:cNvPr>
          <p:cNvSpPr txBox="1"/>
          <p:nvPr/>
        </p:nvSpPr>
        <p:spPr>
          <a:xfrm>
            <a:off x="1752600" y="5632608"/>
            <a:ext cx="8307805" cy="369332"/>
          </a:xfrm>
          <a:prstGeom prst="rect">
            <a:avLst/>
          </a:prstGeom>
          <a:noFill/>
        </p:spPr>
        <p:txBody>
          <a:bodyPr wrap="square">
            <a:spAutoFit/>
          </a:bodyPr>
          <a:lstStyle/>
          <a:p>
            <a:r>
              <a:rPr lang="en-US" dirty="0"/>
              <a:t>A 2016 Nature survey revealed reproducibility problems across all domains of science </a:t>
            </a:r>
          </a:p>
        </p:txBody>
      </p:sp>
    </p:spTree>
    <p:extLst>
      <p:ext uri="{BB962C8B-B14F-4D97-AF65-F5344CB8AC3E}">
        <p14:creationId xmlns:p14="http://schemas.microsoft.com/office/powerpoint/2010/main" val="40999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9DE5-D004-E753-A8AE-9EA95761948D}"/>
              </a:ext>
            </a:extLst>
          </p:cNvPr>
          <p:cNvSpPr>
            <a:spLocks noGrp="1"/>
          </p:cNvSpPr>
          <p:nvPr>
            <p:ph type="title"/>
          </p:nvPr>
        </p:nvSpPr>
        <p:spPr/>
        <p:txBody>
          <a:bodyPr/>
          <a:lstStyle/>
          <a:p>
            <a:r>
              <a:rPr lang="en-US" dirty="0"/>
              <a:t>Embracing Reproducibility Practices</a:t>
            </a:r>
          </a:p>
        </p:txBody>
      </p:sp>
      <p:sp>
        <p:nvSpPr>
          <p:cNvPr id="3" name="Content Placeholder 2">
            <a:extLst>
              <a:ext uri="{FF2B5EF4-FFF2-40B4-BE49-F238E27FC236}">
                <a16:creationId xmlns:a16="http://schemas.microsoft.com/office/drawing/2014/main" id="{0AFBCDD2-F333-0C62-E7DE-C7288061F77C}"/>
              </a:ext>
            </a:extLst>
          </p:cNvPr>
          <p:cNvSpPr>
            <a:spLocks noGrp="1"/>
          </p:cNvSpPr>
          <p:nvPr>
            <p:ph idx="1"/>
          </p:nvPr>
        </p:nvSpPr>
        <p:spPr/>
        <p:txBody>
          <a:bodyPr>
            <a:normAutofit/>
          </a:bodyPr>
          <a:lstStyle/>
          <a:p>
            <a:r>
              <a:rPr lang="en-US" dirty="0"/>
              <a:t>If contributing to science and other researchers seems not to be compelling enough, here are 5 selfish reasons to work reproducibly according to </a:t>
            </a:r>
            <a:r>
              <a:rPr lang="en-US" dirty="0" err="1"/>
              <a:t>Markowetz</a:t>
            </a:r>
            <a:r>
              <a:rPr lang="en-US" dirty="0"/>
              <a:t> (2015):</a:t>
            </a:r>
          </a:p>
          <a:p>
            <a:pPr lvl="1"/>
            <a:r>
              <a:rPr lang="en-US" dirty="0"/>
              <a:t>Helps to avoid data loss and disaster</a:t>
            </a:r>
          </a:p>
          <a:p>
            <a:pPr lvl="1"/>
            <a:r>
              <a:rPr lang="en-US" dirty="0"/>
              <a:t>Makes it easier to write papers</a:t>
            </a:r>
          </a:p>
          <a:p>
            <a:pPr lvl="1"/>
            <a:r>
              <a:rPr lang="en-US" dirty="0"/>
              <a:t>Helps reviewers see it your way</a:t>
            </a:r>
          </a:p>
          <a:p>
            <a:pPr lvl="1"/>
            <a:r>
              <a:rPr lang="en-US" dirty="0"/>
              <a:t>Enables continuity of your work</a:t>
            </a:r>
          </a:p>
          <a:p>
            <a:pPr lvl="1"/>
            <a:r>
              <a:rPr lang="en-US" dirty="0"/>
              <a:t>Helps to build your reputation</a:t>
            </a:r>
          </a:p>
          <a:p>
            <a:endParaRPr lang="en-US" dirty="0"/>
          </a:p>
          <a:p>
            <a:endParaRPr lang="en-US" dirty="0"/>
          </a:p>
        </p:txBody>
      </p:sp>
    </p:spTree>
    <p:extLst>
      <p:ext uri="{BB962C8B-B14F-4D97-AF65-F5344CB8AC3E}">
        <p14:creationId xmlns:p14="http://schemas.microsoft.com/office/powerpoint/2010/main" val="219176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987E-ED4C-6322-66AC-97038CEF24FB}"/>
              </a:ext>
            </a:extLst>
          </p:cNvPr>
          <p:cNvSpPr>
            <a:spLocks noGrp="1"/>
          </p:cNvSpPr>
          <p:nvPr>
            <p:ph type="title"/>
          </p:nvPr>
        </p:nvSpPr>
        <p:spPr/>
        <p:txBody>
          <a:bodyPr/>
          <a:lstStyle/>
          <a:p>
            <a:r>
              <a:rPr lang="en-US" dirty="0"/>
              <a:t>Using RStudio for Project Management</a:t>
            </a:r>
          </a:p>
        </p:txBody>
      </p:sp>
      <p:sp>
        <p:nvSpPr>
          <p:cNvPr id="3" name="Content Placeholder 2">
            <a:extLst>
              <a:ext uri="{FF2B5EF4-FFF2-40B4-BE49-F238E27FC236}">
                <a16:creationId xmlns:a16="http://schemas.microsoft.com/office/drawing/2014/main" id="{C124CF6D-67B6-ACE7-9D43-D31C81E87391}"/>
              </a:ext>
            </a:extLst>
          </p:cNvPr>
          <p:cNvSpPr>
            <a:spLocks noGrp="1"/>
          </p:cNvSpPr>
          <p:nvPr>
            <p:ph idx="1"/>
          </p:nvPr>
        </p:nvSpPr>
        <p:spPr/>
        <p:txBody>
          <a:bodyPr>
            <a:normAutofit/>
          </a:bodyPr>
          <a:lstStyle/>
          <a:p>
            <a:r>
              <a:rPr lang="en-US" dirty="0"/>
              <a:t>RStudio is an integrated development environment (IDE) for R and Python:</a:t>
            </a:r>
          </a:p>
          <a:p>
            <a:pPr lvl="1"/>
            <a:r>
              <a:rPr lang="en-US" dirty="0"/>
              <a:t>Free and open-source</a:t>
            </a:r>
          </a:p>
          <a:p>
            <a:pPr lvl="1"/>
            <a:r>
              <a:rPr lang="en-US" dirty="0"/>
              <a:t>Designed to make it easy to write and reuse code</a:t>
            </a:r>
          </a:p>
          <a:p>
            <a:pPr lvl="1"/>
            <a:r>
              <a:rPr lang="en-US" dirty="0"/>
              <a:t>Convenient to view and interact with the objects stored in your environment</a:t>
            </a:r>
          </a:p>
          <a:p>
            <a:pPr lvl="1"/>
            <a:r>
              <a:rPr lang="en-US" dirty="0"/>
              <a:t>Collaboration and Publishing Tools</a:t>
            </a:r>
          </a:p>
          <a:p>
            <a:pPr lvl="1"/>
            <a:r>
              <a:rPr lang="en-US" dirty="0"/>
              <a:t>Documents using R Markdown</a:t>
            </a:r>
          </a:p>
        </p:txBody>
      </p:sp>
    </p:spTree>
    <p:extLst>
      <p:ext uri="{BB962C8B-B14F-4D97-AF65-F5344CB8AC3E}">
        <p14:creationId xmlns:p14="http://schemas.microsoft.com/office/powerpoint/2010/main" val="9302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7C0F-A56F-7DC0-6438-0D855EEEE238}"/>
              </a:ext>
            </a:extLst>
          </p:cNvPr>
          <p:cNvSpPr>
            <a:spLocks noGrp="1"/>
          </p:cNvSpPr>
          <p:nvPr>
            <p:ph type="title"/>
          </p:nvPr>
        </p:nvSpPr>
        <p:spPr/>
        <p:txBody>
          <a:bodyPr/>
          <a:lstStyle/>
          <a:p>
            <a:r>
              <a:rPr lang="en-US" dirty="0"/>
              <a:t>Outline for Demo</a:t>
            </a:r>
          </a:p>
        </p:txBody>
      </p:sp>
      <p:sp>
        <p:nvSpPr>
          <p:cNvPr id="3" name="Content Placeholder 2">
            <a:extLst>
              <a:ext uri="{FF2B5EF4-FFF2-40B4-BE49-F238E27FC236}">
                <a16:creationId xmlns:a16="http://schemas.microsoft.com/office/drawing/2014/main" id="{AA1A6E05-BACA-890B-9535-2CF8D419DEA2}"/>
              </a:ext>
            </a:extLst>
          </p:cNvPr>
          <p:cNvSpPr>
            <a:spLocks noGrp="1"/>
          </p:cNvSpPr>
          <p:nvPr>
            <p:ph idx="1"/>
          </p:nvPr>
        </p:nvSpPr>
        <p:spPr/>
        <p:txBody>
          <a:bodyPr>
            <a:normAutofit/>
          </a:bodyPr>
          <a:lstStyle/>
          <a:p>
            <a:endParaRPr lang="en-US" dirty="0"/>
          </a:p>
          <a:p>
            <a:r>
              <a:rPr lang="en-US" dirty="0"/>
              <a:t>Defining version control</a:t>
            </a:r>
          </a:p>
          <a:p>
            <a:r>
              <a:rPr lang="en-US" dirty="0"/>
              <a:t>Creating a new repository on GitHub</a:t>
            </a:r>
          </a:p>
          <a:p>
            <a:r>
              <a:rPr lang="en-US" dirty="0"/>
              <a:t>Creating a “versioned” project in RStudio</a:t>
            </a:r>
          </a:p>
          <a:p>
            <a:r>
              <a:rPr lang="en-US" dirty="0"/>
              <a:t>Brief discussion about “best practices”</a:t>
            </a:r>
          </a:p>
          <a:p>
            <a:r>
              <a:rPr lang="en-US" dirty="0"/>
              <a:t>Using version control in RStudio</a:t>
            </a:r>
          </a:p>
          <a:p>
            <a:endParaRPr lang="en-US" dirty="0"/>
          </a:p>
          <a:p>
            <a:endParaRPr lang="en-US" dirty="0"/>
          </a:p>
        </p:txBody>
      </p:sp>
    </p:spTree>
    <p:extLst>
      <p:ext uri="{BB962C8B-B14F-4D97-AF65-F5344CB8AC3E}">
        <p14:creationId xmlns:p14="http://schemas.microsoft.com/office/powerpoint/2010/main" val="138574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440-B870-F737-CD06-2E874A553E5D}"/>
              </a:ext>
            </a:extLst>
          </p:cNvPr>
          <p:cNvSpPr>
            <a:spLocks noGrp="1"/>
          </p:cNvSpPr>
          <p:nvPr>
            <p:ph type="title"/>
          </p:nvPr>
        </p:nvSpPr>
        <p:spPr/>
        <p:txBody>
          <a:bodyPr/>
          <a:lstStyle/>
          <a:p>
            <a:r>
              <a:rPr lang="en-US" dirty="0"/>
              <a:t>Practices for Managing Projects</a:t>
            </a:r>
          </a:p>
        </p:txBody>
      </p:sp>
      <p:sp>
        <p:nvSpPr>
          <p:cNvPr id="3" name="Content Placeholder 2">
            <a:extLst>
              <a:ext uri="{FF2B5EF4-FFF2-40B4-BE49-F238E27FC236}">
                <a16:creationId xmlns:a16="http://schemas.microsoft.com/office/drawing/2014/main" id="{026BC183-0642-DDA2-10EE-B08C2DE60A5E}"/>
              </a:ext>
            </a:extLst>
          </p:cNvPr>
          <p:cNvSpPr>
            <a:spLocks noGrp="1"/>
          </p:cNvSpPr>
          <p:nvPr>
            <p:ph idx="1"/>
          </p:nvPr>
        </p:nvSpPr>
        <p:spPr/>
        <p:txBody>
          <a:bodyPr/>
          <a:lstStyle/>
          <a:p>
            <a:r>
              <a:rPr lang="en-US" dirty="0"/>
              <a:t>START WHEN I GET BACK TO THE OFFICE ON AUG 1</a:t>
            </a:r>
          </a:p>
        </p:txBody>
      </p:sp>
    </p:spTree>
    <p:extLst>
      <p:ext uri="{BB962C8B-B14F-4D97-AF65-F5344CB8AC3E}">
        <p14:creationId xmlns:p14="http://schemas.microsoft.com/office/powerpoint/2010/main" val="2082267965"/>
      </p:ext>
    </p:extLst>
  </p:cSld>
  <p:clrMapOvr>
    <a:masterClrMapping/>
  </p:clrMapOvr>
</p:sld>
</file>

<file path=ppt/theme/theme1.xml><?xml version="1.0" encoding="utf-8"?>
<a:theme xmlns:a="http://schemas.openxmlformats.org/drawingml/2006/main" name="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brary PPT Template" id="{7D8759F7-36AE-4004-B43F-65ECA9626719}" vid="{625DB23C-26C5-45E5-8FF8-34DBB400A780}"/>
    </a:ext>
  </a:extLst>
</a:theme>
</file>

<file path=ppt/theme/theme2.xml><?xml version="1.0" encoding="utf-8"?>
<a:theme xmlns:a="http://schemas.openxmlformats.org/drawingml/2006/main" name="1_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H Library PowerPoint Template - Widescreen.pptx" id="{31E75C20-F05D-4708-B4F8-1E354C47007C}" vid="{39EA8AC3-C1F8-4C20-AAE9-378504F742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aae6841-32d9-425b-8541-f9f698492036" xsi:nil="true"/>
    <lcf76f155ced4ddcb4097134ff3c332f xmlns="b4a40430-959d-424a-978b-d868a90e61a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CF7180703C7A4488DD1993184B0D7D" ma:contentTypeVersion="14" ma:contentTypeDescription="Create a new document." ma:contentTypeScope="" ma:versionID="68b406ed77416a95e279252b50571bf3">
  <xsd:schema xmlns:xsd="http://www.w3.org/2001/XMLSchema" xmlns:xs="http://www.w3.org/2001/XMLSchema" xmlns:p="http://schemas.microsoft.com/office/2006/metadata/properties" xmlns:ns2="b4a40430-959d-424a-978b-d868a90e61ac" xmlns:ns3="4aae6841-32d9-425b-8541-f9f698492036" targetNamespace="http://schemas.microsoft.com/office/2006/metadata/properties" ma:root="true" ma:fieldsID="67567aac615b6ad04ab9e74ef5ee27c8" ns2:_="" ns3:_="">
    <xsd:import namespace="b4a40430-959d-424a-978b-d868a90e61ac"/>
    <xsd:import namespace="4aae6841-32d9-425b-8541-f9f6984920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40430-959d-424a-978b-d868a90e61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ae6841-32d9-425b-8541-f9f69849203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7e7119c-1061-4fa4-a39b-7870e596b845}" ma:internalName="TaxCatchAll" ma:showField="CatchAllData" ma:web="4aae6841-32d9-425b-8541-f9f6984920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CC4A5B-1F75-4BD7-B163-149A0E183172}">
  <ds:schemaRefs>
    <ds:schemaRef ds:uri="http://schemas.microsoft.com/sharepoint/v3/contenttype/forms"/>
  </ds:schemaRefs>
</ds:datastoreItem>
</file>

<file path=customXml/itemProps2.xml><?xml version="1.0" encoding="utf-8"?>
<ds:datastoreItem xmlns:ds="http://schemas.openxmlformats.org/officeDocument/2006/customXml" ds:itemID="{35FE530B-CE91-4BDF-8A4E-F23DF0423B91}">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b4a40430-959d-424a-978b-d868a90e61ac"/>
    <ds:schemaRef ds:uri="4aae6841-32d9-425b-8541-f9f698492036"/>
    <ds:schemaRef ds:uri="http://purl.org/dc/dcmitype/"/>
    <ds:schemaRef ds:uri="http://purl.org/dc/terms/"/>
  </ds:schemaRefs>
</ds:datastoreItem>
</file>

<file path=customXml/itemProps3.xml><?xml version="1.0" encoding="utf-8"?>
<ds:datastoreItem xmlns:ds="http://schemas.openxmlformats.org/officeDocument/2006/customXml" ds:itemID="{10DB8E28-BC66-48C6-B069-0E997FA50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40430-959d-424a-978b-d868a90e61ac"/>
    <ds:schemaRef ds:uri="4aae6841-32d9-425b-8541-f9f698492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650</TotalTime>
  <Words>471</Words>
  <Application>Microsoft Macintosh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Cambria</vt:lpstr>
      <vt:lpstr>Wingdings</vt:lpstr>
      <vt:lpstr>NIHL-Template-2014-PPT_asof20140318</vt:lpstr>
      <vt:lpstr>1_NIHL-Template-2014-PPT_asof20140318</vt:lpstr>
      <vt:lpstr>Audio Connection and Chat (Zoom)</vt:lpstr>
      <vt:lpstr>Project Management and Reproducibility In RStudio</vt:lpstr>
      <vt:lpstr>Class Objectives</vt:lpstr>
      <vt:lpstr>Scientific Reproducibility</vt:lpstr>
      <vt:lpstr>Problem of Reproducibility</vt:lpstr>
      <vt:lpstr>Embracing Reproducibility Practices</vt:lpstr>
      <vt:lpstr>Using RStudio for Project Management</vt:lpstr>
      <vt:lpstr>Outline for Demo</vt:lpstr>
      <vt:lpstr>Practices for Managing Projects</vt:lpstr>
      <vt:lpstr>Contact Us for Ongoing Support</vt:lpstr>
      <vt:lpstr>Questions &amp;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Title</dc:title>
  <dc:creator>Preston, Marie (NIH/OD/ORS) [E]</dc:creator>
  <cp:lastModifiedBy>Joubert, Douglas (NIH/OD/ORS) [E]</cp:lastModifiedBy>
  <cp:revision>37</cp:revision>
  <dcterms:created xsi:type="dcterms:W3CDTF">2020-04-19T21:06:31Z</dcterms:created>
  <dcterms:modified xsi:type="dcterms:W3CDTF">2022-08-01T15:06:45Z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0x010100DECF7180703C7A4488DD1993184B0D7D</vt:lpwstr>
  </property>
</Properties>
</file>