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4"/>
  </p:notesMasterIdLst>
  <p:sldIdLst>
    <p:sldId id="275" r:id="rId6"/>
    <p:sldId id="266" r:id="rId7"/>
    <p:sldId id="309" r:id="rId8"/>
    <p:sldId id="268" r:id="rId9"/>
    <p:sldId id="288" r:id="rId10"/>
    <p:sldId id="298" r:id="rId11"/>
    <p:sldId id="300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397" autoAdjust="0"/>
    <p:restoredTop sz="94497"/>
  </p:normalViewPr>
  <p:slideViewPr>
    <p:cSldViewPr snapToGrid="0">
      <p:cViewPr varScale="1">
        <p:scale>
          <a:sx n="98" d="100"/>
          <a:sy n="98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CC2E1-E063-4F03-BE65-33B5EE774AB3}" type="datetimeFigureOut">
              <a:rPr lang="en-US" smtClean="0"/>
              <a:t>9/1/22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1717-F3D4-4537-98D9-2D53D2FEF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B1717-F3D4-4537-98D9-2D53D2FEF0E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4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62075"/>
            <a:ext cx="12192000" cy="3998914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62075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09" y="1901434"/>
            <a:ext cx="8814816" cy="11978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09" y="3995410"/>
            <a:ext cx="8814816" cy="73152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ORS-NIH-HHS-rgtalig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5819879"/>
            <a:ext cx="2644572" cy="528915"/>
          </a:xfrm>
          <a:prstGeom prst="rect">
            <a:avLst/>
          </a:prstGeom>
        </p:spPr>
      </p:pic>
      <p:pic>
        <p:nvPicPr>
          <p:cNvPr id="9" name="Picture 8" descr="NIH_OM_Logo_2Col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9" y="465827"/>
            <a:ext cx="2901394" cy="44818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5360988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IH-Lib-ORS_Lockup_2clr_horiz_short-04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0" t="36928" r="24083" b="44705"/>
          <a:stretch/>
        </p:blipFill>
        <p:spPr>
          <a:xfrm>
            <a:off x="818910" y="6008752"/>
            <a:ext cx="1899744" cy="1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16265"/>
                </a:solidFill>
              </a:defRPr>
            </a:lvl1pPr>
            <a:lvl2pPr>
              <a:defRPr>
                <a:solidFill>
                  <a:srgbClr val="616265"/>
                </a:solidFill>
              </a:defRPr>
            </a:lvl2pPr>
            <a:lvl3pPr>
              <a:defRPr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8517-264C-4D86-B4BA-18133F93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51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or 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609599" y="2667000"/>
            <a:ext cx="10363200" cy="149961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IH_OM_Logo_2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0" name="Picture 9" descr="NIH-Lib-ORS_Lockup_2clr_horiz_short-04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3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23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10512"/>
            <a:ext cx="5386917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10512"/>
            <a:ext cx="5389033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703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can use for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43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NIH-OM-HHS_Lockup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54" y="3013548"/>
            <a:ext cx="4323292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16265"/>
                </a:solidFill>
              </a:defRPr>
            </a:lvl1pPr>
            <a:lvl2pPr>
              <a:defRPr>
                <a:solidFill>
                  <a:srgbClr val="616265"/>
                </a:solidFill>
              </a:defRPr>
            </a:lvl2pPr>
            <a:lvl3pPr>
              <a:defRPr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6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or 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609599" y="2667000"/>
            <a:ext cx="10363200" cy="149961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IH_OM_Logo_2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0" name="Picture 9" descr="NIH-Lib-ORS_Lockup_2clr_horiz_short-04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10512"/>
            <a:ext cx="5386917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10512"/>
            <a:ext cx="5389033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6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use for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683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Footer (use for large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AF7B0-C4BD-4EB0-B707-35BB0259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D4E17-3128-4EDD-BC79-7AB21F56FDB2}"/>
              </a:ext>
            </a:extLst>
          </p:cNvPr>
          <p:cNvSpPr/>
          <p:nvPr userDrawn="1"/>
        </p:nvSpPr>
        <p:spPr>
          <a:xfrm>
            <a:off x="0" y="6113417"/>
            <a:ext cx="12192000" cy="74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NIH-OM-HHS_Lockup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54" y="3013548"/>
            <a:ext cx="4323292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3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62075"/>
            <a:ext cx="12192000" cy="3998914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62075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09" y="1901434"/>
            <a:ext cx="8814816" cy="11978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09" y="3995410"/>
            <a:ext cx="8814816" cy="73152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ORS-NIH-HHS-rgtalig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5819879"/>
            <a:ext cx="2644572" cy="528915"/>
          </a:xfrm>
          <a:prstGeom prst="rect">
            <a:avLst/>
          </a:prstGeom>
        </p:spPr>
      </p:pic>
      <p:pic>
        <p:nvPicPr>
          <p:cNvPr id="9" name="Picture 8" descr="NIH_OM_Logo_2Col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9" y="465827"/>
            <a:ext cx="2901394" cy="44818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5360988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IH-Lib-ORS_Lockup_2clr_horiz_short-04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0" t="36928" r="24083" b="44705"/>
          <a:stretch/>
        </p:blipFill>
        <p:spPr>
          <a:xfrm>
            <a:off x="818910" y="6008752"/>
            <a:ext cx="1899744" cy="1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41248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0" y="20960"/>
            <a:ext cx="1658469" cy="8853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999"/>
            <a:ext cx="10972800" cy="489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4592"/>
            <a:ext cx="841618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NIH_OM_Logo_2Color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5" name="Picture 14" descr="NIH-Lib-ORS_Lockup_2clr_horiz_short-04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41248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0" y="20960"/>
            <a:ext cx="1658469" cy="8853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999"/>
            <a:ext cx="10972800" cy="489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4592"/>
            <a:ext cx="841618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NIH_OM_Logo_2Color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5" name="Picture 14" descr="NIH-Lib-ORS_Lockup_2clr_horiz_short-04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0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hlibrary.nih.gov/services/workspaces/reserve" TargetMode="External"/><Relationship Id="rId2" Type="http://schemas.openxmlformats.org/officeDocument/2006/relationships/hyperlink" Target="https://www.nihlibrary.nih.gov/training/calenda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hlibrary.nih.gov/get-help/ask-ques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nihlibrary.nih.gov/training/calendar" TargetMode="External"/><Relationship Id="rId4" Type="http://schemas.openxmlformats.org/officeDocument/2006/relationships/hyperlink" Target="https://www.nihlibrary.nih.gov/get-help/consultations-tutoria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AEF2-D074-4EEC-B357-025EAF86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Connection and Chat (Zoom)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FAB50-11B1-49B0-B7EE-36B462CA2A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979" y="1040973"/>
            <a:ext cx="5029200" cy="307982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35E23B-5CCA-4ABF-A605-55B5E72F7D40}"/>
              </a:ext>
            </a:extLst>
          </p:cNvPr>
          <p:cNvSpPr/>
          <p:nvPr/>
        </p:nvSpPr>
        <p:spPr>
          <a:xfrm>
            <a:off x="330003" y="991784"/>
            <a:ext cx="6467839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6A6B6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 will not hear any sound </a:t>
            </a:r>
            <a:b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6A6B6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6A6B6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until the webinar starts.</a:t>
            </a:r>
            <a:endParaRPr lang="en-US" sz="2800" b="1" dirty="0">
              <a:solidFill>
                <a:srgbClr val="5F5F5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900"/>
              </a:spcBef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 Audio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join Zoom, the </a:t>
            </a:r>
            <a:r>
              <a:rPr lang="en-US" sz="2200" b="1" i="1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Audio </a:t>
            </a: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 box pops-up (Phone Call, Computer Audio, or Call Me)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an option that works best for you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using that option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Test Speakers and Microphone option to optimize your webinar experience</a:t>
            </a:r>
          </a:p>
          <a:p>
            <a:pPr>
              <a:spcBef>
                <a:spcPts val="900"/>
              </a:spcBef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</a:t>
            </a:r>
          </a:p>
          <a:p>
            <a:pPr>
              <a:defRPr/>
            </a:pPr>
            <a:r>
              <a:rPr lang="en-US" sz="2200" dirty="0">
                <a:solidFill>
                  <a:srgbClr val="6A6B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send your chat to </a:t>
            </a:r>
            <a:r>
              <a:rPr lang="en-US" sz="2200" b="1" i="1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Everyone </a:t>
            </a:r>
            <a:r>
              <a:rPr lang="en-US" sz="2200" dirty="0">
                <a:solidFill>
                  <a:srgbClr val="6A6B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make sure </a:t>
            </a:r>
            <a:br>
              <a:rPr lang="en-US" sz="2200" dirty="0">
                <a:solidFill>
                  <a:srgbClr val="6A6B6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6A6B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monitor sees your question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DFFF9D-9106-4961-81A0-547B6791D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3751" y="4539984"/>
            <a:ext cx="3699657" cy="10399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2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and Reproducibility In RStudio: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Doug Joubert</a:t>
            </a:r>
          </a:p>
          <a:p>
            <a:r>
              <a:rPr lang="en-US" sz="2000" dirty="0"/>
              <a:t>2022-10-11</a:t>
            </a:r>
          </a:p>
        </p:txBody>
      </p:sp>
    </p:spTree>
    <p:extLst>
      <p:ext uri="{BB962C8B-B14F-4D97-AF65-F5344CB8AC3E}">
        <p14:creationId xmlns:p14="http://schemas.microsoft.com/office/powerpoint/2010/main" val="246404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127D-1D6E-53DB-F26E-86663200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Help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F119B43-6B96-3A41-2848-B67D39C3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3612" y="1143000"/>
            <a:ext cx="9578788" cy="489204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Classes</a:t>
            </a:r>
            <a:r>
              <a:rPr lang="en-US" dirty="0"/>
              <a:t> on a variety of data-related topics, including:</a:t>
            </a:r>
          </a:p>
          <a:p>
            <a:pPr lvl="1"/>
            <a:r>
              <a:rPr lang="en-US" dirty="0"/>
              <a:t>Data management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R and RStudio</a:t>
            </a:r>
          </a:p>
          <a:p>
            <a:pPr lvl="1"/>
            <a:r>
              <a:rPr lang="en-US" dirty="0"/>
              <a:t>What Marie can do </a:t>
            </a:r>
          </a:p>
          <a:p>
            <a:r>
              <a:rPr lang="en-US" dirty="0">
                <a:hlinkClick r:id="rId3"/>
              </a:rPr>
              <a:t>Computers</a:t>
            </a:r>
            <a:r>
              <a:rPr lang="en-US" dirty="0"/>
              <a:t> which offers a suite of tools for data analysis, processing, and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2E973-4D23-016C-C224-AAF7657840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96830"/>
            <a:ext cx="1809750" cy="5384380"/>
          </a:xfrm>
        </p:spPr>
      </p:pic>
    </p:spTree>
    <p:extLst>
      <p:ext uri="{BB962C8B-B14F-4D97-AF65-F5344CB8AC3E}">
        <p14:creationId xmlns:p14="http://schemas.microsoft.com/office/powerpoint/2010/main" val="391416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3CDC-D101-4DA7-BDAA-7FFF00FD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for Ongoing Support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181576-F884-42EA-BE1B-90C02893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35951"/>
            <a:ext cx="10972800" cy="119908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Ask a Question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200" u="sng" dirty="0">
                <a:hlinkClick r:id="rId3"/>
              </a:rPr>
              <a:t>https://www.nihlibrary.nih.gov/get-help/ask-question</a:t>
            </a:r>
            <a:endParaRPr lang="en-US" sz="2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a Tutorial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200" dirty="0">
                <a:hlinkClick r:id="rId4"/>
              </a:rPr>
              <a:t>https://www.nihlibrary.nih.gov/get-help/consultations-tutorials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 up for Additional Classes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200" dirty="0">
                <a:hlinkClick r:id="rId5"/>
              </a:rPr>
              <a:t>https://www.nihlibrary.nih.gov/training/calendar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BFF07A-03D7-4187-A4E9-4F4838FEAC3E}"/>
              </a:ext>
            </a:extLst>
          </p:cNvPr>
          <p:cNvGrpSpPr/>
          <p:nvPr/>
        </p:nvGrpSpPr>
        <p:grpSpPr>
          <a:xfrm>
            <a:off x="757811" y="1175829"/>
            <a:ext cx="5727831" cy="3487299"/>
            <a:chOff x="748383" y="1103127"/>
            <a:chExt cx="5727831" cy="3487299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1F55E27E-27E9-4AE6-9466-525B5D139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8383" y="1103127"/>
              <a:ext cx="5384800" cy="34872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88F3133F-0A45-4331-B937-EBD63D9CE0E9}"/>
                </a:ext>
              </a:extLst>
            </p:cNvPr>
            <p:cNvSpPr/>
            <p:nvPr/>
          </p:nvSpPr>
          <p:spPr>
            <a:xfrm>
              <a:off x="5359874" y="1571931"/>
              <a:ext cx="1116340" cy="619455"/>
            </a:xfrm>
            <a:prstGeom prst="leftArrow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5F8498-AA86-4BDC-A66E-835E61DF4FCB}"/>
              </a:ext>
            </a:extLst>
          </p:cNvPr>
          <p:cNvSpPr txBox="1"/>
          <p:nvPr/>
        </p:nvSpPr>
        <p:spPr>
          <a:xfrm>
            <a:off x="6818660" y="1204110"/>
            <a:ext cx="4875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Doug Joubert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Bioinformatics Support Program	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301-827-3829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douglas.joubert@nih.gov</a:t>
            </a:r>
          </a:p>
          <a:p>
            <a:pPr lvl="0">
              <a:spcBef>
                <a:spcPct val="20000"/>
              </a:spcBef>
            </a:pPr>
            <a:endParaRPr lang="en-US" sz="2400" dirty="0">
              <a:solidFill>
                <a:srgbClr val="616265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en-US" sz="2400" b="1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NIH Library Help Desk </a:t>
            </a:r>
            <a:b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(301) 496-1080</a:t>
            </a:r>
          </a:p>
        </p:txBody>
      </p:sp>
    </p:spTree>
    <p:extLst>
      <p:ext uri="{BB962C8B-B14F-4D97-AF65-F5344CB8AC3E}">
        <p14:creationId xmlns:p14="http://schemas.microsoft.com/office/powerpoint/2010/main" val="15496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F0C5-3D4E-ED15-8F35-BC476CAE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A522-13B1-7CE2-51F1-E7660CA4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Bollen, K., Cacioppo, J. T., Kaplan, R. M., Krosnick, J. A., &amp; Olds, J. L. (2015). Social, Behavioral, and Economic Sciences Perspectives on Robust and Reliable Science. National Science Foundation. </a:t>
            </a:r>
          </a:p>
          <a:p>
            <a:r>
              <a:rPr lang="en-US" dirty="0"/>
              <a:t>Camerer, C. F., et al. (2018). Evaluating the replicability of social science experiments in Nature and Science between 2010 and 2015. Nature Human Behaviour, 2(9), 637-644.</a:t>
            </a:r>
          </a:p>
          <a:p>
            <a:r>
              <a:rPr lang="en-US" dirty="0"/>
              <a:t>Markowetz, F. (2015). Five selfish reasons to work reproducibly. Genome Biology, 16(1), 274.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F0C5-3D4E-ED15-8F35-BC476CAE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A522-13B1-7CE2-51F1-E7660CA4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Munafo, M. R., Nosek, B. A., Bishop, D. V. M., Button, K. S., Chambers, C. D., du Sert, N. P., Simonsohn, U., Wagenmakers, E. J., Ware, J. J., &amp; Ioannidis, J. P. A. (2017). A manifesto for reproducible science. </a:t>
            </a:r>
            <a:r>
              <a:rPr lang="en-US" i="1" dirty="0"/>
              <a:t>Nature Human Behaviour</a:t>
            </a:r>
            <a:r>
              <a:rPr lang="en-US" dirty="0"/>
              <a:t>,</a:t>
            </a:r>
            <a:r>
              <a:rPr lang="en-US" i="1" dirty="0"/>
              <a:t> 1</a:t>
            </a:r>
            <a:r>
              <a:rPr lang="en-US" dirty="0"/>
              <a:t>(1), Article 0021.</a:t>
            </a:r>
          </a:p>
          <a:p>
            <a:r>
              <a:rPr lang="en-US" dirty="0"/>
              <a:t>Teal, T. K., Cranston, K. A., Lapp, H., White, E., Wilson, G., Ram, K., &amp; Pawlik, A. (2015). Data carpentry: workshops to increase data literacy for researchers. </a:t>
            </a:r>
            <a:r>
              <a:rPr lang="en-US" i="1" dirty="0"/>
              <a:t>International Journal of Digital Curation</a:t>
            </a:r>
            <a:r>
              <a:rPr lang="en-US" dirty="0"/>
              <a:t>,</a:t>
            </a:r>
            <a:r>
              <a:rPr lang="en-US" i="1" dirty="0"/>
              <a:t> 10</a:t>
            </a:r>
            <a:r>
              <a:rPr lang="en-US" dirty="0"/>
              <a:t>(1), 135-143.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3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F0C5-3D4E-ED15-8F35-BC476CAE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A522-13B1-7CE2-51F1-E7660CA4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Wilson, G. (2016). Software Carpentry: lessons learned [version 2; peer review: 3 approved]. </a:t>
            </a:r>
            <a:r>
              <a:rPr lang="en-US" i="1" dirty="0"/>
              <a:t>F1000Research</a:t>
            </a:r>
            <a:r>
              <a:rPr lang="en-US" dirty="0"/>
              <a:t>,</a:t>
            </a:r>
            <a:r>
              <a:rPr lang="en-US" i="1" dirty="0"/>
              <a:t> 3</a:t>
            </a:r>
            <a:r>
              <a:rPr lang="en-US" dirty="0"/>
              <a:t>(62), 62. https://doi.org/10.12688/f1000research.3-62.v2</a:t>
            </a:r>
          </a:p>
          <a:p>
            <a:r>
              <a:rPr lang="en-US" dirty="0"/>
              <a:t>Wilson, G., Bryan, J., Cranston, K., Kitzes, J., Nederbragt, L., &amp; Teal, T. K. (2017). Good enough practices in scientific computing. </a:t>
            </a:r>
            <a:r>
              <a:rPr lang="en-US" i="1" dirty="0"/>
              <a:t>PLOS Computational Biology</a:t>
            </a:r>
            <a:r>
              <a:rPr lang="en-US" dirty="0"/>
              <a:t>,</a:t>
            </a:r>
            <a:r>
              <a:rPr lang="en-US" i="1" dirty="0"/>
              <a:t> 13</a:t>
            </a:r>
            <a:r>
              <a:rPr lang="en-US" dirty="0"/>
              <a:t>(6), e1005510-e1005510.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3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7B5D-E22B-D655-AA22-A7363A0E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5378-6C2D-9186-F1BD-B18BF05B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 in science</a:t>
            </a:r>
          </a:p>
          <a:p>
            <a:r>
              <a:rPr lang="en-US" dirty="0"/>
              <a:t>5 reasons why you might want to create reproducible documents</a:t>
            </a:r>
          </a:p>
          <a:p>
            <a:r>
              <a:rPr lang="en-US" dirty="0"/>
              <a:t>Git Versus GitHub</a:t>
            </a:r>
          </a:p>
          <a:p>
            <a:r>
              <a:rPr lang="en-US" dirty="0"/>
              <a:t>Authentication to GitHub</a:t>
            </a:r>
          </a:p>
          <a:p>
            <a:r>
              <a:rPr lang="en-US" dirty="0"/>
              <a:t>Creating a GitHub repository and linking that repository to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Practices for managing projects in RStudio</a:t>
            </a:r>
          </a:p>
          <a:p>
            <a:r>
              <a:rPr lang="en-US" dirty="0"/>
              <a:t>Version control in RStudio</a:t>
            </a:r>
          </a:p>
        </p:txBody>
      </p:sp>
    </p:spTree>
    <p:extLst>
      <p:ext uri="{BB962C8B-B14F-4D97-AF65-F5344CB8AC3E}">
        <p14:creationId xmlns:p14="http://schemas.microsoft.com/office/powerpoint/2010/main" val="1649970703"/>
      </p:ext>
    </p:extLst>
  </p:cSld>
  <p:clrMapOvr>
    <a:masterClrMapping/>
  </p:clrMapOvr>
</p:sld>
</file>

<file path=ppt/theme/theme1.xml><?xml version="1.0" encoding="utf-8"?>
<a:theme xmlns:a="http://schemas.openxmlformats.org/drawingml/2006/main" name="NIHL-Template-2014-PPT_asof201403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brary PPT Template" id="{7D8759F7-36AE-4004-B43F-65ECA9626719}" vid="{625DB23C-26C5-45E5-8FF8-34DBB400A780}"/>
    </a:ext>
  </a:extLst>
</a:theme>
</file>

<file path=ppt/theme/theme2.xml><?xml version="1.0" encoding="utf-8"?>
<a:theme xmlns:a="http://schemas.openxmlformats.org/drawingml/2006/main" name="1_NIHL-Template-2014-PPT_asof201403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H Library PowerPoint Template - Widescreen.pptx" id="{31E75C20-F05D-4708-B4F8-1E354C47007C}" vid="{39EA8AC3-C1F8-4C20-AAE9-378504F742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CF7180703C7A4488DD1993184B0D7D" ma:contentTypeVersion="14" ma:contentTypeDescription="Create a new document." ma:contentTypeScope="" ma:versionID="68b406ed77416a95e279252b50571bf3">
  <xsd:schema xmlns:xsd="http://www.w3.org/2001/XMLSchema" xmlns:xs="http://www.w3.org/2001/XMLSchema" xmlns:p="http://schemas.microsoft.com/office/2006/metadata/properties" xmlns:ns2="b4a40430-959d-424a-978b-d868a90e61ac" xmlns:ns3="4aae6841-32d9-425b-8541-f9f698492036" targetNamespace="http://schemas.microsoft.com/office/2006/metadata/properties" ma:root="true" ma:fieldsID="67567aac615b6ad04ab9e74ef5ee27c8" ns2:_="" ns3:_="">
    <xsd:import namespace="b4a40430-959d-424a-978b-d868a90e61ac"/>
    <xsd:import namespace="4aae6841-32d9-425b-8541-f9f6984920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40430-959d-424a-978b-d868a90e61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e9f98e-9ad5-43de-b59a-72d7e946aa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e6841-32d9-425b-8541-f9f69849203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7e7119c-1061-4fa4-a39b-7870e596b845}" ma:internalName="TaxCatchAll" ma:showField="CatchAllData" ma:web="4aae6841-32d9-425b-8541-f9f6984920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ae6841-32d9-425b-8541-f9f698492036" xsi:nil="true"/>
    <lcf76f155ced4ddcb4097134ff3c332f xmlns="b4a40430-959d-424a-978b-d868a90e61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CC4A5B-1F75-4BD7-B163-149A0E1831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DB8E28-BC66-48C6-B069-0E997FA50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a40430-959d-424a-978b-d868a90e61ac"/>
    <ds:schemaRef ds:uri="4aae6841-32d9-425b-8541-f9f698492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FE530B-CE91-4BDF-8A4E-F23DF0423B91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4a40430-959d-424a-978b-d868a90e61ac"/>
    <ds:schemaRef ds:uri="4aae6841-32d9-425b-8541-f9f698492036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595</Words>
  <Application>Microsoft Macintosh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NIHL-Template-2014-PPT_asof20140318</vt:lpstr>
      <vt:lpstr>1_NIHL-Template-2014-PPT_asof20140318</vt:lpstr>
      <vt:lpstr>Audio Connection and Chat (Zoom)</vt:lpstr>
      <vt:lpstr>Project Management and Reproducibility In RStudio: Part 1</vt:lpstr>
      <vt:lpstr>We Can Help</vt:lpstr>
      <vt:lpstr>Contact Us for Ongoing Support</vt:lpstr>
      <vt:lpstr>Works Cited</vt:lpstr>
      <vt:lpstr>Works Cited</vt:lpstr>
      <vt:lpstr>Works Cited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Title</dc:title>
  <dc:creator>Preston, Marie (NIH/OD/ORS) [E]</dc:creator>
  <cp:lastModifiedBy>Joubert, Douglas (NIH/OD/ORS) [E]</cp:lastModifiedBy>
  <cp:revision>212</cp:revision>
  <dcterms:created xsi:type="dcterms:W3CDTF">2020-04-19T21:06:31Z</dcterms:created>
  <dcterms:modified xsi:type="dcterms:W3CDTF">2022-09-01T17:55:56Z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0x010100DECF7180703C7A4488DD1993184B0D7D</vt:lpwstr>
  </property>
</Properties>
</file>