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9" r:id="rId5"/>
  </p:sldMasterIdLst>
  <p:notesMasterIdLst>
    <p:notesMasterId r:id="rId26"/>
  </p:notesMasterIdLst>
  <p:sldIdLst>
    <p:sldId id="275" r:id="rId6"/>
    <p:sldId id="266" r:id="rId7"/>
    <p:sldId id="287" r:id="rId8"/>
    <p:sldId id="267" r:id="rId9"/>
    <p:sldId id="284" r:id="rId10"/>
    <p:sldId id="273" r:id="rId11"/>
    <p:sldId id="291" r:id="rId12"/>
    <p:sldId id="292" r:id="rId13"/>
    <p:sldId id="272" r:id="rId14"/>
    <p:sldId id="274" r:id="rId15"/>
    <p:sldId id="283" r:id="rId16"/>
    <p:sldId id="297" r:id="rId17"/>
    <p:sldId id="285" r:id="rId18"/>
    <p:sldId id="302" r:id="rId19"/>
    <p:sldId id="268" r:id="rId20"/>
    <p:sldId id="288" r:id="rId21"/>
    <p:sldId id="298" r:id="rId22"/>
    <p:sldId id="300" r:id="rId23"/>
    <p:sldId id="263" r:id="rId24"/>
    <p:sldId id="26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4601"/>
  </p:normalViewPr>
  <p:slideViewPr>
    <p:cSldViewPr snapToGrid="0">
      <p:cViewPr varScale="1">
        <p:scale>
          <a:sx n="104" d="100"/>
          <a:sy n="104" d="100"/>
        </p:scale>
        <p:origin x="9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9CC2E1-E063-4F03-BE65-33B5EE774AB3}" type="datetimeFigureOut">
              <a:rPr lang="en-US" smtClean="0"/>
              <a:t>8/11/22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4B1717-F3D4-4537-98D9-2D53D2FEF0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566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B1717-F3D4-4537-98D9-2D53D2FEF0E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449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1362075"/>
            <a:ext cx="12192000" cy="3998914"/>
          </a:xfrm>
          <a:prstGeom prst="rect">
            <a:avLst/>
          </a:prstGeom>
          <a:solidFill>
            <a:srgbClr val="20558A"/>
          </a:solidFill>
          <a:ln w="9525">
            <a:solidFill>
              <a:srgbClr val="005595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rgbClr val="FFFFFF"/>
              </a:solidFill>
              <a:latin typeface="+mn-lt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362075"/>
            <a:ext cx="12192000" cy="0"/>
          </a:xfrm>
          <a:prstGeom prst="line">
            <a:avLst/>
          </a:prstGeom>
          <a:ln w="38100">
            <a:solidFill>
              <a:srgbClr val="E5B5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8909" y="1901434"/>
            <a:ext cx="8814816" cy="1197864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8909" y="3995410"/>
            <a:ext cx="8814816" cy="731520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 descr="ORS-NIH-HHS-rgtalign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43" y="5819879"/>
            <a:ext cx="2644572" cy="528915"/>
          </a:xfrm>
          <a:prstGeom prst="rect">
            <a:avLst/>
          </a:prstGeom>
        </p:spPr>
      </p:pic>
      <p:pic>
        <p:nvPicPr>
          <p:cNvPr id="9" name="Picture 8" descr="NIH_OM_Logo_2Color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09" y="465827"/>
            <a:ext cx="2901394" cy="44818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5360988"/>
            <a:ext cx="12192000" cy="0"/>
          </a:xfrm>
          <a:prstGeom prst="line">
            <a:avLst/>
          </a:prstGeom>
          <a:ln w="38100">
            <a:solidFill>
              <a:srgbClr val="E5B5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NIH-Lib-ORS_Lockup_2clr_horiz_short-04.eps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50" t="36928" r="24083" b="44705"/>
          <a:stretch/>
        </p:blipFill>
        <p:spPr>
          <a:xfrm>
            <a:off x="818910" y="6008752"/>
            <a:ext cx="1899744" cy="17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802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616265"/>
                </a:solidFill>
              </a:defRPr>
            </a:lvl1pPr>
            <a:lvl2pPr>
              <a:defRPr>
                <a:solidFill>
                  <a:srgbClr val="616265"/>
                </a:solidFill>
              </a:defRPr>
            </a:lvl2pPr>
            <a:lvl3pPr>
              <a:defRPr>
                <a:solidFill>
                  <a:srgbClr val="616265"/>
                </a:solidFill>
              </a:defRPr>
            </a:lvl3pPr>
            <a:lvl4pPr>
              <a:defRPr sz="1800">
                <a:solidFill>
                  <a:srgbClr val="616265"/>
                </a:solidFill>
              </a:defRPr>
            </a:lvl4pPr>
            <a:lvl5pPr>
              <a:defRPr sz="1800">
                <a:solidFill>
                  <a:srgbClr val="61626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814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E8517-264C-4D86-B4BA-18133F936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60510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ition or 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20558A"/>
          </a:solidFill>
          <a:ln w="9525">
            <a:solidFill>
              <a:srgbClr val="005595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rgbClr val="FFFFFF"/>
              </a:solidFill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7" name="Title 10"/>
          <p:cNvSpPr>
            <a:spLocks noGrp="1"/>
          </p:cNvSpPr>
          <p:nvPr>
            <p:ph type="title"/>
          </p:nvPr>
        </p:nvSpPr>
        <p:spPr>
          <a:xfrm>
            <a:off x="609599" y="2667000"/>
            <a:ext cx="10363200" cy="1499616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248400"/>
            <a:ext cx="12192000" cy="0"/>
          </a:xfrm>
          <a:prstGeom prst="line">
            <a:avLst/>
          </a:prstGeom>
          <a:ln w="38100">
            <a:solidFill>
              <a:srgbClr val="E5B5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NIH_OM_Logo_2Colo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6375401"/>
            <a:ext cx="2192914" cy="338743"/>
          </a:xfrm>
          <a:prstGeom prst="rect">
            <a:avLst/>
          </a:prstGeom>
        </p:spPr>
      </p:pic>
      <p:pic>
        <p:nvPicPr>
          <p:cNvPr id="10" name="Picture 9" descr="NIH-Lib-ORS_Lockup_2clr_horiz_short-04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300" y="6066981"/>
            <a:ext cx="3200000" cy="97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936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43000"/>
            <a:ext cx="5384800" cy="4892040"/>
          </a:xfrm>
        </p:spPr>
        <p:txBody>
          <a:bodyPr/>
          <a:lstStyle>
            <a:lvl1pPr>
              <a:defRPr sz="2800">
                <a:solidFill>
                  <a:srgbClr val="616265"/>
                </a:solidFill>
              </a:defRPr>
            </a:lvl1pPr>
            <a:lvl2pPr>
              <a:defRPr sz="2400">
                <a:solidFill>
                  <a:srgbClr val="616265"/>
                </a:solidFill>
              </a:defRPr>
            </a:lvl2pPr>
            <a:lvl3pPr>
              <a:defRPr sz="2000">
                <a:solidFill>
                  <a:srgbClr val="616265"/>
                </a:solidFill>
              </a:defRPr>
            </a:lvl3pPr>
            <a:lvl4pPr>
              <a:defRPr sz="1800">
                <a:solidFill>
                  <a:srgbClr val="616265"/>
                </a:solidFill>
              </a:defRPr>
            </a:lvl4pPr>
            <a:lvl5pPr>
              <a:defRPr sz="1800">
                <a:solidFill>
                  <a:srgbClr val="616265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43000"/>
            <a:ext cx="5384800" cy="4892040"/>
          </a:xfrm>
        </p:spPr>
        <p:txBody>
          <a:bodyPr/>
          <a:lstStyle>
            <a:lvl1pPr>
              <a:defRPr sz="2800">
                <a:solidFill>
                  <a:srgbClr val="616265"/>
                </a:solidFill>
              </a:defRPr>
            </a:lvl1pPr>
            <a:lvl2pPr>
              <a:defRPr sz="2400">
                <a:solidFill>
                  <a:srgbClr val="616265"/>
                </a:solidFill>
              </a:defRPr>
            </a:lvl2pPr>
            <a:lvl3pPr>
              <a:defRPr sz="2000">
                <a:solidFill>
                  <a:srgbClr val="616265"/>
                </a:solidFill>
              </a:defRPr>
            </a:lvl3pPr>
            <a:lvl4pPr>
              <a:defRPr sz="1800">
                <a:solidFill>
                  <a:srgbClr val="616265"/>
                </a:solidFill>
              </a:defRPr>
            </a:lvl4pPr>
            <a:lvl5pPr>
              <a:defRPr sz="1800">
                <a:solidFill>
                  <a:srgbClr val="616265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323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43000"/>
            <a:ext cx="53869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61626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810512"/>
            <a:ext cx="5386917" cy="4206240"/>
          </a:xfrm>
        </p:spPr>
        <p:txBody>
          <a:bodyPr/>
          <a:lstStyle>
            <a:lvl1pPr>
              <a:defRPr sz="2400">
                <a:solidFill>
                  <a:srgbClr val="616265"/>
                </a:solidFill>
              </a:defRPr>
            </a:lvl1pPr>
            <a:lvl2pPr>
              <a:defRPr sz="2000">
                <a:solidFill>
                  <a:srgbClr val="616265"/>
                </a:solidFill>
              </a:defRPr>
            </a:lvl2pPr>
            <a:lvl3pPr>
              <a:defRPr sz="1800">
                <a:solidFill>
                  <a:srgbClr val="616265"/>
                </a:solidFill>
              </a:defRPr>
            </a:lvl3pPr>
            <a:lvl4pPr>
              <a:defRPr sz="1600">
                <a:solidFill>
                  <a:srgbClr val="616265"/>
                </a:solidFill>
              </a:defRPr>
            </a:lvl4pPr>
            <a:lvl5pPr>
              <a:defRPr sz="1600">
                <a:solidFill>
                  <a:srgbClr val="61626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389033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61626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810512"/>
            <a:ext cx="5389033" cy="4206240"/>
          </a:xfrm>
        </p:spPr>
        <p:txBody>
          <a:bodyPr/>
          <a:lstStyle>
            <a:lvl1pPr>
              <a:defRPr sz="2400">
                <a:solidFill>
                  <a:srgbClr val="616265"/>
                </a:solidFill>
              </a:defRPr>
            </a:lvl1pPr>
            <a:lvl2pPr>
              <a:defRPr sz="2000">
                <a:solidFill>
                  <a:srgbClr val="616265"/>
                </a:solidFill>
              </a:defRPr>
            </a:lvl2pPr>
            <a:lvl3pPr>
              <a:defRPr sz="1800">
                <a:solidFill>
                  <a:srgbClr val="616265"/>
                </a:solidFill>
              </a:defRPr>
            </a:lvl3pPr>
            <a:lvl4pPr>
              <a:defRPr sz="1600">
                <a:solidFill>
                  <a:srgbClr val="616265"/>
                </a:solidFill>
              </a:defRPr>
            </a:lvl4pPr>
            <a:lvl5pPr>
              <a:defRPr sz="1600">
                <a:solidFill>
                  <a:srgbClr val="61626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370321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(can use for imag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54347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20558A"/>
          </a:solidFill>
          <a:ln w="9525">
            <a:solidFill>
              <a:srgbClr val="005595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rgbClr val="FFFFFF"/>
              </a:solidFill>
              <a:latin typeface="+mn-lt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5" name="Picture 4" descr="NIH-OM-HHS_Lockup_Whit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354" y="3013548"/>
            <a:ext cx="4323292" cy="83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84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616265"/>
                </a:solidFill>
              </a:defRPr>
            </a:lvl1pPr>
            <a:lvl2pPr>
              <a:defRPr>
                <a:solidFill>
                  <a:srgbClr val="616265"/>
                </a:solidFill>
              </a:defRPr>
            </a:lvl2pPr>
            <a:lvl3pPr>
              <a:defRPr>
                <a:solidFill>
                  <a:srgbClr val="616265"/>
                </a:solidFill>
              </a:defRPr>
            </a:lvl3pPr>
            <a:lvl4pPr>
              <a:defRPr sz="1800">
                <a:solidFill>
                  <a:srgbClr val="616265"/>
                </a:solidFill>
              </a:defRPr>
            </a:lvl4pPr>
            <a:lvl5pPr>
              <a:defRPr sz="1800">
                <a:solidFill>
                  <a:srgbClr val="61626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566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ition or 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20558A"/>
          </a:solidFill>
          <a:ln w="9525">
            <a:solidFill>
              <a:srgbClr val="005595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rgbClr val="FFFFFF"/>
              </a:solidFill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7" name="Title 10"/>
          <p:cNvSpPr>
            <a:spLocks noGrp="1"/>
          </p:cNvSpPr>
          <p:nvPr>
            <p:ph type="title"/>
          </p:nvPr>
        </p:nvSpPr>
        <p:spPr>
          <a:xfrm>
            <a:off x="609599" y="2667000"/>
            <a:ext cx="10363200" cy="1499616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248400"/>
            <a:ext cx="12192000" cy="0"/>
          </a:xfrm>
          <a:prstGeom prst="line">
            <a:avLst/>
          </a:prstGeom>
          <a:ln w="38100">
            <a:solidFill>
              <a:srgbClr val="E5B5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NIH_OM_Logo_2Colo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6375401"/>
            <a:ext cx="2192914" cy="338743"/>
          </a:xfrm>
          <a:prstGeom prst="rect">
            <a:avLst/>
          </a:prstGeom>
        </p:spPr>
      </p:pic>
      <p:pic>
        <p:nvPicPr>
          <p:cNvPr id="10" name="Picture 9" descr="NIH-Lib-ORS_Lockup_2clr_horiz_short-04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300" y="6066981"/>
            <a:ext cx="3200000" cy="97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467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43000"/>
            <a:ext cx="5384800" cy="4892040"/>
          </a:xfrm>
        </p:spPr>
        <p:txBody>
          <a:bodyPr/>
          <a:lstStyle>
            <a:lvl1pPr>
              <a:defRPr sz="2800">
                <a:solidFill>
                  <a:srgbClr val="616265"/>
                </a:solidFill>
              </a:defRPr>
            </a:lvl1pPr>
            <a:lvl2pPr>
              <a:defRPr sz="2400">
                <a:solidFill>
                  <a:srgbClr val="616265"/>
                </a:solidFill>
              </a:defRPr>
            </a:lvl2pPr>
            <a:lvl3pPr>
              <a:defRPr sz="2000">
                <a:solidFill>
                  <a:srgbClr val="616265"/>
                </a:solidFill>
              </a:defRPr>
            </a:lvl3pPr>
            <a:lvl4pPr>
              <a:defRPr sz="1800">
                <a:solidFill>
                  <a:srgbClr val="616265"/>
                </a:solidFill>
              </a:defRPr>
            </a:lvl4pPr>
            <a:lvl5pPr>
              <a:defRPr sz="1800">
                <a:solidFill>
                  <a:srgbClr val="616265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43000"/>
            <a:ext cx="5384800" cy="4892040"/>
          </a:xfrm>
        </p:spPr>
        <p:txBody>
          <a:bodyPr/>
          <a:lstStyle>
            <a:lvl1pPr>
              <a:defRPr sz="2800">
                <a:solidFill>
                  <a:srgbClr val="616265"/>
                </a:solidFill>
              </a:defRPr>
            </a:lvl1pPr>
            <a:lvl2pPr>
              <a:defRPr sz="2400">
                <a:solidFill>
                  <a:srgbClr val="616265"/>
                </a:solidFill>
              </a:defRPr>
            </a:lvl2pPr>
            <a:lvl3pPr>
              <a:defRPr sz="2000">
                <a:solidFill>
                  <a:srgbClr val="616265"/>
                </a:solidFill>
              </a:defRPr>
            </a:lvl3pPr>
            <a:lvl4pPr>
              <a:defRPr sz="1800">
                <a:solidFill>
                  <a:srgbClr val="616265"/>
                </a:solidFill>
              </a:defRPr>
            </a:lvl4pPr>
            <a:lvl5pPr>
              <a:defRPr sz="1800">
                <a:solidFill>
                  <a:srgbClr val="616265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178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43000"/>
            <a:ext cx="53869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61626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810512"/>
            <a:ext cx="5386917" cy="4206240"/>
          </a:xfrm>
        </p:spPr>
        <p:txBody>
          <a:bodyPr/>
          <a:lstStyle>
            <a:lvl1pPr>
              <a:defRPr sz="2400">
                <a:solidFill>
                  <a:srgbClr val="616265"/>
                </a:solidFill>
              </a:defRPr>
            </a:lvl1pPr>
            <a:lvl2pPr>
              <a:defRPr sz="2000">
                <a:solidFill>
                  <a:srgbClr val="616265"/>
                </a:solidFill>
              </a:defRPr>
            </a:lvl2pPr>
            <a:lvl3pPr>
              <a:defRPr sz="1800">
                <a:solidFill>
                  <a:srgbClr val="616265"/>
                </a:solidFill>
              </a:defRPr>
            </a:lvl3pPr>
            <a:lvl4pPr>
              <a:defRPr sz="1600">
                <a:solidFill>
                  <a:srgbClr val="616265"/>
                </a:solidFill>
              </a:defRPr>
            </a:lvl4pPr>
            <a:lvl5pPr>
              <a:defRPr sz="1600">
                <a:solidFill>
                  <a:srgbClr val="61626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389033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61626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810512"/>
            <a:ext cx="5389033" cy="4206240"/>
          </a:xfrm>
        </p:spPr>
        <p:txBody>
          <a:bodyPr/>
          <a:lstStyle>
            <a:lvl1pPr>
              <a:defRPr sz="2400">
                <a:solidFill>
                  <a:srgbClr val="616265"/>
                </a:solidFill>
              </a:defRPr>
            </a:lvl1pPr>
            <a:lvl2pPr>
              <a:defRPr sz="2000">
                <a:solidFill>
                  <a:srgbClr val="616265"/>
                </a:solidFill>
              </a:defRPr>
            </a:lvl2pPr>
            <a:lvl3pPr>
              <a:defRPr sz="1800">
                <a:solidFill>
                  <a:srgbClr val="616265"/>
                </a:solidFill>
              </a:defRPr>
            </a:lvl3pPr>
            <a:lvl4pPr>
              <a:defRPr sz="1600">
                <a:solidFill>
                  <a:srgbClr val="616265"/>
                </a:solidFill>
              </a:defRPr>
            </a:lvl4pPr>
            <a:lvl5pPr>
              <a:defRPr sz="1600">
                <a:solidFill>
                  <a:srgbClr val="61626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81614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(use for imag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46833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No Footer (use for large imag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EFAF7B0-C4BD-4EB0-B707-35BB02598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FD4E17-3128-4EDD-BC79-7AB21F56FDB2}"/>
              </a:ext>
            </a:extLst>
          </p:cNvPr>
          <p:cNvSpPr/>
          <p:nvPr userDrawn="1"/>
        </p:nvSpPr>
        <p:spPr>
          <a:xfrm>
            <a:off x="0" y="6113417"/>
            <a:ext cx="12192000" cy="7445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62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20558A"/>
          </a:solidFill>
          <a:ln w="9525">
            <a:solidFill>
              <a:srgbClr val="005595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rgbClr val="FFFFFF"/>
              </a:solidFill>
              <a:latin typeface="+mn-lt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5" name="Picture 4" descr="NIH-OM-HHS_Lockup_Whit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354" y="3013548"/>
            <a:ext cx="4323292" cy="83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32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1362075"/>
            <a:ext cx="12192000" cy="3998914"/>
          </a:xfrm>
          <a:prstGeom prst="rect">
            <a:avLst/>
          </a:prstGeom>
          <a:solidFill>
            <a:srgbClr val="20558A"/>
          </a:solidFill>
          <a:ln w="9525">
            <a:solidFill>
              <a:srgbClr val="005595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rgbClr val="FFFFFF"/>
              </a:solidFill>
              <a:latin typeface="+mn-lt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362075"/>
            <a:ext cx="12192000" cy="0"/>
          </a:xfrm>
          <a:prstGeom prst="line">
            <a:avLst/>
          </a:prstGeom>
          <a:ln w="38100">
            <a:solidFill>
              <a:srgbClr val="E5B5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8909" y="1901434"/>
            <a:ext cx="8814816" cy="1197864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8909" y="3995410"/>
            <a:ext cx="8814816" cy="731520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 descr="ORS-NIH-HHS-rgtalign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43" y="5819879"/>
            <a:ext cx="2644572" cy="528915"/>
          </a:xfrm>
          <a:prstGeom prst="rect">
            <a:avLst/>
          </a:prstGeom>
        </p:spPr>
      </p:pic>
      <p:pic>
        <p:nvPicPr>
          <p:cNvPr id="9" name="Picture 8" descr="NIH_OM_Logo_2Color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09" y="465827"/>
            <a:ext cx="2901394" cy="44818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5360988"/>
            <a:ext cx="12192000" cy="0"/>
          </a:xfrm>
          <a:prstGeom prst="line">
            <a:avLst/>
          </a:prstGeom>
          <a:ln w="38100">
            <a:solidFill>
              <a:srgbClr val="E5B5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NIH-Lib-ORS_Lockup_2clr_horiz_short-04.eps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50" t="36928" r="24083" b="44705"/>
          <a:stretch/>
        </p:blipFill>
        <p:spPr>
          <a:xfrm>
            <a:off x="818910" y="6008752"/>
            <a:ext cx="1899744" cy="17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860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image" Target="../media/image3.emf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841248"/>
          </a:xfrm>
          <a:prstGeom prst="rect">
            <a:avLst/>
          </a:prstGeom>
          <a:solidFill>
            <a:srgbClr val="2055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13" name="Content Placeholder 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850" y="20960"/>
            <a:ext cx="1658469" cy="88534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42999"/>
            <a:ext cx="10972800" cy="4892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248400"/>
            <a:ext cx="12192000" cy="0"/>
          </a:xfrm>
          <a:prstGeom prst="line">
            <a:avLst/>
          </a:prstGeom>
          <a:ln w="38100">
            <a:solidFill>
              <a:srgbClr val="E5B5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838200"/>
            <a:ext cx="12192000" cy="0"/>
          </a:xfrm>
          <a:prstGeom prst="line">
            <a:avLst/>
          </a:prstGeom>
          <a:ln w="38100">
            <a:solidFill>
              <a:srgbClr val="E5B5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64592"/>
            <a:ext cx="8416189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1" name="Picture 10" descr="NIH_OM_Logo_2Color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6375401"/>
            <a:ext cx="2192914" cy="338743"/>
          </a:xfrm>
          <a:prstGeom prst="rect">
            <a:avLst/>
          </a:prstGeom>
        </p:spPr>
      </p:pic>
      <p:pic>
        <p:nvPicPr>
          <p:cNvPr id="15" name="Picture 14" descr="NIH-Lib-ORS_Lockup_2clr_horiz_short-04.eps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300" y="6066981"/>
            <a:ext cx="3200000" cy="97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11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800" kern="1200">
          <a:solidFill>
            <a:srgbClr val="616265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rgbClr val="616265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616265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rgbClr val="616265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rgbClr val="616265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841248"/>
          </a:xfrm>
          <a:prstGeom prst="rect">
            <a:avLst/>
          </a:prstGeom>
          <a:solidFill>
            <a:srgbClr val="2055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13" name="Content Placeholder 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850" y="20960"/>
            <a:ext cx="1658469" cy="88534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42999"/>
            <a:ext cx="10972800" cy="4892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248400"/>
            <a:ext cx="12192000" cy="0"/>
          </a:xfrm>
          <a:prstGeom prst="line">
            <a:avLst/>
          </a:prstGeom>
          <a:ln w="38100">
            <a:solidFill>
              <a:srgbClr val="E5B5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838200"/>
            <a:ext cx="12192000" cy="0"/>
          </a:xfrm>
          <a:prstGeom prst="line">
            <a:avLst/>
          </a:prstGeom>
          <a:ln w="38100">
            <a:solidFill>
              <a:srgbClr val="E5B5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64592"/>
            <a:ext cx="8416189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1" name="Picture 10" descr="NIH_OM_Logo_2Color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6375401"/>
            <a:ext cx="2192914" cy="338743"/>
          </a:xfrm>
          <a:prstGeom prst="rect">
            <a:avLst/>
          </a:prstGeom>
        </p:spPr>
      </p:pic>
      <p:pic>
        <p:nvPicPr>
          <p:cNvPr id="15" name="Picture 14" descr="NIH-Lib-ORS_Lockup_2clr_horiz_short-04.eps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300" y="6066981"/>
            <a:ext cx="3200000" cy="97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706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</p:sldLayoutIdLst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800" kern="1200">
          <a:solidFill>
            <a:srgbClr val="616265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rgbClr val="616265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616265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rgbClr val="616265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rgbClr val="616265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ihlibrary.nih.gov/get-help/ask-questio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s://www.nihlibrary.nih.gov/training/calendar" TargetMode="External"/><Relationship Id="rId4" Type="http://schemas.openxmlformats.org/officeDocument/2006/relationships/hyperlink" Target="https://www.nihlibrary.nih.gov/get-help/consultations-tutorials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0AEF2-D074-4EEC-B357-025EAF861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Connection and Chat (Zoom)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1FAB50-11B1-49B0-B7EE-36B462CA2A2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8979" y="1040973"/>
            <a:ext cx="5029200" cy="3079829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835E23B-5CCA-4ABF-A605-55B5E72F7D40}"/>
              </a:ext>
            </a:extLst>
          </p:cNvPr>
          <p:cNvSpPr/>
          <p:nvPr/>
        </p:nvSpPr>
        <p:spPr>
          <a:xfrm>
            <a:off x="330003" y="991784"/>
            <a:ext cx="6467839" cy="5155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r>
              <a:rPr kumimoji="0" lang="en-US" sz="3200" b="1" u="none" strike="noStrike" kern="1200" cap="none" spc="0" normalizeH="0" baseline="0" noProof="0" dirty="0">
                <a:ln>
                  <a:noFill/>
                </a:ln>
                <a:solidFill>
                  <a:srgbClr val="6A6B6C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You will not hear any sound </a:t>
            </a:r>
            <a:br>
              <a:rPr kumimoji="0" lang="en-US" sz="3200" b="1" u="none" strike="noStrike" kern="1200" cap="none" spc="0" normalizeH="0" baseline="0" noProof="0" dirty="0">
                <a:ln>
                  <a:noFill/>
                </a:ln>
                <a:solidFill>
                  <a:srgbClr val="6A6B6C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</a:br>
            <a:r>
              <a:rPr kumimoji="0" lang="en-US" sz="3200" b="1" u="none" strike="noStrike" kern="1200" cap="none" spc="0" normalizeH="0" baseline="0" noProof="0" dirty="0">
                <a:ln>
                  <a:noFill/>
                </a:ln>
                <a:solidFill>
                  <a:srgbClr val="6A6B6C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until the webinar starts.</a:t>
            </a:r>
            <a:endParaRPr lang="en-US" sz="2800" b="1" dirty="0">
              <a:solidFill>
                <a:srgbClr val="5F5F5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900"/>
              </a:spcBef>
              <a:defRPr/>
            </a:pPr>
            <a:r>
              <a:rPr lang="en-US" sz="26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Connect Audio</a:t>
            </a:r>
          </a:p>
          <a:p>
            <a:pPr marL="457200" lvl="0" indent="-457200">
              <a:buFont typeface="+mj-lt"/>
              <a:buAutoNum type="arabicPeriod"/>
              <a:defRPr/>
            </a:pPr>
            <a:r>
              <a:rPr lang="en-US" sz="22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you join Zoom, the </a:t>
            </a:r>
            <a:r>
              <a:rPr lang="en-US" sz="2200" b="1" i="1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Join Audio </a:t>
            </a:r>
            <a:r>
              <a:rPr lang="en-US" sz="22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preferences box pops-up (Phone Call, Computer Audio, or Call Me)</a:t>
            </a:r>
          </a:p>
          <a:p>
            <a:pPr marL="457200" lvl="0" indent="-457200">
              <a:buFont typeface="+mj-lt"/>
              <a:buAutoNum type="arabicPeriod"/>
              <a:defRPr/>
            </a:pPr>
            <a:r>
              <a:rPr lang="en-US" sz="22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Choose an option that works best for you</a:t>
            </a:r>
          </a:p>
          <a:p>
            <a:pPr marL="457200" lvl="0" indent="-457200">
              <a:buFont typeface="+mj-lt"/>
              <a:buAutoNum type="arabicPeriod"/>
              <a:defRPr/>
            </a:pPr>
            <a:r>
              <a:rPr lang="en-US" sz="22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Join using that option</a:t>
            </a:r>
          </a:p>
          <a:p>
            <a:pPr marL="457200" lvl="0" indent="-457200">
              <a:buFont typeface="+mj-lt"/>
              <a:buAutoNum type="arabicPeriod"/>
              <a:defRPr/>
            </a:pPr>
            <a:r>
              <a:rPr lang="en-US" sz="22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Test Speakers and Microphone option to optimize your webinar experience</a:t>
            </a:r>
          </a:p>
          <a:p>
            <a:pPr>
              <a:spcBef>
                <a:spcPts val="900"/>
              </a:spcBef>
              <a:defRPr/>
            </a:pPr>
            <a:r>
              <a:rPr lang="en-US" sz="26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Chat</a:t>
            </a:r>
          </a:p>
          <a:p>
            <a:pPr>
              <a:defRPr/>
            </a:pPr>
            <a:r>
              <a:rPr lang="en-US" sz="2200" dirty="0">
                <a:solidFill>
                  <a:srgbClr val="6A6B6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Please send your chat to </a:t>
            </a:r>
            <a:r>
              <a:rPr lang="en-US" sz="2200" b="1" i="1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Everyone </a:t>
            </a:r>
            <a:r>
              <a:rPr lang="en-US" sz="2200" dirty="0">
                <a:solidFill>
                  <a:srgbClr val="6A6B6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make sure </a:t>
            </a:r>
            <a:br>
              <a:rPr lang="en-US" sz="2200" dirty="0">
                <a:solidFill>
                  <a:srgbClr val="6A6B6C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200" dirty="0">
                <a:solidFill>
                  <a:srgbClr val="6A6B6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monitor sees your question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1DFFF9D-9106-4961-81A0-547B6791D5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83751" y="4539984"/>
            <a:ext cx="3699657" cy="10399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3290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D8440-B870-F737-CD06-2E874A553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for Managing Projects</a:t>
            </a:r>
          </a:p>
        </p:txBody>
      </p:sp>
    </p:spTree>
    <p:extLst>
      <p:ext uri="{BB962C8B-B14F-4D97-AF65-F5344CB8AC3E}">
        <p14:creationId xmlns:p14="http://schemas.microsoft.com/office/powerpoint/2010/main" val="2082267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5BED1-DB8F-963C-1B6C-9D284A1D3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Version Control in RStudio</a:t>
            </a:r>
          </a:p>
        </p:txBody>
      </p:sp>
    </p:spTree>
    <p:extLst>
      <p:ext uri="{BB962C8B-B14F-4D97-AF65-F5344CB8AC3E}">
        <p14:creationId xmlns:p14="http://schemas.microsoft.com/office/powerpoint/2010/main" val="3441749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5BED1-DB8F-963C-1B6C-9D284A1D3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Version Control in RStudio Demo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F1D129FF-4F9D-3A4C-37B1-B4E13AA7F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808" y="316992"/>
            <a:ext cx="3200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57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47C0F-A56F-7DC0-6438-0D855EEEE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for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A6E05-BACA-890B-9535-2CF8D419DEA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Git in RStudio</a:t>
            </a:r>
          </a:p>
          <a:p>
            <a:r>
              <a:rPr lang="en-US" dirty="0"/>
              <a:t>Commits and diffs</a:t>
            </a:r>
          </a:p>
          <a:p>
            <a:r>
              <a:rPr lang="en-US" dirty="0"/>
              <a:t>Verifying changes in repository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F16A09-B055-DC5B-8632-5D78ECB6785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6" descr="Icon&#10;&#10;Description automatically generated">
            <a:extLst>
              <a:ext uri="{FF2B5EF4-FFF2-40B4-BE49-F238E27FC236}">
                <a16:creationId xmlns:a16="http://schemas.microsoft.com/office/drawing/2014/main" id="{E5F2AB04-9066-992B-4674-E85FE4D09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662" y="1143000"/>
            <a:ext cx="4892675" cy="489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154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87B5D-E22B-D655-AA22-A7363A0E9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D5378-6C2D-9186-F1BD-B18BF05B8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970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13CDC-D101-4DA7-BDAA-7FFF00FD8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Us for Ongoing Support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F181576-F884-42EA-BE1B-90C028936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4835951"/>
            <a:ext cx="10972800" cy="1199087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Ask a Question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sz="2200" u="sng" dirty="0">
                <a:hlinkClick r:id="rId3"/>
              </a:rPr>
              <a:t>https://www.nihlibrary.nih.gov/get-help/ask-question</a:t>
            </a:r>
            <a:endParaRPr lang="en-US" sz="22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Request a Tutorial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sz="2200" dirty="0">
                <a:hlinkClick r:id="rId4"/>
              </a:rPr>
              <a:t>https://www.nihlibrary.nih.gov/get-help/consultations-tutorials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Sign up for Additional Classes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sz="2200" dirty="0">
                <a:hlinkClick r:id="rId5"/>
              </a:rPr>
              <a:t>https://www.nihlibrary.nih.gov/training/calendar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BBFF07A-03D7-4187-A4E9-4F4838FEAC3E}"/>
              </a:ext>
            </a:extLst>
          </p:cNvPr>
          <p:cNvGrpSpPr/>
          <p:nvPr/>
        </p:nvGrpSpPr>
        <p:grpSpPr>
          <a:xfrm>
            <a:off x="757811" y="1175829"/>
            <a:ext cx="5727831" cy="3487299"/>
            <a:chOff x="748383" y="1103127"/>
            <a:chExt cx="5727831" cy="3487299"/>
          </a:xfrm>
        </p:grpSpPr>
        <p:pic>
          <p:nvPicPr>
            <p:cNvPr id="4" name="Content Placeholder 4">
              <a:extLst>
                <a:ext uri="{FF2B5EF4-FFF2-40B4-BE49-F238E27FC236}">
                  <a16:creationId xmlns:a16="http://schemas.microsoft.com/office/drawing/2014/main" id="{1F55E27E-27E9-4AE6-9466-525B5D139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48383" y="1103127"/>
              <a:ext cx="5384800" cy="34872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" name="Arrow: Left 4">
              <a:extLst>
                <a:ext uri="{FF2B5EF4-FFF2-40B4-BE49-F238E27FC236}">
                  <a16:creationId xmlns:a16="http://schemas.microsoft.com/office/drawing/2014/main" id="{88F3133F-0A45-4331-B937-EBD63D9CE0E9}"/>
                </a:ext>
              </a:extLst>
            </p:cNvPr>
            <p:cNvSpPr/>
            <p:nvPr/>
          </p:nvSpPr>
          <p:spPr>
            <a:xfrm>
              <a:off x="5359874" y="1571931"/>
              <a:ext cx="1116340" cy="619455"/>
            </a:xfrm>
            <a:prstGeom prst="leftArrow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65F8498-AA86-4BDC-A66E-835E61DF4FCB}"/>
              </a:ext>
            </a:extLst>
          </p:cNvPr>
          <p:cNvSpPr txBox="1"/>
          <p:nvPr/>
        </p:nvSpPr>
        <p:spPr>
          <a:xfrm>
            <a:off x="6818660" y="1204110"/>
            <a:ext cx="48755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b="1" dirty="0">
                <a:solidFill>
                  <a:srgbClr val="616265"/>
                </a:solidFill>
                <a:latin typeface="Arial" pitchFamily="34" charset="0"/>
                <a:cs typeface="Arial" pitchFamily="34" charset="0"/>
              </a:rPr>
              <a:t>Doug Joubert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solidFill>
                  <a:srgbClr val="616265"/>
                </a:solidFill>
                <a:latin typeface="Arial" pitchFamily="34" charset="0"/>
                <a:cs typeface="Arial" pitchFamily="34" charset="0"/>
              </a:rPr>
              <a:t>Bioinformatics Support Program	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solidFill>
                  <a:srgbClr val="616265"/>
                </a:solidFill>
                <a:latin typeface="Arial" pitchFamily="34" charset="0"/>
                <a:cs typeface="Arial" pitchFamily="34" charset="0"/>
              </a:rPr>
              <a:t>301-827-3829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solidFill>
                  <a:srgbClr val="616265"/>
                </a:solidFill>
                <a:latin typeface="Arial" pitchFamily="34" charset="0"/>
                <a:cs typeface="Arial" pitchFamily="34" charset="0"/>
              </a:rPr>
              <a:t>douglas.joubert@nih.gov</a:t>
            </a:r>
          </a:p>
          <a:p>
            <a:pPr lvl="0">
              <a:spcBef>
                <a:spcPct val="20000"/>
              </a:spcBef>
            </a:pPr>
            <a:endParaRPr lang="en-US" sz="2400" dirty="0">
              <a:solidFill>
                <a:srgbClr val="616265"/>
              </a:solidFill>
              <a:latin typeface="Arial" pitchFamily="34" charset="0"/>
              <a:cs typeface="Arial" pitchFamily="34" charset="0"/>
            </a:endParaRPr>
          </a:p>
          <a:p>
            <a:pPr lvl="0">
              <a:spcBef>
                <a:spcPct val="20000"/>
              </a:spcBef>
            </a:pPr>
            <a:r>
              <a:rPr lang="en-US" sz="2400" b="1" dirty="0">
                <a:solidFill>
                  <a:srgbClr val="616265"/>
                </a:solidFill>
                <a:latin typeface="Arial" pitchFamily="34" charset="0"/>
                <a:cs typeface="Arial" pitchFamily="34" charset="0"/>
              </a:rPr>
              <a:t>NIH Library Help Desk </a:t>
            </a:r>
            <a:br>
              <a:rPr lang="en-US" sz="2400" dirty="0">
                <a:solidFill>
                  <a:srgbClr val="616265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>
                <a:solidFill>
                  <a:srgbClr val="616265"/>
                </a:solidFill>
                <a:latin typeface="Arial" pitchFamily="34" charset="0"/>
                <a:cs typeface="Arial" pitchFamily="34" charset="0"/>
              </a:rPr>
              <a:t>(301) 496-1080</a:t>
            </a:r>
          </a:p>
        </p:txBody>
      </p:sp>
    </p:spTree>
    <p:extLst>
      <p:ext uri="{BB962C8B-B14F-4D97-AF65-F5344CB8AC3E}">
        <p14:creationId xmlns:p14="http://schemas.microsoft.com/office/powerpoint/2010/main" val="154960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9F0C5-3D4E-ED15-8F35-BC476CAE7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2A522-13B1-7CE2-51F1-E7660CA4A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Bollen, K., Cacioppo, J. T., Kaplan, R. M., Krosnick, J. A., &amp; Olds, J. L. (2015). Social, Behavioral, and Economic Sciences Perspectives on Robust and Reliable Science. National Science Foundation. </a:t>
            </a:r>
          </a:p>
          <a:p>
            <a:r>
              <a:rPr lang="en-US" dirty="0"/>
              <a:t>Camerer, C. F., et al. (2018). Evaluating the replicability of social science experiments in Nature and Science between 2010 and 2015. Nature Human Behaviour, 2(9), 637-644.</a:t>
            </a:r>
          </a:p>
          <a:p>
            <a:r>
              <a:rPr lang="en-US" dirty="0"/>
              <a:t>Markowetz, F. (2015). Five selfish reasons to work reproducibly. Genome Biology, 16(1), 274.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90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9F0C5-3D4E-ED15-8F35-BC476CAE7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2A522-13B1-7CE2-51F1-E7660CA4A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Munafo, M. R., Nosek, B. A., Bishop, D. V. M., Button, K. S., Chambers, C. D., du Sert, N. P., Simonsohn, U., Wagenmakers, E. J., Ware, J. J., &amp; Ioannidis, J. P. A. (2017). A manifesto for reproducible science. </a:t>
            </a:r>
            <a:r>
              <a:rPr lang="en-US" i="1" dirty="0"/>
              <a:t>Nature Human Behaviour</a:t>
            </a:r>
            <a:r>
              <a:rPr lang="en-US" dirty="0"/>
              <a:t>,</a:t>
            </a:r>
            <a:r>
              <a:rPr lang="en-US" i="1" dirty="0"/>
              <a:t> 1</a:t>
            </a:r>
            <a:r>
              <a:rPr lang="en-US" dirty="0"/>
              <a:t>(1), Article 0021.</a:t>
            </a:r>
          </a:p>
          <a:p>
            <a:r>
              <a:rPr lang="en-US" dirty="0"/>
              <a:t>Teal, T. K., Cranston, K. A., Lapp, H., White, E., Wilson, G., Ram, K., &amp; Pawlik, A. (2015). Data carpentry: workshops to increase data literacy for researchers. </a:t>
            </a:r>
            <a:r>
              <a:rPr lang="en-US" i="1" dirty="0"/>
              <a:t>International Journal of Digital Curation</a:t>
            </a:r>
            <a:r>
              <a:rPr lang="en-US" dirty="0"/>
              <a:t>,</a:t>
            </a:r>
            <a:r>
              <a:rPr lang="en-US" i="1" dirty="0"/>
              <a:t> 10</a:t>
            </a:r>
            <a:r>
              <a:rPr lang="en-US" dirty="0"/>
              <a:t>(1), 135-143.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436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9F0C5-3D4E-ED15-8F35-BC476CAE7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2A522-13B1-7CE2-51F1-E7660CA4A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Wilson, G. (2016). Software Carpentry: lessons learned [version 2; peer review: 3 approved]. </a:t>
            </a:r>
            <a:r>
              <a:rPr lang="en-US" i="1" dirty="0"/>
              <a:t>F1000Research</a:t>
            </a:r>
            <a:r>
              <a:rPr lang="en-US" dirty="0"/>
              <a:t>,</a:t>
            </a:r>
            <a:r>
              <a:rPr lang="en-US" i="1" dirty="0"/>
              <a:t> 3</a:t>
            </a:r>
            <a:r>
              <a:rPr lang="en-US" dirty="0"/>
              <a:t>(62), 62. https://doi.org/10.12688/f1000research.3-62.v2</a:t>
            </a:r>
          </a:p>
          <a:p>
            <a:r>
              <a:rPr lang="en-US" dirty="0"/>
              <a:t>Wilson, G., Bryan, J., Cranston, K., Kitzes, J., Nederbragt, L., &amp; Teal, T. K. (2017). Good enough practices in scientific computing. </a:t>
            </a:r>
            <a:r>
              <a:rPr lang="en-US" i="1" dirty="0"/>
              <a:t>PLOS Computational Biology</a:t>
            </a:r>
            <a:r>
              <a:rPr lang="en-US" dirty="0"/>
              <a:t>,</a:t>
            </a:r>
            <a:r>
              <a:rPr lang="en-US" i="1" dirty="0"/>
              <a:t> 13</a:t>
            </a:r>
            <a:r>
              <a:rPr lang="en-US" dirty="0"/>
              <a:t>(6), e1005510-e1005510.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639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Questions &amp; Comments</a:t>
            </a:r>
          </a:p>
        </p:txBody>
      </p:sp>
    </p:spTree>
    <p:extLst>
      <p:ext uri="{BB962C8B-B14F-4D97-AF65-F5344CB8AC3E}">
        <p14:creationId xmlns:p14="http://schemas.microsoft.com/office/powerpoint/2010/main" val="2167888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Management and Reproducibility In RStudio (Part 2)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Doug Joubert</a:t>
            </a:r>
          </a:p>
          <a:p>
            <a:r>
              <a:rPr lang="en-US" sz="2000" dirty="0"/>
              <a:t>2022-10-11</a:t>
            </a:r>
          </a:p>
        </p:txBody>
      </p:sp>
    </p:spTree>
    <p:extLst>
      <p:ext uri="{BB962C8B-B14F-4D97-AF65-F5344CB8AC3E}">
        <p14:creationId xmlns:p14="http://schemas.microsoft.com/office/powerpoint/2010/main" val="2464044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8435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32E91-DBC5-60B9-031C-FD48D27E4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 Series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C002A7A-1B9B-000E-F29E-3D60178562E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8839" y="1399905"/>
            <a:ext cx="4572000" cy="457200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25506AD-477D-40A3-F991-3EBD0AA4BB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78461" y="1399905"/>
            <a:ext cx="4572000" cy="457200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CE9DCB-3615-5474-5BDF-4FEAD4D99BBF}"/>
              </a:ext>
            </a:extLst>
          </p:cNvPr>
          <p:cNvSpPr txBox="1"/>
          <p:nvPr/>
        </p:nvSpPr>
        <p:spPr>
          <a:xfrm>
            <a:off x="2321630" y="876685"/>
            <a:ext cx="14595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(Part 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B05AF5-49AE-F87A-E2D9-4DD2F57956FA}"/>
              </a:ext>
            </a:extLst>
          </p:cNvPr>
          <p:cNvSpPr txBox="1"/>
          <p:nvPr/>
        </p:nvSpPr>
        <p:spPr>
          <a:xfrm>
            <a:off x="8034692" y="886095"/>
            <a:ext cx="14595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(Part 1)</a:t>
            </a:r>
          </a:p>
        </p:txBody>
      </p:sp>
    </p:spTree>
    <p:extLst>
      <p:ext uri="{BB962C8B-B14F-4D97-AF65-F5344CB8AC3E}">
        <p14:creationId xmlns:p14="http://schemas.microsoft.com/office/powerpoint/2010/main" val="995078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4E47A-8FF5-4283-823C-D30601046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122DE-C247-4E2B-8851-D5683F899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the role of scientific reproducibility in research</a:t>
            </a:r>
          </a:p>
          <a:p>
            <a:r>
              <a:rPr lang="en-US" dirty="0"/>
              <a:t>Discuss the advantages of using RStudio for managing projects</a:t>
            </a:r>
          </a:p>
          <a:p>
            <a:r>
              <a:rPr lang="en-US" dirty="0"/>
              <a:t>Demonstrate how to create and clone a GitHub repository</a:t>
            </a:r>
          </a:p>
          <a:p>
            <a:r>
              <a:rPr lang="en-US" dirty="0"/>
              <a:t>Demonstrate how to create a Git project in RStudio</a:t>
            </a:r>
          </a:p>
          <a:p>
            <a:r>
              <a:rPr lang="en-US" dirty="0"/>
              <a:t>Identify good practices for managing projects in RStudio</a:t>
            </a:r>
          </a:p>
        </p:txBody>
      </p:sp>
    </p:spTree>
    <p:extLst>
      <p:ext uri="{BB962C8B-B14F-4D97-AF65-F5344CB8AC3E}">
        <p14:creationId xmlns:p14="http://schemas.microsoft.com/office/powerpoint/2010/main" val="1158957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9F98F-DB41-BC37-E716-853E6D2D4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Demo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F0576113-1DC2-EC8D-5A7E-28A7B31040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808" y="316992"/>
            <a:ext cx="3200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821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47C0F-A56F-7DC0-6438-0D855EEEE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for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A6E05-BACA-890B-9535-2CF8D419DEA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Creating a new repository on GitHub</a:t>
            </a:r>
          </a:p>
          <a:p>
            <a:r>
              <a:rPr lang="en-US" dirty="0"/>
              <a:t>Defining Git attributes in RStudio and Git Hub</a:t>
            </a:r>
          </a:p>
          <a:p>
            <a:endParaRPr lang="en-US" dirty="0"/>
          </a:p>
        </p:txBody>
      </p:sp>
      <p:pic>
        <p:nvPicPr>
          <p:cNvPr id="6" name="Content Placeholder 5" descr="Icon&#10;&#10;Description automatically generated">
            <a:extLst>
              <a:ext uri="{FF2B5EF4-FFF2-40B4-BE49-F238E27FC236}">
                <a16:creationId xmlns:a16="http://schemas.microsoft.com/office/drawing/2014/main" id="{59F0D8D7-64F1-EA50-E02C-7EA60E1CF69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662" y="1143000"/>
            <a:ext cx="4892675" cy="4892675"/>
          </a:xfrm>
        </p:spPr>
      </p:pic>
    </p:spTree>
    <p:extLst>
      <p:ext uri="{BB962C8B-B14F-4D97-AF65-F5344CB8AC3E}">
        <p14:creationId xmlns:p14="http://schemas.microsoft.com/office/powerpoint/2010/main" val="1385740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9F98F-DB41-BC37-E716-853E6D2D4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RStudio Project Demo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F0576113-1DC2-EC8D-5A7E-28A7B31040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808" y="316992"/>
            <a:ext cx="3200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67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47C0F-A56F-7DC0-6438-0D855EEEE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for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A6E05-BACA-890B-9535-2CF8D419DEA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Creating a “versioned” project in RStudio</a:t>
            </a:r>
          </a:p>
          <a:p>
            <a:r>
              <a:rPr lang="en-US" dirty="0"/>
              <a:t>Brief discussion about “best practices”</a:t>
            </a:r>
          </a:p>
          <a:p>
            <a:r>
              <a:rPr lang="en-US" dirty="0"/>
              <a:t>Using version control in RStudio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Content Placeholder 6" descr="Icon&#10;&#10;Description automatically generated">
            <a:extLst>
              <a:ext uri="{FF2B5EF4-FFF2-40B4-BE49-F238E27FC236}">
                <a16:creationId xmlns:a16="http://schemas.microsoft.com/office/drawing/2014/main" id="{174422F2-5EAF-830D-6C63-C6BB535D8C2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662" y="1143000"/>
            <a:ext cx="4892675" cy="4892675"/>
          </a:xfrm>
        </p:spPr>
      </p:pic>
    </p:spTree>
    <p:extLst>
      <p:ext uri="{BB962C8B-B14F-4D97-AF65-F5344CB8AC3E}">
        <p14:creationId xmlns:p14="http://schemas.microsoft.com/office/powerpoint/2010/main" val="1117534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6987E-ED4C-6322-66AC-97038CEF2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RStudio for Project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4CF6D-67B6-ACE7-9D43-D31C81E87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RStudio is an integrated development environment (IDE) for R and Python:</a:t>
            </a:r>
          </a:p>
          <a:p>
            <a:pPr lvl="1"/>
            <a:r>
              <a:rPr lang="en-US" dirty="0"/>
              <a:t>Free and open-source</a:t>
            </a:r>
          </a:p>
          <a:p>
            <a:pPr lvl="1"/>
            <a:r>
              <a:rPr lang="en-US" dirty="0"/>
              <a:t>Designed to make it easy to write and reuse code</a:t>
            </a:r>
          </a:p>
          <a:p>
            <a:pPr lvl="1"/>
            <a:r>
              <a:rPr lang="en-US" dirty="0"/>
              <a:t>Convenient to view and interact with the objects stored in your environment</a:t>
            </a:r>
          </a:p>
          <a:p>
            <a:pPr lvl="1"/>
            <a:r>
              <a:rPr lang="en-US" dirty="0"/>
              <a:t>Collaboration and Publishing Tools</a:t>
            </a:r>
          </a:p>
          <a:p>
            <a:pPr lvl="1"/>
            <a:r>
              <a:rPr lang="en-US" dirty="0"/>
              <a:t>Documents using R Markdown</a:t>
            </a:r>
          </a:p>
        </p:txBody>
      </p:sp>
    </p:spTree>
    <p:extLst>
      <p:ext uri="{BB962C8B-B14F-4D97-AF65-F5344CB8AC3E}">
        <p14:creationId xmlns:p14="http://schemas.microsoft.com/office/powerpoint/2010/main" val="930278928"/>
      </p:ext>
    </p:extLst>
  </p:cSld>
  <p:clrMapOvr>
    <a:masterClrMapping/>
  </p:clrMapOvr>
</p:sld>
</file>

<file path=ppt/theme/theme1.xml><?xml version="1.0" encoding="utf-8"?>
<a:theme xmlns:a="http://schemas.openxmlformats.org/drawingml/2006/main" name="NIHL-Template-2014-PPT_asof20140318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brary PPT Template" id="{7D8759F7-36AE-4004-B43F-65ECA9626719}" vid="{625DB23C-26C5-45E5-8FF8-34DBB400A780}"/>
    </a:ext>
  </a:extLst>
</a:theme>
</file>

<file path=ppt/theme/theme2.xml><?xml version="1.0" encoding="utf-8"?>
<a:theme xmlns:a="http://schemas.openxmlformats.org/drawingml/2006/main" name="1_NIHL-Template-2014-PPT_asof20140318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IH Library PowerPoint Template - Widescreen.pptx" id="{31E75C20-F05D-4708-B4F8-1E354C47007C}" vid="{39EA8AC3-C1F8-4C20-AAE9-378504F7428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CF7180703C7A4488DD1993184B0D7D" ma:contentTypeVersion="14" ma:contentTypeDescription="Create a new document." ma:contentTypeScope="" ma:versionID="68b406ed77416a95e279252b50571bf3">
  <xsd:schema xmlns:xsd="http://www.w3.org/2001/XMLSchema" xmlns:xs="http://www.w3.org/2001/XMLSchema" xmlns:p="http://schemas.microsoft.com/office/2006/metadata/properties" xmlns:ns2="b4a40430-959d-424a-978b-d868a90e61ac" xmlns:ns3="4aae6841-32d9-425b-8541-f9f698492036" targetNamespace="http://schemas.microsoft.com/office/2006/metadata/properties" ma:root="true" ma:fieldsID="67567aac615b6ad04ab9e74ef5ee27c8" ns2:_="" ns3:_="">
    <xsd:import namespace="b4a40430-959d-424a-978b-d868a90e61ac"/>
    <xsd:import namespace="4aae6841-32d9-425b-8541-f9f69849203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a40430-959d-424a-978b-d868a90e61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8ce9f98e-9ad5-43de-b59a-72d7e946aae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ae6841-32d9-425b-8541-f9f698492036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e7e7119c-1061-4fa4-a39b-7870e596b845}" ma:internalName="TaxCatchAll" ma:showField="CatchAllData" ma:web="4aae6841-32d9-425b-8541-f9f69849203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aae6841-32d9-425b-8541-f9f698492036" xsi:nil="true"/>
    <lcf76f155ced4ddcb4097134ff3c332f xmlns="b4a40430-959d-424a-978b-d868a90e61ac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0DB8E28-BC66-48C6-B069-0E997FA509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a40430-959d-424a-978b-d868a90e61ac"/>
    <ds:schemaRef ds:uri="4aae6841-32d9-425b-8541-f9f6984920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5FE530B-CE91-4BDF-8A4E-F23DF0423B91}">
  <ds:schemaRefs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b4a40430-959d-424a-978b-d868a90e61ac"/>
    <ds:schemaRef ds:uri="4aae6841-32d9-425b-8541-f9f698492036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F6CC4A5B-1F75-4BD7-B163-149A0E18317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1374</TotalTime>
  <Words>701</Words>
  <Application>Microsoft Macintosh PowerPoint</Application>
  <PresentationFormat>Widescreen</PresentationFormat>
  <Paragraphs>70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Wingdings</vt:lpstr>
      <vt:lpstr>NIHL-Template-2014-PPT_asof20140318</vt:lpstr>
      <vt:lpstr>1_NIHL-Template-2014-PPT_asof20140318</vt:lpstr>
      <vt:lpstr>Audio Connection and Chat (Zoom)</vt:lpstr>
      <vt:lpstr>Project Management and Reproducibility In RStudio (Part 2)</vt:lpstr>
      <vt:lpstr>Project Management Series</vt:lpstr>
      <vt:lpstr>Class Objectives</vt:lpstr>
      <vt:lpstr>GitHub Demo</vt:lpstr>
      <vt:lpstr>Outline for Demo</vt:lpstr>
      <vt:lpstr>RStudio Project Demo</vt:lpstr>
      <vt:lpstr>Outline for Demo</vt:lpstr>
      <vt:lpstr>Using RStudio for Project Management</vt:lpstr>
      <vt:lpstr>Best Practices for Managing Projects</vt:lpstr>
      <vt:lpstr>Using Version Control in RStudio</vt:lpstr>
      <vt:lpstr>Using Version Control in RStudio Demo</vt:lpstr>
      <vt:lpstr>Outline for Demo</vt:lpstr>
      <vt:lpstr>Review</vt:lpstr>
      <vt:lpstr>Contact Us for Ongoing Support</vt:lpstr>
      <vt:lpstr>Works Cited</vt:lpstr>
      <vt:lpstr>Works Cited</vt:lpstr>
      <vt:lpstr>Works Cited</vt:lpstr>
      <vt:lpstr>Questions &amp; Comments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Title</dc:title>
  <dc:creator>Preston, Marie (NIH/OD/ORS) [E]</dc:creator>
  <cp:lastModifiedBy>Joubert, Douglas (NIH/OD/ORS) [E]</cp:lastModifiedBy>
  <cp:revision>166</cp:revision>
  <dcterms:created xsi:type="dcterms:W3CDTF">2020-04-19T21:06:31Z</dcterms:created>
  <dcterms:modified xsi:type="dcterms:W3CDTF">2022-08-11T17:19:55Z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0x010100DECF7180703C7A4488DD1993184B0D7D</vt:lpwstr>
  </property>
</Properties>
</file>