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19"/>
  </p:notesMasterIdLst>
  <p:sldIdLst>
    <p:sldId id="265" r:id="rId6"/>
    <p:sldId id="275" r:id="rId7"/>
    <p:sldId id="266" r:id="rId8"/>
    <p:sldId id="267" r:id="rId9"/>
    <p:sldId id="257" r:id="rId10"/>
    <p:sldId id="270" r:id="rId11"/>
    <p:sldId id="271" r:id="rId12"/>
    <p:sldId id="272" r:id="rId13"/>
    <p:sldId id="273" r:id="rId14"/>
    <p:sldId id="274" r:id="rId15"/>
    <p:sldId id="268" r:id="rId16"/>
    <p:sldId id="26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76"/>
  </p:normalViewPr>
  <p:slideViewPr>
    <p:cSldViewPr snapToGrid="0">
      <p:cViewPr varScale="1">
        <p:scale>
          <a:sx n="106" d="100"/>
          <a:sy n="106" d="100"/>
        </p:scale>
        <p:origin x="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7/26/22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11</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(WebEx)</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20641" y="1002962"/>
            <a:ext cx="3318020" cy="2983646"/>
          </a:xfrm>
          <a:prstGeom prst="rect">
            <a:avLst/>
          </a:prstGeom>
          <a:ln w="38100" cap="sq">
            <a:noFill/>
            <a:prstDash val="solid"/>
            <a:miter lim="800000"/>
          </a:ln>
          <a:effectLst>
            <a:outerShdw blurRad="50800" dist="38100" dir="2700000" algn="tl" rotWithShape="0">
              <a:srgbClr val="000000">
                <a:alpha val="43000"/>
              </a:srgbClr>
            </a:outerShdw>
          </a:effectLst>
        </p:spPr>
      </p:pic>
      <p:grpSp>
        <p:nvGrpSpPr>
          <p:cNvPr id="15" name="Group 14">
            <a:extLst>
              <a:ext uri="{FF2B5EF4-FFF2-40B4-BE49-F238E27FC236}">
                <a16:creationId xmlns:a16="http://schemas.microsoft.com/office/drawing/2014/main" id="{FB00EACE-3837-4033-94B5-C4A1BF20E54C}"/>
              </a:ext>
            </a:extLst>
          </p:cNvPr>
          <p:cNvGrpSpPr/>
          <p:nvPr/>
        </p:nvGrpSpPr>
        <p:grpSpPr>
          <a:xfrm>
            <a:off x="330003" y="991784"/>
            <a:ext cx="7132468" cy="5216813"/>
            <a:chOff x="619372" y="999542"/>
            <a:chExt cx="6960136" cy="5216813"/>
          </a:xfrm>
        </p:grpSpPr>
        <p:sp>
          <p:nvSpPr>
            <p:cNvPr id="6" name="Rectangle 5">
              <a:extLst>
                <a:ext uri="{FF2B5EF4-FFF2-40B4-BE49-F238E27FC236}">
                  <a16:creationId xmlns:a16="http://schemas.microsoft.com/office/drawing/2014/main" id="{C835E23B-5CCA-4ABF-A605-55B5E72F7D40}"/>
                </a:ext>
              </a:extLst>
            </p:cNvPr>
            <p:cNvSpPr/>
            <p:nvPr/>
          </p:nvSpPr>
          <p:spPr>
            <a:xfrm>
              <a:off x="619372" y="999542"/>
              <a:ext cx="6960136" cy="5216813"/>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lvl="0">
                <a:defRPr/>
              </a:pPr>
              <a:r>
                <a:rPr lang="en-US" sz="2200" dirty="0">
                  <a:solidFill>
                    <a:srgbClr val="5F5F5F"/>
                  </a:solidFill>
                  <a:latin typeface="Calibri" panose="020F0502020204030204" pitchFamily="34" charset="0"/>
                  <a:cs typeface="Calibri" panose="020F0502020204030204" pitchFamily="34" charset="0"/>
                </a:rPr>
                <a:t>When you join WebEx, the </a:t>
              </a:r>
              <a:r>
                <a:rPr lang="en-US" sz="2200" b="1" i="1" dirty="0">
                  <a:solidFill>
                    <a:srgbClr val="5F5F5F"/>
                  </a:solidFill>
                  <a:latin typeface="Calibri" panose="020F0502020204030204" pitchFamily="34" charset="0"/>
                  <a:cs typeface="Calibri" panose="020F0502020204030204" pitchFamily="34" charset="0"/>
                </a:rPr>
                <a:t>Audio and Video Connection</a:t>
              </a:r>
              <a:r>
                <a:rPr lang="en-US" sz="2200" dirty="0">
                  <a:solidFill>
                    <a:srgbClr val="5F5F5F"/>
                  </a:solidFill>
                  <a:latin typeface="Calibri" panose="020F0502020204030204" pitchFamily="34" charset="0"/>
                  <a:cs typeface="Calibri" panose="020F0502020204030204" pitchFamily="34" charset="0"/>
                </a:rPr>
                <a:t> dialog box appears. </a:t>
              </a:r>
            </a:p>
            <a:p>
              <a:pPr>
                <a:defRPr/>
              </a:pPr>
              <a:r>
                <a:rPr lang="en-US" sz="2200" dirty="0">
                  <a:solidFill>
                    <a:srgbClr val="5F5F5F"/>
                  </a:solidFill>
                  <a:latin typeface="Calibri" panose="020F0502020204030204" pitchFamily="34" charset="0"/>
                  <a:cs typeface="Calibri" panose="020F0502020204030204" pitchFamily="34" charset="0"/>
                </a:rPr>
                <a:t>Choose audio connection preference (computer, phone, or a video device) then select </a:t>
              </a:r>
              <a:r>
                <a:rPr lang="en-US" sz="2200" b="1" i="1" dirty="0">
                  <a:solidFill>
                    <a:srgbClr val="5F5F5F"/>
                  </a:solidFill>
                  <a:latin typeface="Calibri" panose="020F0502020204030204" pitchFamily="34" charset="0"/>
                  <a:cs typeface="Calibri" panose="020F0502020204030204" pitchFamily="34" charset="0"/>
                </a:rPr>
                <a:t>Connect Audio</a:t>
              </a:r>
              <a:r>
                <a:rPr lang="en-US" sz="2200" dirty="0">
                  <a:solidFill>
                    <a:srgbClr val="5F5F5F"/>
                  </a:solidFill>
                  <a:latin typeface="Calibri" panose="020F0502020204030204" pitchFamily="34" charset="0"/>
                  <a:cs typeface="Calibri" panose="020F0502020204030204" pitchFamily="34" charset="0"/>
                </a:rPr>
                <a:t>.</a:t>
              </a:r>
              <a:endParaRPr lang="en-US" sz="2400" b="1" dirty="0">
                <a:solidFill>
                  <a:srgbClr val="5F5F5F"/>
                </a:solidFill>
                <a:latin typeface="Calibri" panose="020F0502020204030204" pitchFamily="34" charset="0"/>
                <a:cs typeface="Calibri" panose="020F0502020204030204" pitchFamily="34" charset="0"/>
              </a:endParaRPr>
            </a:p>
            <a:p>
              <a:pPr lvl="0">
                <a:defRPr/>
              </a:pPr>
              <a:r>
                <a:rPr lang="en-US" sz="2200" dirty="0">
                  <a:solidFill>
                    <a:srgbClr val="5F5F5F"/>
                  </a:solidFill>
                  <a:latin typeface="Calibri" panose="020F0502020204030204" pitchFamily="34" charset="0"/>
                  <a:cs typeface="Calibri" panose="020F0502020204030204" pitchFamily="34" charset="0"/>
                </a:rPr>
                <a:t>If you don’t choose an audio connection at the start of your session, you can select the connect audio and video icon </a:t>
              </a:r>
              <a:br>
                <a:rPr lang="en-US" sz="2200" dirty="0">
                  <a:solidFill>
                    <a:srgbClr val="5F5F5F"/>
                  </a:solidFill>
                  <a:latin typeface="Calibri" panose="020F0502020204030204" pitchFamily="34" charset="0"/>
                  <a:cs typeface="Calibri" panose="020F0502020204030204" pitchFamily="34" charset="0"/>
                </a:rPr>
              </a:br>
              <a:r>
                <a:rPr lang="en-US" sz="2200" dirty="0">
                  <a:solidFill>
                    <a:srgbClr val="5F5F5F"/>
                  </a:solidFill>
                  <a:latin typeface="Calibri" panose="020F0502020204030204" pitchFamily="34" charset="0"/>
                  <a:cs typeface="Calibri" panose="020F0502020204030204" pitchFamily="34" charset="0"/>
                </a:rPr>
                <a:t>at any time to access the audio connection dialog box. </a:t>
              </a: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All Participants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0" name="Picture 4" descr="https://www.cisco.com/content/dam/en/us/td/i/400001-500000/420001-430000/427001-428000/427393.jpg">
              <a:extLst>
                <a:ext uri="{FF2B5EF4-FFF2-40B4-BE49-F238E27FC236}">
                  <a16:creationId xmlns:a16="http://schemas.microsoft.com/office/drawing/2014/main" id="{0ED8144E-C56F-41A2-B2A2-3C9FB71BC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37" y="4190999"/>
              <a:ext cx="442155" cy="43663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Arrow: Left 11">
            <a:extLst>
              <a:ext uri="{FF2B5EF4-FFF2-40B4-BE49-F238E27FC236}">
                <a16:creationId xmlns:a16="http://schemas.microsoft.com/office/drawing/2014/main" id="{1FEF93F7-8772-4764-98FC-84A8BDAAEFA2}"/>
              </a:ext>
            </a:extLst>
          </p:cNvPr>
          <p:cNvSpPr/>
          <p:nvPr/>
        </p:nvSpPr>
        <p:spPr>
          <a:xfrm>
            <a:off x="10466060" y="302786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4A7C5C7-F1F7-450B-9547-2B3D118EA818}"/>
              </a:ext>
            </a:extLst>
          </p:cNvPr>
          <p:cNvGrpSpPr/>
          <p:nvPr/>
        </p:nvGrpSpPr>
        <p:grpSpPr>
          <a:xfrm>
            <a:off x="8638361" y="4107735"/>
            <a:ext cx="2830238" cy="1975044"/>
            <a:chOff x="8393264" y="4051174"/>
            <a:chExt cx="2830238" cy="1975044"/>
          </a:xfrm>
        </p:grpSpPr>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3264" y="4051174"/>
              <a:ext cx="2272068" cy="1960333"/>
            </a:xfrm>
            <a:prstGeom prst="rect">
              <a:avLst/>
            </a:prstGeom>
            <a:effectLst>
              <a:outerShdw blurRad="50800" dist="38100" dir="2700000" algn="tl" rotWithShape="0">
                <a:prstClr val="black">
                  <a:alpha val="40000"/>
                </a:prstClr>
              </a:outerShdw>
            </a:effectLst>
          </p:spPr>
        </p:pic>
        <p:sp>
          <p:nvSpPr>
            <p:cNvPr id="13" name="Arrow: Left 12">
              <a:extLst>
                <a:ext uri="{FF2B5EF4-FFF2-40B4-BE49-F238E27FC236}">
                  <a16:creationId xmlns:a16="http://schemas.microsoft.com/office/drawing/2014/main" id="{AE685A42-3200-4E5E-AF55-F4BCD9FB8B56}"/>
                </a:ext>
              </a:extLst>
            </p:cNvPr>
            <p:cNvSpPr/>
            <p:nvPr/>
          </p:nvSpPr>
          <p:spPr>
            <a:xfrm>
              <a:off x="10107162" y="5406763"/>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83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
        <p:nvSpPr>
          <p:cNvPr id="3" name="Content Placeholder 2">
            <a:extLst>
              <a:ext uri="{FF2B5EF4-FFF2-40B4-BE49-F238E27FC236}">
                <a16:creationId xmlns:a16="http://schemas.microsoft.com/office/drawing/2014/main" id="{026BC183-0642-DDA2-10EE-B08C2DE60A5E}"/>
              </a:ext>
            </a:extLst>
          </p:cNvPr>
          <p:cNvSpPr>
            <a:spLocks noGrp="1"/>
          </p:cNvSpPr>
          <p:nvPr>
            <p:ph idx="1"/>
          </p:nvPr>
        </p:nvSpPr>
        <p:spPr/>
        <p:txBody>
          <a:bodyPr/>
          <a:lstStyle/>
          <a:p>
            <a:r>
              <a:rPr lang="en-US" dirty="0"/>
              <a:t>START WHEN I GET BACK TO THE OFFICE ON AUG 1</a:t>
            </a:r>
          </a:p>
        </p:txBody>
      </p:sp>
    </p:spTree>
    <p:extLst>
      <p:ext uri="{BB962C8B-B14F-4D97-AF65-F5344CB8AC3E}">
        <p14:creationId xmlns:p14="http://schemas.microsoft.com/office/powerpoint/2010/main" val="208226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Instructor Name</a:t>
            </a:r>
          </a:p>
          <a:p>
            <a:pPr>
              <a:spcBef>
                <a:spcPct val="20000"/>
              </a:spcBef>
            </a:pPr>
            <a:r>
              <a:rPr lang="en-US" sz="2400" dirty="0">
                <a:solidFill>
                  <a:srgbClr val="616265"/>
                </a:solidFill>
                <a:latin typeface="Arial" pitchFamily="34" charset="0"/>
                <a:cs typeface="Arial" pitchFamily="34" charset="0"/>
              </a:rPr>
              <a:t>Instructor Title 	</a:t>
            </a:r>
          </a:p>
          <a:p>
            <a:pPr>
              <a:spcBef>
                <a:spcPct val="20000"/>
              </a:spcBef>
            </a:pPr>
            <a:r>
              <a:rPr lang="en-US" sz="2400" dirty="0">
                <a:solidFill>
                  <a:srgbClr val="616265"/>
                </a:solidFill>
                <a:latin typeface="Arial" pitchFamily="34" charset="0"/>
                <a:cs typeface="Arial" pitchFamily="34" charset="0"/>
              </a:rPr>
              <a:t>Phone Number</a:t>
            </a:r>
          </a:p>
          <a:p>
            <a:pPr>
              <a:spcBef>
                <a:spcPct val="20000"/>
              </a:spcBef>
            </a:pPr>
            <a:r>
              <a:rPr lang="en-US" sz="2400" dirty="0">
                <a:solidFill>
                  <a:srgbClr val="616265"/>
                </a:solidFill>
                <a:latin typeface="Arial" pitchFamily="34" charset="0"/>
                <a:cs typeface="Arial" pitchFamily="34" charset="0"/>
              </a:rPr>
              <a:t>email@nih.gov</a:t>
            </a: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RStudio</a:t>
            </a:r>
          </a:p>
        </p:txBody>
      </p:sp>
      <p:sp>
        <p:nvSpPr>
          <p:cNvPr id="3" name="Subtitle 2"/>
          <p:cNvSpPr>
            <a:spLocks noGrp="1"/>
          </p:cNvSpPr>
          <p:nvPr>
            <p:ph type="subTitle" idx="1"/>
          </p:nvPr>
        </p:nvSpPr>
        <p:spPr/>
        <p:txBody>
          <a:bodyPr>
            <a:noAutofit/>
          </a:bodyPr>
          <a:lstStyle/>
          <a:p>
            <a:r>
              <a:rPr lang="en-US" sz="2000" dirty="0"/>
              <a:t>Doug Joubert</a:t>
            </a:r>
          </a:p>
          <a:p>
            <a:r>
              <a:rPr lang="en-US" sz="2000" dirty="0"/>
              <a:t>TBD</a:t>
            </a:r>
          </a:p>
        </p:txBody>
      </p:sp>
    </p:spTree>
    <p:extLst>
      <p:ext uri="{BB962C8B-B14F-4D97-AF65-F5344CB8AC3E}">
        <p14:creationId xmlns:p14="http://schemas.microsoft.com/office/powerpoint/2010/main" val="246404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customXml/itemProps3.xml><?xml version="1.0" encoding="utf-8"?>
<ds:datastoreItem xmlns:ds="http://schemas.openxmlformats.org/officeDocument/2006/customXml" ds:itemID="{F6CC4A5B-1F75-4BD7-B163-149A0E1831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650</TotalTime>
  <Words>578</Words>
  <Application>Microsoft Macintosh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Cambria</vt:lpstr>
      <vt:lpstr>Wingdings</vt:lpstr>
      <vt:lpstr>NIHL-Template-2014-PPT_asof20140318</vt:lpstr>
      <vt:lpstr>1_NIHL-Template-2014-PPT_asof20140318</vt:lpstr>
      <vt:lpstr>Audio Connection and Chat (WebEx)</vt:lpstr>
      <vt:lpstr>Audio Connection and Chat (Zoom)</vt:lpstr>
      <vt:lpstr>Project Management and Reproducibility In RStudio</vt:lpstr>
      <vt:lpstr>Class Objectives</vt:lpstr>
      <vt:lpstr>Scientific Reproducibility</vt:lpstr>
      <vt:lpstr>Problem of Reproducibility</vt:lpstr>
      <vt:lpstr>Embracing Reproducibility Practices</vt:lpstr>
      <vt:lpstr>Using RStudio for Project Management</vt:lpstr>
      <vt:lpstr>Outline for Demo</vt:lpstr>
      <vt:lpstr>Practices for Managing Projects</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36</cp:revision>
  <dcterms:created xsi:type="dcterms:W3CDTF">2020-04-19T21:06:31Z</dcterms:created>
  <dcterms:modified xsi:type="dcterms:W3CDTF">2022-07-26T20:35:55Z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