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3"/>
  </p:notesMasterIdLst>
  <p:handoutMasterIdLst>
    <p:handoutMasterId r:id="rId14"/>
  </p:handoutMasterIdLst>
  <p:sldIdLst>
    <p:sldId id="294" r:id="rId2"/>
    <p:sldId id="314" r:id="rId3"/>
    <p:sldId id="315" r:id="rId4"/>
    <p:sldId id="316" r:id="rId5"/>
    <p:sldId id="317" r:id="rId6"/>
    <p:sldId id="309" r:id="rId7"/>
    <p:sldId id="318" r:id="rId8"/>
    <p:sldId id="320" r:id="rId9"/>
    <p:sldId id="319" r:id="rId10"/>
    <p:sldId id="321" r:id="rId11"/>
    <p:sldId id="31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7AC1"/>
    <a:srgbClr val="B015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8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5EFDC5-5A0A-B6BA-F035-1BF241D8E3B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6F01D4-444F-E103-9645-5305CFF6E2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B0A58-645D-4773-B701-FA802D3D9D1E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0C9313-FE31-0EB1-37A4-539940E76E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224B21-ECBD-D7AA-EA2B-77985CF24A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F2143-DEA3-4A00-B455-BC3616132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863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FA8CCE-41EE-4C81-B740-897AD0BE032F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2F25F9-CD84-42D3-B816-EF272A644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5088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" name="Google Shape;7505;gf4a0e1ed25_0_5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6" name="Google Shape;7506;gf4a0e1ed25_0_5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7" name="Google Shape;7547;gf4a0e1ed25_0_6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8" name="Google Shape;7548;gf4a0e1ed25_0_6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7561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9E62-38BC-4FB5-BDAC-0700CF1A9D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42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9E62-38BC-4FB5-BDAC-0700CF1A9D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61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9E62-38BC-4FB5-BDAC-0700CF1A9D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932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9E62-38BC-4FB5-BDAC-0700CF1A9D51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3217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9E62-38BC-4FB5-BDAC-0700CF1A9D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986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9E62-38BC-4FB5-BDAC-0700CF1A9D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860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9E62-38BC-4FB5-BDAC-0700CF1A9D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605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9E62-38BC-4FB5-BDAC-0700CF1A9D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0499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9E62-38BC-4FB5-BDAC-0700CF1A9D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9413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2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4" name="Google Shape;2684;p32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8A450DF7-796E-4B37-79BC-F21E0C07F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1612" y="257373"/>
            <a:ext cx="838199" cy="767687"/>
          </a:xfrm>
        </p:spPr>
        <p:txBody>
          <a:bodyPr/>
          <a:lstStyle/>
          <a:p>
            <a:fld id="{CADA9E62-38BC-4FB5-BDAC-0700CF1A9D5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64864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669E4-9385-D7C7-F527-BD2AC85E4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F1D342-A445-5E13-3FFE-96F1B4BFB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71C785-B039-EEF5-1486-B9568144C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CCC5C-2D3A-BB35-CF05-8420EC970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9E62-38BC-4FB5-BDAC-0700CF1A9D5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7361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9E62-38BC-4FB5-BDAC-0700CF1A9D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4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9E62-38BC-4FB5-BDAC-0700CF1A9D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496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9E62-38BC-4FB5-BDAC-0700CF1A9D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338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9E62-38BC-4FB5-BDAC-0700CF1A9D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09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9E62-38BC-4FB5-BDAC-0700CF1A9D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829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9E62-38BC-4FB5-BDAC-0700CF1A9D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48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9E62-38BC-4FB5-BDAC-0700CF1A9D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453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9E62-38BC-4FB5-BDAC-0700CF1A9D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549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61612" y="257373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A9E62-38BC-4FB5-BDAC-0700CF1A9D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505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ensorflow.org/" TargetMode="External"/><Relationship Id="rId2" Type="http://schemas.openxmlformats.org/officeDocument/2006/relationships/hyperlink" Target="https://opencv.org/" TargetMode="Externa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0" name="Google Shape;7510;p71"/>
          <p:cNvSpPr txBox="1">
            <a:spLocks noGrp="1"/>
          </p:cNvSpPr>
          <p:nvPr>
            <p:ph type="title"/>
          </p:nvPr>
        </p:nvSpPr>
        <p:spPr>
          <a:xfrm>
            <a:off x="1397800" y="608052"/>
            <a:ext cx="9396400" cy="342303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-GB" sz="8000" b="1" i="0" spc="-150" dirty="0">
                <a:solidFill>
                  <a:schemeClr val="accent3"/>
                </a:solidFill>
                <a:effectLst/>
                <a:latin typeface="Gabriola" panose="04040605051002020D02" pitchFamily="82" charset="0"/>
                <a:cs typeface="Arial" panose="020B0604020202020204" pitchFamily="34" charset="0"/>
              </a:rPr>
              <a:t>Coin classification </a:t>
            </a:r>
            <a:br>
              <a:rPr lang="en-GB" sz="8000" b="1" i="0" spc="-150" dirty="0">
                <a:solidFill>
                  <a:schemeClr val="accent3"/>
                </a:solidFill>
                <a:effectLst/>
                <a:latin typeface="Gabriola" panose="04040605051002020D02" pitchFamily="82" charset="0"/>
                <a:cs typeface="Arial" panose="020B0604020202020204" pitchFamily="34" charset="0"/>
              </a:rPr>
            </a:br>
            <a:r>
              <a:rPr lang="en-GB" sz="8000" b="1" i="0" spc="-150" dirty="0">
                <a:solidFill>
                  <a:schemeClr val="accent3"/>
                </a:solidFill>
                <a:effectLst/>
                <a:latin typeface="Gabriola" panose="04040605051002020D02" pitchFamily="82" charset="0"/>
                <a:cs typeface="Arial" panose="020B0604020202020204" pitchFamily="34" charset="0"/>
              </a:rPr>
              <a:t>and </a:t>
            </a:r>
            <a:br>
              <a:rPr lang="en-GB" sz="8000" b="1" i="0" spc="-150" dirty="0">
                <a:solidFill>
                  <a:schemeClr val="accent3"/>
                </a:solidFill>
                <a:effectLst/>
                <a:latin typeface="Gabriola" panose="04040605051002020D02" pitchFamily="82" charset="0"/>
                <a:cs typeface="Arial" panose="020B0604020202020204" pitchFamily="34" charset="0"/>
              </a:rPr>
            </a:br>
            <a:r>
              <a:rPr lang="en-GB" sz="8000" b="1" i="0" spc="-150" dirty="0">
                <a:solidFill>
                  <a:schemeClr val="accent3"/>
                </a:solidFill>
                <a:effectLst/>
                <a:latin typeface="Gabriola" panose="04040605051002020D02" pitchFamily="82" charset="0"/>
                <a:cs typeface="Arial" panose="020B0604020202020204" pitchFamily="34" charset="0"/>
              </a:rPr>
              <a:t>amount Calculation</a:t>
            </a:r>
            <a:endParaRPr sz="8000" b="1" spc="-150" dirty="0">
              <a:solidFill>
                <a:schemeClr val="accent3"/>
              </a:solidFill>
              <a:latin typeface="Gabriola" panose="04040605051002020D02" pitchFamily="82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A91CE9-A983-8C30-4529-0A6A57B43AA4}"/>
              </a:ext>
            </a:extLst>
          </p:cNvPr>
          <p:cNvSpPr txBox="1"/>
          <p:nvPr/>
        </p:nvSpPr>
        <p:spPr>
          <a:xfrm>
            <a:off x="545910" y="5200639"/>
            <a:ext cx="8488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Mkawar Wael </a:t>
            </a:r>
            <a:r>
              <a:rPr lang="en-GB" sz="1400" u="sng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(DLSI_MM TD2 TP2)</a:t>
            </a:r>
            <a:endParaRPr lang="en-GB" sz="2000" u="sng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Douma</a:t>
            </a:r>
            <a:r>
              <a:rPr lang="en-GB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Hamdi </a:t>
            </a:r>
            <a:r>
              <a:rPr lang="en-GB" sz="1400" u="sng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(DLSI_MM TD2 TP1)</a:t>
            </a:r>
            <a:endParaRPr lang="en-GB" sz="2000" u="sng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BAC7D-F295-6E35-67F7-6D2C41464C4B}"/>
              </a:ext>
            </a:extLst>
          </p:cNvPr>
          <p:cNvSpPr txBox="1"/>
          <p:nvPr/>
        </p:nvSpPr>
        <p:spPr>
          <a:xfrm>
            <a:off x="218364" y="4738974"/>
            <a:ext cx="1999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Created by:</a:t>
            </a:r>
            <a:endParaRPr lang="en-US" sz="2400" dirty="0"/>
          </a:p>
        </p:txBody>
      </p:sp>
      <p:pic>
        <p:nvPicPr>
          <p:cNvPr id="1026" name="Picture 2" descr="ISIMSF - ISIM Sfax">
            <a:extLst>
              <a:ext uri="{FF2B5EF4-FFF2-40B4-BE49-F238E27FC236}">
                <a16:creationId xmlns:a16="http://schemas.microsoft.com/office/drawing/2014/main" id="{1270AA6C-0023-767B-4A6F-1BCF29628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1981" y="5788924"/>
            <a:ext cx="837063" cy="837063"/>
          </a:xfrm>
          <a:prstGeom prst="flowChartAlternateProcess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1C499-6F02-4D68-9CE0-91B467B0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9E62-38BC-4FB5-BDAC-0700CF1A9D51}" type="slidenum">
              <a:rPr lang="en-GB" smtClean="0"/>
              <a:t>1</a:t>
            </a:fld>
            <a:endParaRPr lang="en-GB" dirty="0"/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09C18-98EE-F80A-B6F9-CE2E799B2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800" y="431800"/>
            <a:ext cx="9396400" cy="1069454"/>
          </a:xfrm>
        </p:spPr>
        <p:txBody>
          <a:bodyPr/>
          <a:lstStyle/>
          <a:p>
            <a:r>
              <a:rPr lang="en-GB" sz="6000" b="1" i="0" dirty="0">
                <a:solidFill>
                  <a:schemeClr val="accent3"/>
                </a:solidFill>
                <a:effectLst/>
                <a:latin typeface="+mj-lt"/>
              </a:rPr>
              <a:t>result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F8B39F-88AB-DE1D-DDB5-BABEEEEAD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9E62-38BC-4FB5-BDAC-0700CF1A9D51}" type="slidenum">
              <a:rPr lang="en-GB" smtClean="0"/>
              <a:t>10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381D52-0971-3900-9E20-9615764C4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039" y="1501254"/>
            <a:ext cx="6277970" cy="509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34217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784C14-5D3D-EC11-6028-608B0006ADDA}"/>
              </a:ext>
            </a:extLst>
          </p:cNvPr>
          <p:cNvSpPr txBox="1"/>
          <p:nvPr/>
        </p:nvSpPr>
        <p:spPr>
          <a:xfrm>
            <a:off x="2315742" y="2339538"/>
            <a:ext cx="756051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accent2">
                    <a:lumMod val="75000"/>
                  </a:schemeClr>
                </a:solidFill>
              </a:rPr>
              <a:t>References</a:t>
            </a:r>
            <a:r>
              <a:rPr lang="en-GB" sz="1200" dirty="0">
                <a:solidFill>
                  <a:schemeClr val="accent2">
                    <a:lumMod val="75000"/>
                  </a:schemeClr>
                </a:solidFill>
              </a:rPr>
              <a:t> :</a:t>
            </a:r>
            <a:endParaRPr lang="en-GB" sz="28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FF0000"/>
                </a:solidFill>
              </a:rPr>
              <a:t>https://roboflow.com/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https://opencv.org/</a:t>
            </a:r>
            <a:endParaRPr lang="en-GB" sz="2800" dirty="0">
              <a:solidFill>
                <a:srgbClr val="FF0000"/>
              </a:solidFill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https://tensorflow.org/</a:t>
            </a:r>
            <a:endParaRPr lang="en-GB" sz="2800" dirty="0">
              <a:solidFill>
                <a:srgbClr val="FF0000"/>
              </a:solidFill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FF0000"/>
                </a:solidFill>
              </a:rPr>
              <a:t>https://keras.io/</a:t>
            </a:r>
          </a:p>
          <a:p>
            <a:pPr lvl="1"/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E5215D-275D-F0B3-F13A-B1F21B91B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9E62-38BC-4FB5-BDAC-0700CF1A9D51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209676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09C18-98EE-F80A-B6F9-CE2E799B2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i="0" dirty="0">
                <a:solidFill>
                  <a:schemeClr val="accent3"/>
                </a:solidFill>
                <a:effectLst/>
                <a:latin typeface="+mj-lt"/>
              </a:rPr>
              <a:t>summary</a:t>
            </a:r>
            <a:endParaRPr lang="en-US" sz="60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97D2E3-1B1B-BB9C-F343-30A1C867067C}"/>
              </a:ext>
            </a:extLst>
          </p:cNvPr>
          <p:cNvSpPr txBox="1"/>
          <p:nvPr/>
        </p:nvSpPr>
        <p:spPr>
          <a:xfrm>
            <a:off x="2115583" y="1492029"/>
            <a:ext cx="6680034" cy="4985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i="0" dirty="0">
                <a:solidFill>
                  <a:srgbClr val="ECECEC"/>
                </a:solidFill>
                <a:effectLst/>
                <a:latin typeface="Gabriola" panose="04040605051002020D02" pitchFamily="82" charset="0"/>
                <a:hlinkClick r:id="rId2" action="ppaction://hlinksldjump"/>
              </a:rPr>
              <a:t>Introduction</a:t>
            </a:r>
            <a:endParaRPr lang="en-US" sz="4400" i="0" dirty="0">
              <a:solidFill>
                <a:srgbClr val="ECECEC"/>
              </a:solidFill>
              <a:effectLst/>
              <a:latin typeface="Gabriola" panose="04040605051002020D02" pitchFamily="8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i="0" dirty="0">
                <a:solidFill>
                  <a:srgbClr val="ECECEC"/>
                </a:solidFill>
                <a:effectLst/>
                <a:latin typeface="Gabriola" panose="04040605051002020D02" pitchFamily="82" charset="0"/>
                <a:hlinkClick r:id="rId3" action="ppaction://hlinksldjump"/>
              </a:rPr>
              <a:t>Problematic</a:t>
            </a:r>
            <a:endParaRPr lang="en-US" sz="4400" i="0" dirty="0">
              <a:solidFill>
                <a:srgbClr val="ECECEC"/>
              </a:solidFill>
              <a:effectLst/>
              <a:latin typeface="Gabriola" panose="04040605051002020D02" pitchFamily="8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i="0" dirty="0">
                <a:solidFill>
                  <a:srgbClr val="ECECEC"/>
                </a:solidFill>
                <a:effectLst/>
                <a:latin typeface="Gabriola" panose="04040605051002020D02" pitchFamily="82" charset="0"/>
                <a:hlinkClick r:id="rId4" action="ppaction://hlinksldjump"/>
              </a:rPr>
              <a:t>Dataset Creation and Preprocessing</a:t>
            </a:r>
            <a:endParaRPr lang="en-GB" sz="4400" i="0" dirty="0">
              <a:solidFill>
                <a:srgbClr val="ECECEC"/>
              </a:solidFill>
              <a:effectLst/>
              <a:latin typeface="Gabriola" panose="04040605051002020D02" pitchFamily="8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dirty="0">
                <a:solidFill>
                  <a:srgbClr val="ECECEC"/>
                </a:solidFill>
                <a:latin typeface="Gabriola" panose="04040605051002020D02" pitchFamily="82" charset="0"/>
                <a:hlinkClick r:id="rId5" action="ppaction://hlinksldjump"/>
              </a:rPr>
              <a:t>Test preparing</a:t>
            </a:r>
            <a:endParaRPr lang="en-GB" sz="4400" i="0" dirty="0">
              <a:solidFill>
                <a:srgbClr val="ECECEC"/>
              </a:solidFill>
              <a:effectLst/>
              <a:latin typeface="Gabriola" panose="04040605051002020D02" pitchFamily="8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i="0" dirty="0">
                <a:solidFill>
                  <a:srgbClr val="ECECEC"/>
                </a:solidFill>
                <a:effectLst/>
                <a:latin typeface="Gabriola" panose="04040605051002020D02" pitchFamily="82" charset="0"/>
                <a:hlinkClick r:id="rId6" action="ppaction://hlinksldjump"/>
              </a:rPr>
              <a:t>Creating a CNN model</a:t>
            </a:r>
            <a:endParaRPr lang="en-GB" sz="4400" i="0" dirty="0">
              <a:solidFill>
                <a:srgbClr val="ECECEC"/>
              </a:solidFill>
              <a:effectLst/>
              <a:latin typeface="Gabriola" panose="04040605051002020D02" pitchFamily="8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i="0" dirty="0">
                <a:solidFill>
                  <a:srgbClr val="ECECEC"/>
                </a:solidFill>
                <a:effectLst/>
                <a:latin typeface="Gabriola" panose="04040605051002020D02" pitchFamily="82" charset="0"/>
                <a:hlinkClick r:id="rId7" action="ppaction://hlinksldjump"/>
              </a:rPr>
              <a:t>Prediction</a:t>
            </a:r>
            <a:endParaRPr lang="en-GB" sz="4400" i="0" dirty="0">
              <a:solidFill>
                <a:srgbClr val="ECECEC"/>
              </a:solidFill>
              <a:effectLst/>
              <a:latin typeface="Gabriola" panose="04040605051002020D02" pitchFamily="8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5400" dirty="0">
                <a:solidFill>
                  <a:srgbClr val="ECECEC"/>
                </a:solidFill>
                <a:latin typeface="Gabriola" panose="04040605051002020D02" pitchFamily="82" charset="0"/>
                <a:hlinkClick r:id="rId8" action="ppaction://hlinksldjump"/>
              </a:rPr>
              <a:t>result</a:t>
            </a:r>
            <a:endParaRPr lang="en-GB" sz="5400" i="0" dirty="0">
              <a:solidFill>
                <a:srgbClr val="ECECEC"/>
              </a:solidFill>
              <a:effectLst/>
              <a:latin typeface="Gabriola" panose="04040605051002020D02" pitchFamily="8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9067C-EC24-30F7-A4D5-3FC1903B5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9E62-38BC-4FB5-BDAC-0700CF1A9D51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015375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09C18-98EE-F80A-B6F9-CE2E799B2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i="0" dirty="0">
                <a:solidFill>
                  <a:schemeClr val="accent3"/>
                </a:solidFill>
                <a:effectLst/>
                <a:latin typeface="+mj-lt"/>
              </a:rPr>
              <a:t>Introduction</a:t>
            </a:r>
            <a:endParaRPr lang="en-US" sz="60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C6B287-EC7C-977D-2304-D31210E06974}"/>
              </a:ext>
            </a:extLst>
          </p:cNvPr>
          <p:cNvSpPr txBox="1"/>
          <p:nvPr/>
        </p:nvSpPr>
        <p:spPr>
          <a:xfrm>
            <a:off x="1523431" y="1710352"/>
            <a:ext cx="9145137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GB" sz="4000" b="0" i="0" dirty="0">
                <a:solidFill>
                  <a:srgbClr val="FFFFFF"/>
                </a:solidFill>
                <a:effectLst/>
                <a:latin typeface="Gabriola" panose="04040605051002020D02" pitchFamily="82" charset="0"/>
                <a:cs typeface="Arial" panose="020B0604020202020204" pitchFamily="34" charset="0"/>
              </a:rPr>
              <a:t>the project is about making an algorithm  that can automatically identify coins and calculate their total value.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GB" sz="4000" b="0" i="0" dirty="0">
                <a:solidFill>
                  <a:srgbClr val="FFFFFF"/>
                </a:solidFill>
                <a:effectLst/>
                <a:latin typeface="Gabriola" panose="04040605051002020D02" pitchFamily="82" charset="0"/>
                <a:cs typeface="Arial" panose="020B0604020202020204" pitchFamily="34" charset="0"/>
              </a:rPr>
              <a:t>The goal of this system is to simplify tasks for people.</a:t>
            </a:r>
            <a:endParaRPr lang="en-GB" sz="4000" dirty="0">
              <a:latin typeface="Gabriola" panose="04040605051002020D02" pitchFamily="82" charset="0"/>
            </a:endParaRPr>
          </a:p>
          <a:p>
            <a:pPr marL="571500" indent="-571500" algn="ctr">
              <a:buFont typeface="Arial" panose="020B0604020202020204" pitchFamily="34" charset="0"/>
              <a:buChar char="•"/>
            </a:pPr>
            <a:endParaRPr lang="en-GB" sz="4000" dirty="0">
              <a:latin typeface="Gabriola" panose="04040605051002020D02" pitchFamily="8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66857-C230-D3B9-9C78-4F2D2883C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9E62-38BC-4FB5-BDAC-0700CF1A9D51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936348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09C18-98EE-F80A-B6F9-CE2E799B2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800" y="431800"/>
            <a:ext cx="9396400" cy="1069454"/>
          </a:xfrm>
        </p:spPr>
        <p:txBody>
          <a:bodyPr/>
          <a:lstStyle/>
          <a:p>
            <a:r>
              <a:rPr lang="en-US" sz="6600" b="1" i="0" dirty="0">
                <a:solidFill>
                  <a:schemeClr val="accent3"/>
                </a:solidFill>
                <a:effectLst/>
                <a:latin typeface="+mj-lt"/>
              </a:rPr>
              <a:t>problematic</a:t>
            </a:r>
            <a:endParaRPr lang="en-US" sz="6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C6B287-EC7C-977D-2304-D31210E06974}"/>
              </a:ext>
            </a:extLst>
          </p:cNvPr>
          <p:cNvSpPr txBox="1"/>
          <p:nvPr/>
        </p:nvSpPr>
        <p:spPr>
          <a:xfrm>
            <a:off x="1523431" y="1710352"/>
            <a:ext cx="914513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b="0" i="0" dirty="0">
                <a:solidFill>
                  <a:srgbClr val="FFFFFF"/>
                </a:solidFill>
                <a:effectLst/>
                <a:latin typeface="Gabriola" panose="04040605051002020D02" pitchFamily="82" charset="0"/>
                <a:cs typeface="Arial" panose="020B0604020202020204" pitchFamily="34" charset="0"/>
              </a:rPr>
              <a:t>Counting coins by hand can take a long time, especially with large amounts.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b="0" i="0" dirty="0">
                <a:solidFill>
                  <a:srgbClr val="FFFFFF"/>
                </a:solidFill>
                <a:effectLst/>
                <a:latin typeface="Gabriola" panose="04040605051002020D02" pitchFamily="82" charset="0"/>
                <a:cs typeface="Arial" panose="020B0604020202020204" pitchFamily="34" charset="0"/>
              </a:rPr>
              <a:t>mistakes in counting or adding up coin values can result in incorrect totals.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b="0" i="0" dirty="0">
                <a:solidFill>
                  <a:srgbClr val="FFFFFF"/>
                </a:solidFill>
                <a:effectLst/>
                <a:latin typeface="Gabriola" panose="04040605051002020D02" pitchFamily="82" charset="0"/>
                <a:cs typeface="Arial" panose="020B0604020202020204" pitchFamily="34" charset="0"/>
              </a:rPr>
              <a:t>identifying coins of different types can be difficult, particularly when they look alike.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F8B39F-88AB-DE1D-DDB5-BABEEEEAD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9E62-38BC-4FB5-BDAC-0700CF1A9D51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210005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09C18-98EE-F80A-B6F9-CE2E799B2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800" y="431799"/>
            <a:ext cx="9396400" cy="1028511"/>
          </a:xfrm>
        </p:spPr>
        <p:txBody>
          <a:bodyPr/>
          <a:lstStyle/>
          <a:p>
            <a:r>
              <a:rPr lang="en-US" sz="4800" b="0" i="0" dirty="0">
                <a:solidFill>
                  <a:schemeClr val="accent3"/>
                </a:solidFill>
                <a:effectLst/>
                <a:latin typeface="Söhne"/>
              </a:rPr>
              <a:t>Dataset Creation and Preprocessing</a:t>
            </a:r>
            <a:endParaRPr lang="en-US" sz="48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C6B287-EC7C-977D-2304-D31210E06974}"/>
              </a:ext>
            </a:extLst>
          </p:cNvPr>
          <p:cNvSpPr txBox="1"/>
          <p:nvPr/>
        </p:nvSpPr>
        <p:spPr>
          <a:xfrm>
            <a:off x="2151229" y="1431497"/>
            <a:ext cx="914513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Gabriola" panose="04040605051002020D02" pitchFamily="82" charset="0"/>
              </a:rPr>
              <a:t>creating dataset : </a:t>
            </a:r>
            <a:br>
              <a:rPr lang="en-GB" sz="2800" b="1" i="0" dirty="0">
                <a:solidFill>
                  <a:srgbClr val="ECECEC"/>
                </a:solidFill>
                <a:effectLst/>
                <a:latin typeface="Gabriola" panose="04040605051002020D02" pitchFamily="82" charset="0"/>
              </a:rPr>
            </a:br>
            <a:r>
              <a:rPr lang="en-GB" sz="2800" b="1" i="0" dirty="0">
                <a:solidFill>
                  <a:srgbClr val="ECECEC"/>
                </a:solidFill>
                <a:effectLst/>
                <a:latin typeface="Gabriola" panose="04040605051002020D02" pitchFamily="82" charset="0"/>
              </a:rPr>
              <a:t>		</a:t>
            </a:r>
            <a:r>
              <a:rPr lang="en-GB" sz="2800" i="0" dirty="0">
                <a:solidFill>
                  <a:srgbClr val="ECECEC"/>
                </a:solidFill>
                <a:effectLst/>
                <a:latin typeface="Gabriola" panose="04040605051002020D02" pitchFamily="82" charset="0"/>
              </a:rPr>
              <a:t>We collected images of various coins from different angles, lighting 			conditions, and backgrounds to ensure a robust dataset.</a:t>
            </a:r>
          </a:p>
          <a:p>
            <a:endParaRPr lang="en-GB" sz="2800" b="1" i="0" dirty="0">
              <a:solidFill>
                <a:srgbClr val="ECECEC"/>
              </a:solidFill>
              <a:effectLst/>
              <a:latin typeface="Gabriola" panose="04040605051002020D02" pitchFamily="8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Gabriola" panose="04040605051002020D02" pitchFamily="82" charset="0"/>
              </a:rPr>
              <a:t>Preprocessing steps: </a:t>
            </a:r>
            <a:br>
              <a:rPr lang="en-GB" sz="2800" b="1" i="0" dirty="0">
                <a:solidFill>
                  <a:srgbClr val="ECECEC"/>
                </a:solidFill>
                <a:effectLst/>
                <a:latin typeface="Gabriola" panose="04040605051002020D02" pitchFamily="82" charset="0"/>
              </a:rPr>
            </a:br>
            <a:r>
              <a:rPr lang="en-GB" sz="2800" b="1" i="0" dirty="0">
                <a:solidFill>
                  <a:srgbClr val="ECECEC"/>
                </a:solidFill>
                <a:effectLst/>
                <a:latin typeface="Gabriola" panose="04040605051002020D02" pitchFamily="82" charset="0"/>
              </a:rPr>
              <a:t>		</a:t>
            </a:r>
            <a:r>
              <a:rPr lang="en-GB" sz="2800" i="0" dirty="0">
                <a:solidFill>
                  <a:srgbClr val="ECECEC"/>
                </a:solidFill>
                <a:effectLst/>
                <a:latin typeface="Gabriola" panose="04040605051002020D02" pitchFamily="82" charset="0"/>
              </a:rPr>
              <a:t>Before training our model, we resized all images to a standardized 				resolution</a:t>
            </a:r>
            <a:r>
              <a:rPr lang="en-GB" sz="2800" dirty="0">
                <a:solidFill>
                  <a:srgbClr val="ECECEC"/>
                </a:solidFill>
                <a:latin typeface="Gabriola" panose="04040605051002020D02" pitchFamily="82" charset="0"/>
              </a:rPr>
              <a:t> </a:t>
            </a:r>
            <a:r>
              <a:rPr lang="en-GB" sz="2800" i="0" dirty="0">
                <a:solidFill>
                  <a:srgbClr val="ECECEC"/>
                </a:solidFill>
                <a:effectLst/>
                <a:latin typeface="Gabriola" panose="04040605051002020D02" pitchFamily="82" charset="0"/>
              </a:rPr>
              <a:t>and normalized pixel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b="1" i="0" dirty="0">
              <a:solidFill>
                <a:srgbClr val="ECECEC"/>
              </a:solidFill>
              <a:effectLst/>
              <a:latin typeface="Gabriola" panose="04040605051002020D02" pitchFamily="8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Gabriola" panose="04040605051002020D02" pitchFamily="82" charset="0"/>
              </a:rPr>
              <a:t>Labelling coins with their corresponding values: </a:t>
            </a:r>
            <a:br>
              <a:rPr lang="en-GB" sz="2800" b="1" i="0" dirty="0">
                <a:solidFill>
                  <a:srgbClr val="ECECEC"/>
                </a:solidFill>
                <a:effectLst/>
                <a:latin typeface="Gabriola" panose="04040605051002020D02" pitchFamily="82" charset="0"/>
              </a:rPr>
            </a:br>
            <a:r>
              <a:rPr lang="en-GB" sz="2800" b="1" i="0" dirty="0">
                <a:solidFill>
                  <a:srgbClr val="ECECEC"/>
                </a:solidFill>
                <a:effectLst/>
                <a:latin typeface="Gabriola" panose="04040605051002020D02" pitchFamily="82" charset="0"/>
              </a:rPr>
              <a:t>		</a:t>
            </a:r>
            <a:r>
              <a:rPr lang="en-GB" sz="2800" i="0" dirty="0">
                <a:solidFill>
                  <a:srgbClr val="ECECEC"/>
                </a:solidFill>
                <a:effectLst/>
                <a:latin typeface="Gabriola" panose="04040605051002020D02" pitchFamily="82" charset="0"/>
              </a:rPr>
              <a:t>Each coin image in our dataset is labelled with its corresponding value 			(e.g., 100 millime, 50 millime).</a:t>
            </a:r>
          </a:p>
          <a:p>
            <a:endParaRPr lang="en-US" sz="2800" b="1" i="0" dirty="0">
              <a:solidFill>
                <a:srgbClr val="ECECEC"/>
              </a:solidFill>
              <a:effectLst/>
              <a:latin typeface="Gabriola" panose="04040605051002020D02" pitchFamily="8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F8B39F-88AB-DE1D-DDB5-BABEEEEAD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9E62-38BC-4FB5-BDAC-0700CF1A9D51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99754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DAD02FB-9233-BF9C-32CA-DF15396BF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76" y="1623195"/>
            <a:ext cx="5211747" cy="3126604"/>
          </a:xfrm>
          <a:prstGeom prst="flowChartAlternateProcess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097684-D245-E15E-DC00-9E0C66200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9E62-38BC-4FB5-BDAC-0700CF1A9D51}" type="slidenum">
              <a:rPr lang="en-GB" smtClean="0"/>
              <a:t>6</a:t>
            </a:fld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A1A8898-175A-DAF6-3ED7-1F07FECDC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151" y="855508"/>
            <a:ext cx="1792142" cy="767687"/>
          </a:xfrm>
        </p:spPr>
        <p:txBody>
          <a:bodyPr/>
          <a:lstStyle/>
          <a:p>
            <a:r>
              <a:rPr lang="en-US" sz="3600" i="0" dirty="0">
                <a:solidFill>
                  <a:schemeClr val="accent3"/>
                </a:solidFill>
                <a:effectLst/>
                <a:latin typeface="Gabriola" panose="04040605051002020D02" pitchFamily="82" charset="0"/>
              </a:rPr>
              <a:t>Data used</a:t>
            </a:r>
            <a:endParaRPr lang="en-US" sz="3600" dirty="0">
              <a:solidFill>
                <a:schemeClr val="accent3"/>
              </a:solidFill>
              <a:latin typeface="Gabriola" panose="04040605051002020D02" pitchFamily="8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F0B972-00FC-DABD-9796-3AFC8FA560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9898" y="717397"/>
            <a:ext cx="4871055" cy="1694861"/>
          </a:xfrm>
          <a:prstGeom prst="flowChartAlternateProcess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E98574-FA6F-F22C-D61E-8442DE406D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574538"/>
            <a:ext cx="4010869" cy="3079311"/>
          </a:xfrm>
          <a:prstGeom prst="flowChartAlternateProcess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31E29060-5169-C218-5C10-87772409F937}"/>
              </a:ext>
            </a:extLst>
          </p:cNvPr>
          <p:cNvSpPr txBox="1">
            <a:spLocks/>
          </p:cNvSpPr>
          <p:nvPr/>
        </p:nvSpPr>
        <p:spPr>
          <a:xfrm>
            <a:off x="6350743" y="0"/>
            <a:ext cx="3369363" cy="76768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4200" b="0" i="0" kern="120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eaLnBrk="1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eaLnBrk="1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eaLnBrk="1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eaLnBrk="1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eaLnBrk="1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eaLnBrk="1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eaLnBrk="1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eaLnBrk="1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>
                <a:solidFill>
                  <a:schemeClr val="accent3"/>
                </a:solidFill>
                <a:latin typeface="Gabriola" panose="04040605051002020D02" pitchFamily="82" charset="0"/>
              </a:rPr>
              <a:t>Creating dataset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AC616CA-8986-943E-E055-F55C22606D91}"/>
              </a:ext>
            </a:extLst>
          </p:cNvPr>
          <p:cNvSpPr txBox="1">
            <a:spLocks/>
          </p:cNvSpPr>
          <p:nvPr/>
        </p:nvSpPr>
        <p:spPr>
          <a:xfrm>
            <a:off x="6273582" y="2745811"/>
            <a:ext cx="4507129" cy="76768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4200" b="0" i="0" kern="120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eaLnBrk="1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eaLnBrk="1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eaLnBrk="1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eaLnBrk="1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eaLnBrk="1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eaLnBrk="1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eaLnBrk="1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eaLnBrk="1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>
                <a:solidFill>
                  <a:schemeClr val="accent3"/>
                </a:solidFill>
                <a:latin typeface="Gabriola" panose="04040605051002020D02" pitchFamily="82" charset="0"/>
              </a:rPr>
              <a:t>coin selecting and labelling</a:t>
            </a:r>
          </a:p>
        </p:txBody>
      </p:sp>
    </p:spTree>
    <p:extLst>
      <p:ext uri="{BB962C8B-B14F-4D97-AF65-F5344CB8AC3E}">
        <p14:creationId xmlns:p14="http://schemas.microsoft.com/office/powerpoint/2010/main" val="163385966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09C18-98EE-F80A-B6F9-CE2E799B2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800" y="431800"/>
            <a:ext cx="9396400" cy="1069454"/>
          </a:xfrm>
        </p:spPr>
        <p:txBody>
          <a:bodyPr/>
          <a:lstStyle/>
          <a:p>
            <a:r>
              <a:rPr lang="en-GB" sz="6000" b="1" i="0" dirty="0">
                <a:solidFill>
                  <a:schemeClr val="accent3"/>
                </a:solidFill>
                <a:effectLst/>
                <a:latin typeface="+mj-lt"/>
              </a:rPr>
              <a:t>Test preparing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F8B39F-88AB-DE1D-DDB5-BABEEEEAD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9E62-38BC-4FB5-BDAC-0700CF1A9D51}" type="slidenum">
              <a:rPr lang="en-GB" smtClean="0"/>
              <a:t>7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9AEC12-9A7A-9741-1172-1BB39BA0F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587" y="1675681"/>
            <a:ext cx="5160034" cy="4876704"/>
          </a:xfrm>
          <a:prstGeom prst="roundRect">
            <a:avLst>
              <a:gd name="adj" fmla="val 2674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16890293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09C18-98EE-F80A-B6F9-CE2E799B2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800" y="431800"/>
            <a:ext cx="9396400" cy="1069454"/>
          </a:xfrm>
        </p:spPr>
        <p:txBody>
          <a:bodyPr/>
          <a:lstStyle/>
          <a:p>
            <a:r>
              <a:rPr lang="en-GB" sz="6000" b="1" i="0" dirty="0">
                <a:solidFill>
                  <a:schemeClr val="accent3"/>
                </a:solidFill>
                <a:effectLst/>
                <a:latin typeface="+mj-lt"/>
              </a:rPr>
              <a:t>Creating a CNN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C6B287-EC7C-977D-2304-D31210E06974}"/>
              </a:ext>
            </a:extLst>
          </p:cNvPr>
          <p:cNvSpPr txBox="1"/>
          <p:nvPr/>
        </p:nvSpPr>
        <p:spPr>
          <a:xfrm>
            <a:off x="2246762" y="2016875"/>
            <a:ext cx="9531256" cy="3588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Gabriola" panose="04040605051002020D02" pitchFamily="82" charset="0"/>
              </a:rPr>
              <a:t>Algorithm Selection : </a:t>
            </a:r>
            <a:r>
              <a:rPr lang="en-GB" sz="3600" i="0" dirty="0">
                <a:solidFill>
                  <a:srgbClr val="ECECEC"/>
                </a:solidFill>
                <a:effectLst/>
                <a:latin typeface="Gabriola" panose="04040605051002020D02" pitchFamily="82" charset="0"/>
              </a:rPr>
              <a:t>Chose CNN for best results.</a:t>
            </a:r>
            <a:endParaRPr lang="en-GB" sz="4000" i="0" dirty="0">
              <a:solidFill>
                <a:srgbClr val="ECECEC"/>
              </a:solidFill>
              <a:effectLst/>
              <a:latin typeface="Gabriola" panose="04040605051002020D02" pitchFamily="82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Gabriola" panose="04040605051002020D02" pitchFamily="82" charset="0"/>
              </a:rPr>
              <a:t>Model Architecture : </a:t>
            </a:r>
            <a:r>
              <a:rPr lang="en-GB" sz="3600" i="0" dirty="0">
                <a:solidFill>
                  <a:srgbClr val="ECECEC"/>
                </a:solidFill>
                <a:effectLst/>
                <a:latin typeface="Gabriola" panose="04040605051002020D02" pitchFamily="82" charset="0"/>
              </a:rPr>
              <a:t>CNN with tuned hyperparameters.</a:t>
            </a:r>
            <a:endParaRPr lang="en-GB" sz="4000" i="0" dirty="0">
              <a:solidFill>
                <a:srgbClr val="ECECEC"/>
              </a:solidFill>
              <a:effectLst/>
              <a:latin typeface="Gabriola" panose="04040605051002020D02" pitchFamily="82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Gabriola" panose="04040605051002020D02" pitchFamily="82" charset="0"/>
              </a:rPr>
              <a:t>Training Process : </a:t>
            </a:r>
            <a:r>
              <a:rPr lang="en-GB" sz="3600" i="0" dirty="0">
                <a:solidFill>
                  <a:srgbClr val="ECECEC"/>
                </a:solidFill>
                <a:effectLst/>
                <a:latin typeface="Gabriola" panose="04040605051002020D02" pitchFamily="82" charset="0"/>
              </a:rPr>
              <a:t>Prevented overfitting with dataset split, and used dropout and batch normalization.</a:t>
            </a:r>
            <a:endParaRPr lang="en-GB" sz="4000" i="0" dirty="0">
              <a:solidFill>
                <a:srgbClr val="ECECEC"/>
              </a:solidFill>
              <a:effectLst/>
              <a:latin typeface="Gabriola" panose="04040605051002020D02" pitchFamily="8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F8B39F-88AB-DE1D-DDB5-BABEEEEAD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9E62-38BC-4FB5-BDAC-0700CF1A9D51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519489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09C18-98EE-F80A-B6F9-CE2E799B2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800" y="431800"/>
            <a:ext cx="9396400" cy="1069454"/>
          </a:xfrm>
        </p:spPr>
        <p:txBody>
          <a:bodyPr/>
          <a:lstStyle/>
          <a:p>
            <a:r>
              <a:rPr lang="en-GB" sz="6000" b="1" i="0" dirty="0">
                <a:solidFill>
                  <a:schemeClr val="accent3"/>
                </a:solidFill>
                <a:effectLst/>
                <a:latin typeface="+mj-lt"/>
              </a:rPr>
              <a:t>prediction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F8B39F-88AB-DE1D-DDB5-BABEEEEAD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9E62-38BC-4FB5-BDAC-0700CF1A9D51}" type="slidenum">
              <a:rPr lang="en-GB" smtClean="0"/>
              <a:t>9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126588-57D7-16DE-7ECD-494A4D0F9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099" y="1501254"/>
            <a:ext cx="9778277" cy="470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475195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485</TotalTime>
  <Words>303</Words>
  <Application>Microsoft Office PowerPoint</Application>
  <PresentationFormat>Widescreen</PresentationFormat>
  <Paragraphs>51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Century Gothic</vt:lpstr>
      <vt:lpstr>Consolas</vt:lpstr>
      <vt:lpstr>Gabriola</vt:lpstr>
      <vt:lpstr>Söhne</vt:lpstr>
      <vt:lpstr>Wingdings 3</vt:lpstr>
      <vt:lpstr>Ion</vt:lpstr>
      <vt:lpstr>Coin classification  and  amount Calculation</vt:lpstr>
      <vt:lpstr>summary</vt:lpstr>
      <vt:lpstr>Introduction</vt:lpstr>
      <vt:lpstr>problematic</vt:lpstr>
      <vt:lpstr>Dataset Creation and Preprocessing</vt:lpstr>
      <vt:lpstr>Data used</vt:lpstr>
      <vt:lpstr>Test preparing</vt:lpstr>
      <vt:lpstr>Creating a CNN model</vt:lpstr>
      <vt:lpstr>prediction</vt:lpstr>
      <vt:lpstr>result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Coin Recognition and Value Calculation</dc:title>
  <dc:creator>douma hamdi</dc:creator>
  <cp:lastModifiedBy>douma hamdi</cp:lastModifiedBy>
  <cp:revision>10</cp:revision>
  <dcterms:created xsi:type="dcterms:W3CDTF">2024-04-24T20:40:11Z</dcterms:created>
  <dcterms:modified xsi:type="dcterms:W3CDTF">2024-04-25T10:58:10Z</dcterms:modified>
</cp:coreProperties>
</file>