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60" r:id="rId4"/>
    <p:sldId id="258" r:id="rId5"/>
    <p:sldId id="259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00"/>
    <a:srgbClr val="2C2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DC14A-B5FF-4152-BF58-6452ED07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F5A7A3A-9EDC-41BD-B98A-456D6878C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C98F3-05E9-4E58-9A20-D6CC0CAA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7F21F6-DD7D-4F0F-84BB-1E845E84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D89809-25B2-4D0F-8DC7-A3BB24A1F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496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49D0B1-048D-4161-8AAC-1B283A91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8961D5-AAEC-46D8-98F6-2FBC9560F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517581-C1F7-4D35-BF32-DCEF89CEF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17FCB-7276-4F17-8EEA-4332E6685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02038-E8EB-4368-BB23-F9AD1B71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64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C36CAC-E45F-482B-A5BA-3C79774ED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8D8239-2805-4991-8026-C338F132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19A5A-351F-47D6-94F0-D5ACA5913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F56945-77CD-44B5-B710-FF390442E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7F43F-2DB5-4DB8-84BD-35F47B341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117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024C7-6C67-4278-B688-C784C377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FFCB9A-3D4A-49C4-AA54-61A10E7D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C54E6-CF82-42BE-AA91-0DDEE79A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879F8-929C-45B8-83FD-446B3B1E4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7FDE83-2B59-4920-886E-B37C6C214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35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EAFE8-BCE9-4248-8151-2CAEBBD5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8DB69E-DE4B-4DAE-BC4E-F357D3DBB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650632-C8C8-4934-A686-245CE4C8A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07809A-578D-4AF5-B187-722ECC30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F2381-ED30-42F6-890D-5813BFA6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467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E4DDEE-13E2-49A1-99D5-F91E72741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4F4DB8-FB64-4DB2-B25E-F2B4AE6E3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BD2355-3B63-4825-8833-6A9D0E2F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2C9E64-940B-406D-9AC2-1EA1269A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197E0-36CA-4CE8-9689-A22EB106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79A464-C3F2-430F-B8A2-C8A81475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5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A5979-5319-46DF-8C4C-5AA89D43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B9A11-1A2C-4F3B-B3B3-B8D149580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0DAD91-FDF9-4488-980B-94F90EE5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65BB8-5A5D-4E0D-8607-F7A991E3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DF9EB5-D7BA-4CC2-8B05-D7D14DF45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95D9E8-D53C-4B2E-9F62-3040CF5A9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77271D-8BEC-4466-877A-2B2D6D388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332F707-420A-45FC-A71E-7B44ACCC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5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4C673-6CF0-4693-994D-37E59DF8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878333-D6A4-4EDB-B043-4175E11EA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B1190A-7D82-4017-AABC-3544156C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BE8A04-EF8D-4505-A270-FEDF463E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3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9D1439D-3C7F-4BB1-B151-774288BC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586D78-7C0F-446C-B9BA-D87B67EC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68C2B8-BAFD-4653-BA94-6C4375D6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261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8E017-F8D5-4DB7-AAAF-F80BCC29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23BF76-54DF-4B7B-94A3-1A5931CA2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4E5C0-29DD-4391-9F66-D209266D1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CAEBED-ED74-4D37-AE09-E0F53177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23D84C-E072-4352-8DCC-A4A2AE511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50155A-ED83-4C7A-8E50-8A98FCD85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48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BC58D-58DA-4048-8666-008403EE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5AE2A6B-A1D2-464A-98DB-CDDDCBA23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D85AC0-6D16-4A13-95D3-D3776F666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F3124-E7BE-4BA0-AE26-7DBE2A5A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C73ED-D643-4848-86A0-5792EB1A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7D0D8-6D49-4138-B8E0-A6DDBFE6E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567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E2E294-1938-4BC9-9B66-3F8D5781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D288CD-35FE-4905-8C96-EF15471BD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AF6E6-AC0B-44E3-BF18-1E22D9D8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8A584-C90F-41DB-943D-3A3D241D319B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76552C-B564-4661-BD7A-9A51EE613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94D662-0E43-4EE2-94B2-F49ABF857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7D87-3961-4C42-BBF0-D7EE15DC20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80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2849696-8FB2-4076-B739-5F4D9F6ED917}"/>
              </a:ext>
            </a:extLst>
          </p:cNvPr>
          <p:cNvSpPr txBox="1"/>
          <p:nvPr/>
        </p:nvSpPr>
        <p:spPr>
          <a:xfrm>
            <a:off x="4056611" y="2487350"/>
            <a:ext cx="283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26E421-AB8B-4C6F-97DF-10400806BB87}"/>
              </a:ext>
            </a:extLst>
          </p:cNvPr>
          <p:cNvSpPr txBox="1"/>
          <p:nvPr/>
        </p:nvSpPr>
        <p:spPr>
          <a:xfrm>
            <a:off x="1735513" y="2487350"/>
            <a:ext cx="7474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>
                <a:solidFill>
                  <a:srgbClr val="FF5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JAVA &amp; SPRING </a:t>
            </a:r>
            <a:r>
              <a:rPr lang="ko-KR" altLang="en-US" sz="3600">
                <a:solidFill>
                  <a:srgbClr val="FF5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와 </a:t>
            </a:r>
            <a:r>
              <a:rPr lang="en-US" altLang="ko-KR" sz="3600">
                <a:solidFill>
                  <a:srgbClr val="FF5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DB</a:t>
            </a:r>
            <a:r>
              <a:rPr lang="ko-KR" altLang="en-US" sz="3600">
                <a:solidFill>
                  <a:srgbClr val="FF5F0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연동을 통한 간단한 게시판 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66F87E-4809-4D90-BF82-8715532F1CD2}"/>
              </a:ext>
            </a:extLst>
          </p:cNvPr>
          <p:cNvSpPr txBox="1"/>
          <p:nvPr/>
        </p:nvSpPr>
        <p:spPr>
          <a:xfrm>
            <a:off x="359295" y="5895568"/>
            <a:ext cx="245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이동훈</a:t>
            </a:r>
            <a:endParaRPr lang="en-US" altLang="ko-KR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en-US" altLang="ko-KR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010-5461-4389</a:t>
            </a:r>
            <a:endParaRPr lang="ko-KR" altLang="en-US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615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08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(Postcontroller_1)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2FB0F1B-3929-47A5-8232-AD8923935F08}"/>
              </a:ext>
            </a:extLst>
          </p:cNvPr>
          <p:cNvSpPr txBox="1"/>
          <p:nvPr/>
        </p:nvSpPr>
        <p:spPr>
          <a:xfrm>
            <a:off x="6947065" y="2235849"/>
            <a:ext cx="7276934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회원 관련 작업을 처리하는 비즈니스 로직과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게시글 관련 작업을 처리하는 비즈니스 로직 선언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7E685E-EE17-4C0A-BBE1-563D41F9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11" y="1216223"/>
            <a:ext cx="6326137" cy="5019652"/>
          </a:xfrm>
          <a:prstGeom prst="rect">
            <a:avLst/>
          </a:prstGeom>
        </p:spPr>
      </p:pic>
      <p:sp>
        <p:nvSpPr>
          <p:cNvPr id="8" name="TextBox 23">
            <a:extLst>
              <a:ext uri="{FF2B5EF4-FFF2-40B4-BE49-F238E27FC236}">
                <a16:creationId xmlns:a16="http://schemas.microsoft.com/office/drawing/2014/main" id="{DBE5CD62-297B-44FC-A9FC-300FE660FED8}"/>
              </a:ext>
            </a:extLst>
          </p:cNvPr>
          <p:cNvSpPr txBox="1"/>
          <p:nvPr/>
        </p:nvSpPr>
        <p:spPr>
          <a:xfrm>
            <a:off x="6947065" y="3898394"/>
            <a:ext cx="7276934" cy="1508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/posts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경로로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GET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요청이 오면 게시글 리스트 뷰 표시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/posts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경로로 진입 하면서 로그인에서 저장했던 아이디 가져옴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만약 로그인을 하지 않았으면 로그인 페이지로 리다이렉트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현재 로그인한 사용자의 이름과 아이디를 뷰에 전달하며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테이블에서 가져온 게시글 목록도 뷰에 전달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0F783D-CB9C-45D8-A3B6-DB2C2A45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9648" y="6012908"/>
            <a:ext cx="5553850" cy="7906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90699D3-067C-41B8-B8FD-7431E5197696}"/>
              </a:ext>
            </a:extLst>
          </p:cNvPr>
          <p:cNvCxnSpPr/>
          <p:nvPr/>
        </p:nvCxnSpPr>
        <p:spPr>
          <a:xfrm flipH="1" flipV="1">
            <a:off x="4878105" y="5742559"/>
            <a:ext cx="1468496" cy="986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1826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09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(Postcontroller_2)</a:t>
            </a:r>
          </a:p>
        </p:txBody>
      </p:sp>
      <p:sp>
        <p:nvSpPr>
          <p:cNvPr id="8" name="TextBox 23">
            <a:extLst>
              <a:ext uri="{FF2B5EF4-FFF2-40B4-BE49-F238E27FC236}">
                <a16:creationId xmlns:a16="http://schemas.microsoft.com/office/drawing/2014/main" id="{DBE5CD62-297B-44FC-A9FC-300FE660FED8}"/>
              </a:ext>
            </a:extLst>
          </p:cNvPr>
          <p:cNvSpPr txBox="1"/>
          <p:nvPr/>
        </p:nvSpPr>
        <p:spPr>
          <a:xfrm>
            <a:off x="6867489" y="2522177"/>
            <a:ext cx="49445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전체적으로 앞단과 동일하나 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해당 코드는 글 작성을 위한 로직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0E6CD7-3410-404C-96A6-DB3A8CE76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1097653"/>
            <a:ext cx="6030167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22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10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(Postcontroller_3)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060AC7-1AC6-4046-922A-BA9438A90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3" y="1739194"/>
            <a:ext cx="6735115" cy="3915321"/>
          </a:xfrm>
          <a:prstGeom prst="rect">
            <a:avLst/>
          </a:prstGeom>
        </p:spPr>
      </p:pic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7247500" y="3141013"/>
            <a:ext cx="49445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전체적으로 앞단과 동일하나 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해당 코드는 상세보기를 위한 로직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025970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11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(Postcontroller_4)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551136" y="5444456"/>
            <a:ext cx="4944500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전체적으로 앞단과 동일하나 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해당 코드는 삭제를 위한 로직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추가로 글 삭제는 본인 글만 삭제가능하며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관리자는 모든 글 삭제 가능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D7233B-8E8B-44FD-BE7B-7F99ADE79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1188115"/>
            <a:ext cx="780206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3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12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실제 실행화면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(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로그인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)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380010" y="4447825"/>
            <a:ext cx="5715989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처음 진입 시 보이게 되는 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아이디와 비밀번호를 입력해서 로그인 할 수 있음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테이블에 저장되지 않은 로그인 정보를 입력 시 표시를 해줌 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6ACBEE-79EA-4823-B455-E80EB1F29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6" t="4999" r="6166" b="6357"/>
          <a:stretch/>
        </p:blipFill>
        <p:spPr>
          <a:xfrm>
            <a:off x="1806647" y="1307527"/>
            <a:ext cx="3180304" cy="270105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74A0C3C-1518-48AE-A0E9-9D27E97D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563" y="1307528"/>
            <a:ext cx="2986376" cy="270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10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13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실제 실행화면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(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회원가입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)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139865" y="4598880"/>
            <a:ext cx="5715989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테이블과 유효성 검증을 통해 중복확인을 클릭 했을 때 있는 값과 없는 값의 다른 표시를 나타냄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이미 사용 중인 아이디입니다 라고 떳을 때 무시하고 가입하기를 누르면 이미 사용 중인 아이디입니다 라고 얼럿창을 띄워줌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0644DA2-600F-402B-8142-76C80D303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54" y="1177800"/>
            <a:ext cx="3449735" cy="2714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2B6FF5-E739-46B6-B5C3-FB0F8EE2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565" y="1177800"/>
            <a:ext cx="5172797" cy="1076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AFE411-6F2F-4A77-9025-7969307D8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670" y="2314581"/>
            <a:ext cx="5096586" cy="9907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0F12FE-9A78-4439-BF16-39BD42E2E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127" y="3860339"/>
            <a:ext cx="541095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51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14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실제 실행화면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(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게시판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)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139865" y="4598880"/>
            <a:ext cx="8006608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우측 상단에는 가입한 사용자의 이름과 로그아웃 버튼 표시 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(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로그아웃 버튼 클릭시 사용자의 세션 삭제 후 로그인페이지로 리다이렉트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)</a:t>
            </a: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내 글만 보기 토글 클릭 시 로그인 한 사용자의 게시글만 보이게 필터링 작업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하단 검색 인풋에는 검색하고 싶은 글의 제목을 입력하면 별도의 버튼 없이 필터링됨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A973F8-206B-4E97-8363-B5E228CB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806791"/>
            <a:ext cx="6982799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87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15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실제 실행화면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(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게시판 글쓰기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)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204519" y="4895240"/>
            <a:ext cx="800660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한 사용자가 글 작성을 원할때 진입하는 페이지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단순한 제목과 내용만 쓰고 등록을 누르면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해당 내용이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posts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테이블에 저장되며 게시판 리스트 화면에서도 보이게됨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E20AD8-9739-4AD8-9488-1F7D7E5DD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1" y="927926"/>
            <a:ext cx="4262417" cy="366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3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16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8" y="314348"/>
            <a:ext cx="4613311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실제 실행화면 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(</a:t>
            </a: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게시판 게시글 상세보기</a:t>
            </a:r>
            <a:r>
              <a:rPr lang="en-US" altLang="ko-KR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)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204519" y="4895240"/>
            <a:ext cx="800660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게시판 리스트에서 특정 행을 선택 시 해당 내용을 표시해줌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수정과 삭제를 할 수 있으며 수정은 본인만 가능하고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삭제는 본인과 관리자만 가능하다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.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1F9977-302C-4AB4-B28D-D21140AF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1208956"/>
            <a:ext cx="5068007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266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17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8" y="314348"/>
            <a:ext cx="4613311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마무리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9AA1E71D-A112-4A94-9689-8AE7ADDEE24D}"/>
              </a:ext>
            </a:extLst>
          </p:cNvPr>
          <p:cNvSpPr txBox="1"/>
          <p:nvPr/>
        </p:nvSpPr>
        <p:spPr>
          <a:xfrm>
            <a:off x="864709" y="1874949"/>
            <a:ext cx="8006608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덧글 기능과 파일첨부 기능을 추가 할 예정이며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추 후에는 사이트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(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쇼핑몰이나 기타 커뮤니티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)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에 부분적으로 사용되는 웹으로 사용할 예정이다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.</a:t>
            </a: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55774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2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CE15E03D-7657-43C5-9DD9-6AAC5E2179DA}"/>
              </a:ext>
            </a:extLst>
          </p:cNvPr>
          <p:cNvGrpSpPr/>
          <p:nvPr/>
        </p:nvGrpSpPr>
        <p:grpSpPr>
          <a:xfrm>
            <a:off x="893155" y="1831494"/>
            <a:ext cx="10405690" cy="3195013"/>
            <a:chOff x="585585" y="2051000"/>
            <a:chExt cx="10405690" cy="319501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A6561F3-8522-4EB8-963A-448A91AC8200}"/>
                </a:ext>
              </a:extLst>
            </p:cNvPr>
            <p:cNvGrpSpPr/>
            <p:nvPr/>
          </p:nvGrpSpPr>
          <p:grpSpPr>
            <a:xfrm>
              <a:off x="585585" y="2051000"/>
              <a:ext cx="3062778" cy="3195013"/>
              <a:chOff x="585585" y="2051000"/>
              <a:chExt cx="3062778" cy="3195013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4D477F-60B6-42C7-B248-18C7CB1ABEF5}"/>
                  </a:ext>
                </a:extLst>
              </p:cNvPr>
              <p:cNvSpPr txBox="1"/>
              <p:nvPr/>
            </p:nvSpPr>
            <p:spPr>
              <a:xfrm>
                <a:off x="585586" y="2051000"/>
                <a:ext cx="28318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>
                    <a:solidFill>
                      <a:srgbClr val="FF5F0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언어 및 프레임워크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AE3E23B-6E88-4F44-A275-FACC307606CF}"/>
                  </a:ext>
                </a:extLst>
              </p:cNvPr>
              <p:cNvSpPr txBox="1"/>
              <p:nvPr/>
            </p:nvSpPr>
            <p:spPr>
              <a:xfrm>
                <a:off x="585585" y="2937689"/>
                <a:ext cx="30627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JAVA 21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Spring Boot 3.5.4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Spring Framework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Thymeleaf (</a:t>
                </a:r>
                <a:r>
                  <a:rPr lang="ko-KR" altLang="en-US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템플릿 엔진</a:t>
                </a:r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)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- HTML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- CSS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- Bootstrap</a:t>
                </a:r>
              </a:p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 - JavaScript</a:t>
                </a:r>
                <a:endParaRPr lang="ko-KR" altLang="en-US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2337DD6-4383-4BA6-990C-C305280DA153}"/>
                </a:ext>
              </a:extLst>
            </p:cNvPr>
            <p:cNvGrpSpPr/>
            <p:nvPr/>
          </p:nvGrpSpPr>
          <p:grpSpPr>
            <a:xfrm>
              <a:off x="4723478" y="2051000"/>
              <a:ext cx="2129905" cy="1256021"/>
              <a:chOff x="4372495" y="2051000"/>
              <a:chExt cx="2129905" cy="125602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CFC08D-C49E-410F-8FCB-A35B155A900B}"/>
                  </a:ext>
                </a:extLst>
              </p:cNvPr>
              <p:cNvSpPr txBox="1"/>
              <p:nvPr/>
            </p:nvSpPr>
            <p:spPr>
              <a:xfrm>
                <a:off x="4372495" y="2051000"/>
                <a:ext cx="212990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>
                    <a:solidFill>
                      <a:srgbClr val="FF5F0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데이터베이스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4F8B77-DAF8-4345-86F2-AFEDDEB51FA8}"/>
                  </a:ext>
                </a:extLst>
              </p:cNvPr>
              <p:cNvSpPr txBox="1"/>
              <p:nvPr/>
            </p:nvSpPr>
            <p:spPr>
              <a:xfrm>
                <a:off x="4372495" y="2937689"/>
                <a:ext cx="1354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MySQL</a:t>
                </a:r>
                <a:endParaRPr lang="ko-KR" altLang="en-US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2FC8378A-4736-4B43-BD83-65CD7711DC12}"/>
                </a:ext>
              </a:extLst>
            </p:cNvPr>
            <p:cNvGrpSpPr/>
            <p:nvPr/>
          </p:nvGrpSpPr>
          <p:grpSpPr>
            <a:xfrm>
              <a:off x="7928497" y="2051000"/>
              <a:ext cx="3062778" cy="1533020"/>
              <a:chOff x="7928497" y="2051000"/>
              <a:chExt cx="3062778" cy="153302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715160-9D1B-46AD-B180-AD04390D44EB}"/>
                  </a:ext>
                </a:extLst>
              </p:cNvPr>
              <p:cNvSpPr txBox="1"/>
              <p:nvPr/>
            </p:nvSpPr>
            <p:spPr>
              <a:xfrm>
                <a:off x="7928497" y="2051000"/>
                <a:ext cx="24347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400">
                    <a:solidFill>
                      <a:srgbClr val="FF5F00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개발도구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4E0543-B8EF-4B42-92AC-9690F81DB219}"/>
                  </a:ext>
                </a:extLst>
              </p:cNvPr>
              <p:cNvSpPr txBox="1"/>
              <p:nvPr/>
            </p:nvSpPr>
            <p:spPr>
              <a:xfrm>
                <a:off x="7928497" y="2937689"/>
                <a:ext cx="30627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>
                    <a:solidFill>
                      <a:schemeClr val="bg1"/>
                    </a:solidFill>
                    <a:latin typeface="배달의민족 도현" panose="020B0600000101010101" pitchFamily="50" charset="-127"/>
                    <a:ea typeface="배달의민족 도현" panose="020B0600000101010101" pitchFamily="50" charset="-127"/>
                  </a:rPr>
                  <a:t>IntelliJ IDEA Community Edition</a:t>
                </a:r>
                <a:endParaRPr lang="ko-KR" altLang="en-US">
                  <a:solidFill>
                    <a:schemeClr val="bg1"/>
                  </a:solidFill>
                  <a:latin typeface="배달의민족 도현" panose="020B0600000101010101" pitchFamily="50" charset="-127"/>
                  <a:ea typeface="배달의민족 도현" panose="020B0600000101010101" pitchFamily="50" charset="-127"/>
                </a:endParaRPr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849696-8FB2-4076-B739-5F4D9F6ED917}"/>
              </a:ext>
            </a:extLst>
          </p:cNvPr>
          <p:cNvSpPr txBox="1"/>
          <p:nvPr/>
        </p:nvSpPr>
        <p:spPr>
          <a:xfrm>
            <a:off x="362065" y="450658"/>
            <a:ext cx="2831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스킬</a:t>
            </a:r>
          </a:p>
        </p:txBody>
      </p:sp>
    </p:spTree>
    <p:extLst>
      <p:ext uri="{BB962C8B-B14F-4D97-AF65-F5344CB8AC3E}">
        <p14:creationId xmlns:p14="http://schemas.microsoft.com/office/powerpoint/2010/main" val="3062817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0B1211A-D6FD-429C-8718-59DF441A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501" y="0"/>
            <a:ext cx="2562631" cy="6858000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A4DCEF2-19B6-4CAB-87B4-28B00A4BD5D7}"/>
              </a:ext>
            </a:extLst>
          </p:cNvPr>
          <p:cNvGrpSpPr/>
          <p:nvPr/>
        </p:nvGrpSpPr>
        <p:grpSpPr>
          <a:xfrm>
            <a:off x="525396" y="1120069"/>
            <a:ext cx="8265110" cy="1302327"/>
            <a:chOff x="3037687" y="1683487"/>
            <a:chExt cx="8265110" cy="1302327"/>
          </a:xfrm>
        </p:grpSpPr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7D740600-89CD-40FD-BA5F-04D6FAAEE323}"/>
                </a:ext>
              </a:extLst>
            </p:cNvPr>
            <p:cNvSpPr txBox="1"/>
            <p:nvPr/>
          </p:nvSpPr>
          <p:spPr>
            <a:xfrm>
              <a:off x="3037687" y="1683487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유지보수성과 확정을 높이기 위해 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controller, domain, service 3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가지 계층으로 나눠서 작업 진행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1" name="TextBox 23">
              <a:extLst>
                <a:ext uri="{FF2B5EF4-FFF2-40B4-BE49-F238E27FC236}">
                  <a16:creationId xmlns:a16="http://schemas.microsoft.com/office/drawing/2014/main" id="{BAB69D42-D205-415F-8794-055410E0589A}"/>
                </a:ext>
              </a:extLst>
            </p:cNvPr>
            <p:cNvSpPr txBox="1"/>
            <p:nvPr/>
          </p:nvSpPr>
          <p:spPr>
            <a:xfrm>
              <a:off x="3591869" y="2117596"/>
              <a:ext cx="5947563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controller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경로 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사용자의 요청을 받아서 처리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,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제어하는 계층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2" name="TextBox 23">
              <a:extLst>
                <a:ext uri="{FF2B5EF4-FFF2-40B4-BE49-F238E27FC236}">
                  <a16:creationId xmlns:a16="http://schemas.microsoft.com/office/drawing/2014/main" id="{4E18D60C-4D8A-4A07-95D1-EA2EB907D9A5}"/>
                </a:ext>
              </a:extLst>
            </p:cNvPr>
            <p:cNvSpPr txBox="1"/>
            <p:nvPr/>
          </p:nvSpPr>
          <p:spPr>
            <a:xfrm>
              <a:off x="3591869" y="2443983"/>
              <a:ext cx="5947563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domain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경로 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해당 프로젝트의 데이터 구조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(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엔티티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)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를 정의하는 계층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3" name="TextBox 23">
              <a:extLst>
                <a:ext uri="{FF2B5EF4-FFF2-40B4-BE49-F238E27FC236}">
                  <a16:creationId xmlns:a16="http://schemas.microsoft.com/office/drawing/2014/main" id="{266EE182-AE04-4BCD-902F-86791FEE50D5}"/>
                </a:ext>
              </a:extLst>
            </p:cNvPr>
            <p:cNvSpPr txBox="1"/>
            <p:nvPr/>
          </p:nvSpPr>
          <p:spPr>
            <a:xfrm>
              <a:off x="3591869" y="2770370"/>
              <a:ext cx="5947563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service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경로 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비즈니스 로직을 구현하는 계층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E48E6E3-F79E-487C-AC90-028BEB7AD68D}"/>
              </a:ext>
            </a:extLst>
          </p:cNvPr>
          <p:cNvGrpSpPr/>
          <p:nvPr/>
        </p:nvGrpSpPr>
        <p:grpSpPr>
          <a:xfrm>
            <a:off x="525396" y="3856828"/>
            <a:ext cx="8708456" cy="2363758"/>
            <a:chOff x="3037687" y="4198574"/>
            <a:chExt cx="8708456" cy="2363758"/>
          </a:xfrm>
        </p:grpSpPr>
        <p:sp>
          <p:nvSpPr>
            <p:cNvPr id="14" name="TextBox 23">
              <a:extLst>
                <a:ext uri="{FF2B5EF4-FFF2-40B4-BE49-F238E27FC236}">
                  <a16:creationId xmlns:a16="http://schemas.microsoft.com/office/drawing/2014/main" id="{17EA8D10-E58D-4723-A01E-5BA49CF116CE}"/>
                </a:ext>
              </a:extLst>
            </p:cNvPr>
            <p:cNvSpPr txBox="1"/>
            <p:nvPr/>
          </p:nvSpPr>
          <p:spPr>
            <a:xfrm>
              <a:off x="3037687" y="4198574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Thymeleaf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를 통해 실제로 회원이 확인하고 이용하는 서버사이드 템플릿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5" name="TextBox 23">
              <a:extLst>
                <a:ext uri="{FF2B5EF4-FFF2-40B4-BE49-F238E27FC236}">
                  <a16:creationId xmlns:a16="http://schemas.microsoft.com/office/drawing/2014/main" id="{308356E8-DD22-4162-99C9-5FB467E5FC6C}"/>
                </a:ext>
              </a:extLst>
            </p:cNvPr>
            <p:cNvSpPr txBox="1"/>
            <p:nvPr/>
          </p:nvSpPr>
          <p:spPr>
            <a:xfrm>
              <a:off x="3481033" y="4714953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login.html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처음 해당 웹 진입 시 접근하는 곳으로 로그인하거나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,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회원가입 기능이 있는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6" name="TextBox 23">
              <a:extLst>
                <a:ext uri="{FF2B5EF4-FFF2-40B4-BE49-F238E27FC236}">
                  <a16:creationId xmlns:a16="http://schemas.microsoft.com/office/drawing/2014/main" id="{139AE095-20DF-42A2-8714-1ED3A2B49E55}"/>
                </a:ext>
              </a:extLst>
            </p:cNvPr>
            <p:cNvSpPr txBox="1"/>
            <p:nvPr/>
          </p:nvSpPr>
          <p:spPr>
            <a:xfrm>
              <a:off x="3481033" y="5041340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post_detail.html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글 클릭 시 해당 글의 내용으로 접근하게 되는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7" name="TextBox 23">
              <a:extLst>
                <a:ext uri="{FF2B5EF4-FFF2-40B4-BE49-F238E27FC236}">
                  <a16:creationId xmlns:a16="http://schemas.microsoft.com/office/drawing/2014/main" id="{FDA18638-1C5E-4249-92AB-3A6E8C77E1ED}"/>
                </a:ext>
              </a:extLst>
            </p:cNvPr>
            <p:cNvSpPr txBox="1"/>
            <p:nvPr/>
          </p:nvSpPr>
          <p:spPr>
            <a:xfrm>
              <a:off x="3481033" y="5367727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post_edit.html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본인의 글을 수정을 원할 때 접근하게 되는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8" name="TextBox 23">
              <a:extLst>
                <a:ext uri="{FF2B5EF4-FFF2-40B4-BE49-F238E27FC236}">
                  <a16:creationId xmlns:a16="http://schemas.microsoft.com/office/drawing/2014/main" id="{DEEE7465-DC8D-48B5-A347-E5A55FB33D76}"/>
                </a:ext>
              </a:extLst>
            </p:cNvPr>
            <p:cNvSpPr txBox="1"/>
            <p:nvPr/>
          </p:nvSpPr>
          <p:spPr>
            <a:xfrm>
              <a:off x="3481033" y="5694114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post_form.html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글을 작성하고자 할때 접근하게 되는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19" name="TextBox 23">
              <a:extLst>
                <a:ext uri="{FF2B5EF4-FFF2-40B4-BE49-F238E27FC236}">
                  <a16:creationId xmlns:a16="http://schemas.microsoft.com/office/drawing/2014/main" id="{92A555CF-6ACA-4AC1-87CB-297BBC72292A}"/>
                </a:ext>
              </a:extLst>
            </p:cNvPr>
            <p:cNvSpPr txBox="1"/>
            <p:nvPr/>
          </p:nvSpPr>
          <p:spPr>
            <a:xfrm>
              <a:off x="3481033" y="6020501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post_list.html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로그인 성공 시 가장 처음 진입하게 되는 영역</a:t>
              </a:r>
              <a:r>
                <a:rPr lang="en-US" altLang="ko-KR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,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글의 리스트 확인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  <p:sp>
          <p:nvSpPr>
            <p:cNvPr id="20" name="TextBox 23">
              <a:extLst>
                <a:ext uri="{FF2B5EF4-FFF2-40B4-BE49-F238E27FC236}">
                  <a16:creationId xmlns:a16="http://schemas.microsoft.com/office/drawing/2014/main" id="{C5E45F35-9494-4B52-B97B-8D645D7B1E78}"/>
                </a:ext>
              </a:extLst>
            </p:cNvPr>
            <p:cNvSpPr txBox="1"/>
            <p:nvPr/>
          </p:nvSpPr>
          <p:spPr>
            <a:xfrm>
              <a:off x="3481033" y="6346888"/>
              <a:ext cx="8265110" cy="21544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signup.html : </a:t>
              </a:r>
              <a:r>
                <a:rPr lang="ko-KR" altLang="en-US" sz="1400" b="1">
                  <a:solidFill>
                    <a:srgbClr val="2C2C2D"/>
                  </a:solidFill>
                  <a:latin typeface="+mj-lt"/>
                  <a:ea typeface="Source Han Sans KR Bold"/>
                  <a:cs typeface="Source Han Sans KR Bold"/>
                  <a:sym typeface="Source Han Sans KR Bold"/>
                </a:rPr>
                <a:t>회원가입을 하게 되는 영역</a:t>
              </a:r>
              <a:endPara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endParaRPr>
            </a:p>
          </p:txBody>
        </p:sp>
      </p:grpSp>
      <p:sp>
        <p:nvSpPr>
          <p:cNvPr id="23" name="TextBox 19">
            <a:extLst>
              <a:ext uri="{FF2B5EF4-FFF2-40B4-BE49-F238E27FC236}">
                <a16:creationId xmlns:a16="http://schemas.microsoft.com/office/drawing/2014/main" id="{CFA6F1F7-FE6F-4A6C-A00C-FDD69F551B6E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01</a:t>
            </a:r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2EDC1CD2-192F-481B-9D6F-EBF07A4843D5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전체적인 경로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41682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E05CE3-4AA9-4746-A237-B6E08FBFC71D}"/>
              </a:ext>
            </a:extLst>
          </p:cNvPr>
          <p:cNvSpPr/>
          <p:nvPr/>
        </p:nvSpPr>
        <p:spPr>
          <a:xfrm>
            <a:off x="380011" y="1055296"/>
            <a:ext cx="9144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CREATE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TABLE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`user`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</a:p>
          <a:p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`id`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BIGINT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19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NOT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AUTO_INCREMENT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`username`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VARCHAR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255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+mj-lt"/>
                <a:ea typeface="Source Han Sans KR" panose="020B0600000101010101" charset="-127"/>
              </a:rPr>
              <a:t>'utf8mb4_0900_ai_ci'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`password`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VARCHAR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255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+mj-lt"/>
                <a:ea typeface="Source Han Sans KR" panose="020B0600000101010101" charset="-127"/>
              </a:rPr>
              <a:t>'utf8mb4_0900_ai_ci'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`name`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VARCHAR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255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+mj-lt"/>
                <a:ea typeface="Source Han Sans KR" panose="020B0600000101010101" charset="-127"/>
              </a:rPr>
              <a:t>'utf8mb4_0900_ai_ci'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it-IT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`role`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VARCHAR</a:t>
            </a:r>
            <a:r>
              <a:rPr lang="it-IT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it-IT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255</a:t>
            </a:r>
            <a:r>
              <a:rPr lang="it-IT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DEFAULT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NULL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COLLATE</a:t>
            </a:r>
            <a:r>
              <a:rPr lang="it-IT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it-IT" altLang="ko-KR">
                <a:solidFill>
                  <a:srgbClr val="008000"/>
                </a:solidFill>
                <a:latin typeface="+mj-lt"/>
                <a:ea typeface="Source Han Sans KR" panose="020B0600000101010101" charset="-127"/>
              </a:rPr>
              <a:t>'utf8mb4_0900_ai_ci'</a:t>
            </a:r>
            <a:r>
              <a:rPr lang="it-IT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PRIMARY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KEY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`id`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USING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BTREE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,</a:t>
            </a:r>
          </a:p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UNIQUE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INDEX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`UKsb8bbouer5wak8vyiiy4pf2bx`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8000"/>
                </a:solidFill>
                <a:latin typeface="+mj-lt"/>
                <a:ea typeface="Source Han Sans KR" panose="020B0600000101010101" charset="-127"/>
              </a:rPr>
              <a:t>`username`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USING</a:t>
            </a:r>
            <a:r>
              <a:rPr lang="en-US" altLang="ko-KR">
                <a:solidFill>
                  <a:srgbClr val="000000"/>
                </a:solidFill>
                <a:latin typeface="+mj-lt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BTREE</a:t>
            </a:r>
          </a:p>
          <a:p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)</a:t>
            </a:r>
          </a:p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=</a:t>
            </a:r>
            <a:r>
              <a:rPr lang="en-US" altLang="ko-KR">
                <a:solidFill>
                  <a:srgbClr val="008000"/>
                </a:solidFill>
                <a:latin typeface="+mj-lt"/>
                <a:ea typeface="Source Han Sans KR" panose="020B0600000101010101" charset="-127"/>
              </a:rPr>
              <a:t>'utf8mb4_0900_ai_ci'</a:t>
            </a:r>
          </a:p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ENGINE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=</a:t>
            </a:r>
            <a:r>
              <a:rPr lang="en-US" altLang="ko-KR" b="1">
                <a:solidFill>
                  <a:srgbClr val="800000"/>
                </a:solidFill>
                <a:latin typeface="+mj-lt"/>
                <a:ea typeface="Source Han Sans KR" panose="020B0600000101010101" charset="-127"/>
              </a:rPr>
              <a:t>InnoDB</a:t>
            </a:r>
          </a:p>
          <a:p>
            <a:r>
              <a:rPr lang="en-US" altLang="ko-KR" b="1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AUTO_INCREMENT</a:t>
            </a:r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=</a:t>
            </a:r>
            <a:r>
              <a:rPr lang="en-US" altLang="ko-KR">
                <a:solidFill>
                  <a:srgbClr val="800080"/>
                </a:solidFill>
                <a:latin typeface="+mj-lt"/>
                <a:ea typeface="Source Han Sans KR" panose="020B0600000101010101" charset="-127"/>
              </a:rPr>
              <a:t>3</a:t>
            </a:r>
          </a:p>
          <a:p>
            <a:r>
              <a:rPr lang="en-US" altLang="ko-KR">
                <a:solidFill>
                  <a:srgbClr val="0000FF"/>
                </a:solidFill>
                <a:latin typeface="+mj-lt"/>
                <a:ea typeface="Source Han Sans KR" panose="020B0600000101010101" charset="-127"/>
              </a:rPr>
              <a:t>;</a:t>
            </a:r>
          </a:p>
          <a:p>
            <a:endParaRPr lang="en-US" altLang="ko-KR">
              <a:solidFill>
                <a:srgbClr val="0000FF"/>
              </a:solidFill>
              <a:latin typeface="+mj-lt"/>
              <a:ea typeface="Source Han Sans KR" panose="020B0600000101010101" charset="-127"/>
            </a:endParaRPr>
          </a:p>
          <a:p>
            <a:endParaRPr lang="ko-KR" altLang="en-US">
              <a:solidFill>
                <a:srgbClr val="0000FF"/>
              </a:solidFill>
              <a:latin typeface="+mj-lt"/>
              <a:ea typeface="Source Han Sans KR" panose="020B0600000101010101" charset="-127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E8A1FB85-CFB5-4068-B447-9F405111BA96}"/>
              </a:ext>
            </a:extLst>
          </p:cNvPr>
          <p:cNvSpPr txBox="1"/>
          <p:nvPr/>
        </p:nvSpPr>
        <p:spPr>
          <a:xfrm>
            <a:off x="3695499" y="4057233"/>
            <a:ext cx="8253844" cy="2800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회원가입 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insert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되며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select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를 통해 유효성 검사 진행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Id :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각 회원을 고유하게 식별하기 위한 기본키이며 자동 증가로 새로운 회원이 가입될 때마다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1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씩 증가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username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시 회원이 실제로 사용하는 아이디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중복 방지를 위해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UNIQUE KEY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설정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password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시 회원이 실제로 사용하는 비밀번호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보안을 위해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Bcrypt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를 통해 암호화 후 저장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name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: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회원의 실명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role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가입자의 권한 설정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4" name="TextBox 19">
            <a:extLst>
              <a:ext uri="{FF2B5EF4-FFF2-40B4-BE49-F238E27FC236}">
                <a16:creationId xmlns:a16="http://schemas.microsoft.com/office/drawing/2014/main" id="{A6CD65DE-25A8-4A54-A581-AC0B33D33B34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02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4DF05A25-3A64-453D-ADC5-07F34B166E8D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테이블 구조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83246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5E05CE3-4AA9-4746-A237-B6E08FBFC71D}"/>
              </a:ext>
            </a:extLst>
          </p:cNvPr>
          <p:cNvSpPr/>
          <p:nvPr/>
        </p:nvSpPr>
        <p:spPr>
          <a:xfrm>
            <a:off x="380011" y="1055296"/>
            <a:ext cx="9144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CREATE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TABLE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`posts`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(</a:t>
            </a:r>
          </a:p>
          <a:p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`id`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BIGINT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Source Han Sans KR" panose="020B0600000101010101" charset="-127"/>
                <a:ea typeface="Source Han Sans KR" panose="020B0600000101010101" charset="-127"/>
              </a:rPr>
              <a:t>19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NOT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AUTO_INCREMENT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`title`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VARCHAR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Source Han Sans KR" panose="020B0600000101010101" charset="-127"/>
                <a:ea typeface="Source Han Sans KR" panose="020B0600000101010101" charset="-127"/>
              </a:rPr>
              <a:t>255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'utf8mb4_0900_ai_ci'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,</a:t>
            </a:r>
          </a:p>
          <a:p>
            <a:r>
              <a:rPr lang="it-IT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`content`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TEXT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DEFAULT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COLLATE</a:t>
            </a:r>
            <a:r>
              <a:rPr lang="it-IT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it-IT" altLang="ko-KR">
                <a:solidFill>
                  <a:srgbClr val="0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'utf8mb4_0900_ai_ci'</a:t>
            </a:r>
            <a:r>
              <a:rPr lang="it-IT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`author`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VARCHAR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0080"/>
                </a:solidFill>
                <a:latin typeface="Source Han Sans KR" panose="020B0600000101010101" charset="-127"/>
                <a:ea typeface="Source Han Sans KR" panose="020B0600000101010101" charset="-127"/>
              </a:rPr>
              <a:t>255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'utf8mb4_0900_ai_ci'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,</a:t>
            </a:r>
          </a:p>
          <a:p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`created_at`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DATETIME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NULL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DEFAULT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'CURRENT_TIMESTAMP'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,</a:t>
            </a:r>
          </a:p>
          <a:p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PRIMARY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KEY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(</a:t>
            </a:r>
            <a:r>
              <a:rPr lang="en-US" altLang="ko-KR">
                <a:solidFill>
                  <a:srgbClr val="8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`id`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)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USING</a:t>
            </a:r>
            <a:r>
              <a:rPr lang="en-US" altLang="ko-KR">
                <a:solidFill>
                  <a:srgbClr val="0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 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BTREE</a:t>
            </a:r>
          </a:p>
          <a:p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)</a:t>
            </a:r>
          </a:p>
          <a:p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COLLATE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=</a:t>
            </a:r>
            <a:r>
              <a:rPr lang="en-US" altLang="ko-KR">
                <a:solidFill>
                  <a:srgbClr val="008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'utf8mb4_0900_ai_ci'</a:t>
            </a:r>
          </a:p>
          <a:p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ENGINE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=</a:t>
            </a:r>
            <a:r>
              <a:rPr lang="en-US" altLang="ko-KR" b="1">
                <a:solidFill>
                  <a:srgbClr val="800000"/>
                </a:solidFill>
                <a:latin typeface="Source Han Sans KR" panose="020B0600000101010101" charset="-127"/>
                <a:ea typeface="Source Han Sans KR" panose="020B0600000101010101" charset="-127"/>
              </a:rPr>
              <a:t>InnoDB</a:t>
            </a:r>
          </a:p>
          <a:p>
            <a:r>
              <a:rPr lang="en-US" altLang="ko-KR" b="1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AUTO_INCREMENT</a:t>
            </a:r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=</a:t>
            </a:r>
            <a:r>
              <a:rPr lang="en-US" altLang="ko-KR">
                <a:solidFill>
                  <a:srgbClr val="800080"/>
                </a:solidFill>
                <a:latin typeface="Source Han Sans KR" panose="020B0600000101010101" charset="-127"/>
                <a:ea typeface="Source Han Sans KR" panose="020B0600000101010101" charset="-127"/>
              </a:rPr>
              <a:t>3</a:t>
            </a:r>
          </a:p>
          <a:p>
            <a:r>
              <a:rPr lang="en-US" altLang="ko-KR">
                <a:solidFill>
                  <a:srgbClr val="0000FF"/>
                </a:solidFill>
                <a:latin typeface="Source Han Sans KR" panose="020B0600000101010101" charset="-127"/>
                <a:ea typeface="Source Han Sans KR" panose="020B0600000101010101" charset="-127"/>
              </a:rPr>
              <a:t>;</a:t>
            </a:r>
          </a:p>
          <a:p>
            <a:endParaRPr lang="ko-KR" altLang="en-US">
              <a:solidFill>
                <a:srgbClr val="0000FF"/>
              </a:solidFill>
              <a:latin typeface="Source Han Sans KR" panose="020B0600000101010101" charset="-127"/>
              <a:ea typeface="Source Han Sans KR" panose="020B0600000101010101" charset="-127"/>
            </a:endParaRPr>
          </a:p>
        </p:txBody>
      </p:sp>
      <p:sp>
        <p:nvSpPr>
          <p:cNvPr id="3" name="TextBox 23">
            <a:extLst>
              <a:ext uri="{FF2B5EF4-FFF2-40B4-BE49-F238E27FC236}">
                <a16:creationId xmlns:a16="http://schemas.microsoft.com/office/drawing/2014/main" id="{E8A1FB85-CFB5-4068-B447-9F405111BA96}"/>
              </a:ext>
            </a:extLst>
          </p:cNvPr>
          <p:cNvSpPr txBox="1"/>
          <p:nvPr/>
        </p:nvSpPr>
        <p:spPr>
          <a:xfrm>
            <a:off x="3684233" y="4057233"/>
            <a:ext cx="8265110" cy="28007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후 게시글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CRUD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시 사용되는 테이블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Id :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각 게시글을 고유하게 식별하기 위한 기본키이며 자동 증가로 게시글이 작성될 때마다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1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씩 증가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title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게시글의 제목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content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게시글의 내용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author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: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해당 게시글의 작성자 아이디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created_at :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해당 게시글의 작성 시간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(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년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월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일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시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분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초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순으로 표시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)</a:t>
            </a:r>
          </a:p>
          <a:p>
            <a:pPr algn="l">
              <a:spcBef>
                <a:spcPct val="0"/>
              </a:spcBef>
            </a:pP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03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ko-KR" alt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테이블 구조</a:t>
            </a:r>
            <a:endParaRPr lang="en-US" sz="2000" b="1">
              <a:solidFill>
                <a:schemeClr val="accent2">
                  <a:lumMod val="75000"/>
                </a:schemeClr>
              </a:solidFill>
              <a:latin typeface="Cabin Bold"/>
              <a:ea typeface="Cabin Bold"/>
              <a:cs typeface="Cabin Bold"/>
              <a:sym typeface="Cabin Bold"/>
            </a:endParaRPr>
          </a:p>
        </p:txBody>
      </p:sp>
    </p:spTree>
    <p:extLst>
      <p:ext uri="{BB962C8B-B14F-4D97-AF65-F5344CB8AC3E}">
        <p14:creationId xmlns:p14="http://schemas.microsoft.com/office/powerpoint/2010/main" val="716354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04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(UserController_1)</a:t>
            </a:r>
          </a:p>
        </p:txBody>
      </p:sp>
      <p:sp>
        <p:nvSpPr>
          <p:cNvPr id="10" name="TextBox 23">
            <a:extLst>
              <a:ext uri="{FF2B5EF4-FFF2-40B4-BE49-F238E27FC236}">
                <a16:creationId xmlns:a16="http://schemas.microsoft.com/office/drawing/2014/main" id="{DD469749-4C7D-48B3-8D61-8530198AE8B6}"/>
              </a:ext>
            </a:extLst>
          </p:cNvPr>
          <p:cNvSpPr txBox="1"/>
          <p:nvPr/>
        </p:nvSpPr>
        <p:spPr>
          <a:xfrm>
            <a:off x="7122189" y="1534565"/>
            <a:ext cx="4155411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/login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 경로로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GET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요청이 오면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login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뷰를 보여줌 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9E2E70F-2057-4F6F-8D8B-46A24CEA0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8" y="994254"/>
            <a:ext cx="6620639" cy="5863746"/>
          </a:xfrm>
          <a:prstGeom prst="rect">
            <a:avLst/>
          </a:prstGeom>
        </p:spPr>
      </p:pic>
      <p:sp>
        <p:nvSpPr>
          <p:cNvPr id="12" name="TextBox 23">
            <a:extLst>
              <a:ext uri="{FF2B5EF4-FFF2-40B4-BE49-F238E27FC236}">
                <a16:creationId xmlns:a16="http://schemas.microsoft.com/office/drawing/2014/main" id="{663C1D02-F387-4A03-BF5C-4BC4F22DA2EC}"/>
              </a:ext>
            </a:extLst>
          </p:cNvPr>
          <p:cNvSpPr txBox="1"/>
          <p:nvPr/>
        </p:nvSpPr>
        <p:spPr>
          <a:xfrm>
            <a:off x="7122188" y="2208819"/>
            <a:ext cx="4155411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폼에서 전송한 아이디와 비밀번호를 받아서 처리하고 로그인 성공 시 세션에 사용자 정보를 저장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실패시에는 실패 얼럿 표시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3" name="TextBox 23">
            <a:extLst>
              <a:ext uri="{FF2B5EF4-FFF2-40B4-BE49-F238E27FC236}">
                <a16:creationId xmlns:a16="http://schemas.microsoft.com/office/drawing/2014/main" id="{C0A41968-567A-4B3D-B660-471FDE20371F}"/>
              </a:ext>
            </a:extLst>
          </p:cNvPr>
          <p:cNvSpPr txBox="1"/>
          <p:nvPr/>
        </p:nvSpPr>
        <p:spPr>
          <a:xfrm>
            <a:off x="7122188" y="3105834"/>
            <a:ext cx="4155411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테이블에 저장된 비밀번호와 입력값 비교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성공 시 세션에 아이디와 권한을 저장하고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이 후 게시판에서 로그인 여부 확인에 사용됨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id="{699BCF20-4D4E-4799-9ED1-229805412E1C}"/>
              </a:ext>
            </a:extLst>
          </p:cNvPr>
          <p:cNvSpPr txBox="1"/>
          <p:nvPr/>
        </p:nvSpPr>
        <p:spPr>
          <a:xfrm>
            <a:off x="7122188" y="4241907"/>
            <a:ext cx="4155411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실패시에는 에러 얼럿창을 띄움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2FB0F1B-3929-47A5-8232-AD8923935F08}"/>
              </a:ext>
            </a:extLst>
          </p:cNvPr>
          <p:cNvSpPr txBox="1"/>
          <p:nvPr/>
        </p:nvSpPr>
        <p:spPr>
          <a:xfrm>
            <a:off x="7122187" y="5664307"/>
            <a:ext cx="4155411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로그아웃 버튼 클릭 시 현재 사용자의 세션 삭제 후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/login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경로로 리다이렉트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257728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05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(UserController_2)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2FB0F1B-3929-47A5-8232-AD8923935F08}"/>
              </a:ext>
            </a:extLst>
          </p:cNvPr>
          <p:cNvSpPr txBox="1"/>
          <p:nvPr/>
        </p:nvSpPr>
        <p:spPr>
          <a:xfrm>
            <a:off x="380011" y="4415631"/>
            <a:ext cx="4652857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/signup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경로로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GET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요청이 오면 실행되며 모델에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객체가 없으면 새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객체를 넣어 폼 바인딩함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83D7C41-51E2-431E-9E7C-8CBF9037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1" y="1218004"/>
            <a:ext cx="8017158" cy="3001858"/>
          </a:xfrm>
          <a:prstGeom prst="rect">
            <a:avLst/>
          </a:prstGeom>
        </p:spPr>
      </p:pic>
      <p:sp>
        <p:nvSpPr>
          <p:cNvPr id="16" name="TextBox 23">
            <a:extLst>
              <a:ext uri="{FF2B5EF4-FFF2-40B4-BE49-F238E27FC236}">
                <a16:creationId xmlns:a16="http://schemas.microsoft.com/office/drawing/2014/main" id="{F39A0668-B3B9-4FB2-806C-066014A1AB2C}"/>
              </a:ext>
            </a:extLst>
          </p:cNvPr>
          <p:cNvSpPr txBox="1"/>
          <p:nvPr/>
        </p:nvSpPr>
        <p:spPr>
          <a:xfrm>
            <a:off x="380010" y="5166523"/>
            <a:ext cx="708297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DB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에 해당 아이디가 존재하는지 확인하며 있으면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True,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없으면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False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를 반환하며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반환값을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Map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객체를 만들어서 반환함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9089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06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(UserController_3)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2FB0F1B-3929-47A5-8232-AD8923935F08}"/>
              </a:ext>
            </a:extLst>
          </p:cNvPr>
          <p:cNvSpPr txBox="1"/>
          <p:nvPr/>
        </p:nvSpPr>
        <p:spPr>
          <a:xfrm>
            <a:off x="380011" y="4415631"/>
            <a:ext cx="4652857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회원가입 폼 제출시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POST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를 통해 제출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sp>
        <p:nvSpPr>
          <p:cNvPr id="16" name="TextBox 23">
            <a:extLst>
              <a:ext uri="{FF2B5EF4-FFF2-40B4-BE49-F238E27FC236}">
                <a16:creationId xmlns:a16="http://schemas.microsoft.com/office/drawing/2014/main" id="{F39A0668-B3B9-4FB2-806C-066014A1AB2C}"/>
              </a:ext>
            </a:extLst>
          </p:cNvPr>
          <p:cNvSpPr txBox="1"/>
          <p:nvPr/>
        </p:nvSpPr>
        <p:spPr>
          <a:xfrm>
            <a:off x="380010" y="5166523"/>
            <a:ext cx="7082972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테이블에 동일한 아이디가 있는지 서버측 중복 유효성 검증 진행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중복된 아이디더라도 아이디 필드만 비우고 나머지 값은 유지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가입 성공 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user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권한 부여하며 암호화 후 저장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B064A3-B335-42E8-A48B-40F1BF45A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035142"/>
            <a:ext cx="6906589" cy="326753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62E53BC-E282-44EB-95D9-6C2BC8A22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456" y="4679809"/>
            <a:ext cx="5077534" cy="2019582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C03EBC-4CDB-4819-AACC-4F9318DFFAA5}"/>
              </a:ext>
            </a:extLst>
          </p:cNvPr>
          <p:cNvCxnSpPr/>
          <p:nvPr/>
        </p:nvCxnSpPr>
        <p:spPr>
          <a:xfrm flipH="1" flipV="1">
            <a:off x="7804727" y="3429000"/>
            <a:ext cx="1468496" cy="98663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78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9">
            <a:extLst>
              <a:ext uri="{FF2B5EF4-FFF2-40B4-BE49-F238E27FC236}">
                <a16:creationId xmlns:a16="http://schemas.microsoft.com/office/drawing/2014/main" id="{A3C47AF7-2FAA-46EF-9A4F-494F98375B2F}"/>
              </a:ext>
            </a:extLst>
          </p:cNvPr>
          <p:cNvSpPr txBox="1"/>
          <p:nvPr/>
        </p:nvSpPr>
        <p:spPr>
          <a:xfrm>
            <a:off x="380011" y="129683"/>
            <a:ext cx="969396" cy="677108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44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07</a:t>
            </a:r>
          </a:p>
        </p:txBody>
      </p:sp>
      <p:sp>
        <p:nvSpPr>
          <p:cNvPr id="6" name="TextBox 19">
            <a:extLst>
              <a:ext uri="{FF2B5EF4-FFF2-40B4-BE49-F238E27FC236}">
                <a16:creationId xmlns:a16="http://schemas.microsoft.com/office/drawing/2014/main" id="{FBEDC9A9-3521-44C7-96EF-5DE92E061CD1}"/>
              </a:ext>
            </a:extLst>
          </p:cNvPr>
          <p:cNvSpPr txBox="1"/>
          <p:nvPr/>
        </p:nvSpPr>
        <p:spPr>
          <a:xfrm>
            <a:off x="1482689" y="314348"/>
            <a:ext cx="3828220" cy="307777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b="1">
                <a:solidFill>
                  <a:schemeClr val="accent2">
                    <a:lumMod val="75000"/>
                  </a:schemeClr>
                </a:solidFill>
                <a:latin typeface="Cabin Bold"/>
                <a:ea typeface="Cabin Bold"/>
                <a:cs typeface="Cabin Bold"/>
                <a:sym typeface="Cabin Bold"/>
              </a:rPr>
              <a:t>Controller (HomeController)</a:t>
            </a:r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02FB0F1B-3929-47A5-8232-AD8923935F08}"/>
              </a:ext>
            </a:extLst>
          </p:cNvPr>
          <p:cNvSpPr txBox="1"/>
          <p:nvPr/>
        </p:nvSpPr>
        <p:spPr>
          <a:xfrm>
            <a:off x="380011" y="4415631"/>
            <a:ext cx="7276934" cy="6463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/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경로로 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GET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요청이 오면 접근</a:t>
            </a:r>
            <a:endParaRPr lang="en-US" altLang="ko-KR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단</a:t>
            </a:r>
            <a:r>
              <a:rPr lang="en-US" altLang="ko-KR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, </a:t>
            </a:r>
            <a:r>
              <a:rPr lang="ko-KR" altLang="en-US" sz="1400" b="1">
                <a:solidFill>
                  <a:srgbClr val="2C2C2D"/>
                </a:solidFill>
                <a:latin typeface="+mj-lt"/>
                <a:ea typeface="Source Han Sans KR Bold"/>
                <a:cs typeface="Source Han Sans KR Bold"/>
                <a:sym typeface="Source Han Sans KR Bold"/>
              </a:rPr>
              <a:t>로그인 시 저장했던 아이디를 가져오고 값이 없으면 로그인 페이지로 리다이렉트됨</a:t>
            </a:r>
            <a:endParaRPr lang="en-US" sz="1400" b="1">
              <a:solidFill>
                <a:srgbClr val="2C2C2D"/>
              </a:solidFill>
              <a:latin typeface="+mj-lt"/>
              <a:ea typeface="Source Han Sans KR Bold"/>
              <a:cs typeface="Source Han Sans KR Bold"/>
              <a:sym typeface="Source Han Sans KR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F4E6D6-86DC-4D7E-9EBC-062291C9F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10" y="1108839"/>
            <a:ext cx="5734850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1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1065</Words>
  <Application>Microsoft Office PowerPoint</Application>
  <PresentationFormat>와이드스크린</PresentationFormat>
  <Paragraphs>168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Source Han Sans KR</vt:lpstr>
      <vt:lpstr>Source Han Sans KR Bold</vt:lpstr>
      <vt:lpstr>맑은 고딕</vt:lpstr>
      <vt:lpstr>배달의민족 도현</vt:lpstr>
      <vt:lpstr>Arial</vt:lpstr>
      <vt:lpstr>Cabin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18</cp:revision>
  <dcterms:created xsi:type="dcterms:W3CDTF">2025-08-12T14:28:19Z</dcterms:created>
  <dcterms:modified xsi:type="dcterms:W3CDTF">2025-08-13T06:42:27Z</dcterms:modified>
</cp:coreProperties>
</file>