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49" r:id="rId2"/>
    <p:sldId id="383" r:id="rId3"/>
    <p:sldId id="360" r:id="rId4"/>
    <p:sldId id="372" r:id="rId5"/>
    <p:sldId id="377" r:id="rId6"/>
    <p:sldId id="376" r:id="rId7"/>
    <p:sldId id="385" r:id="rId8"/>
    <p:sldId id="368" r:id="rId9"/>
    <p:sldId id="384" r:id="rId10"/>
    <p:sldId id="378" r:id="rId11"/>
    <p:sldId id="386" r:id="rId12"/>
    <p:sldId id="387" r:id="rId13"/>
    <p:sldId id="388" r:id="rId14"/>
    <p:sldId id="374" r:id="rId15"/>
    <p:sldId id="390" r:id="rId16"/>
    <p:sldId id="392" r:id="rId17"/>
    <p:sldId id="391" r:id="rId18"/>
    <p:sldId id="389" r:id="rId19"/>
    <p:sldId id="367" r:id="rId20"/>
    <p:sldId id="357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54" autoAdjust="0"/>
    <p:restoredTop sz="71911" autoAdjust="0"/>
  </p:normalViewPr>
  <p:slideViewPr>
    <p:cSldViewPr snapToGrid="0" snapToObjects="1">
      <p:cViewPr varScale="1">
        <p:scale>
          <a:sx n="109" d="100"/>
          <a:sy n="109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63D7B-40F1-CC4D-A5AC-B9DE16818A89}" type="datetimeFigureOut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92F8E-B0AE-5545-8E00-1C0AAE623B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69968-7645-3546-AAAD-63A43CAE3CCA}" type="datetimeFigureOut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F3233-C010-AA43-B94A-4CD36AFCE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820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通过这些库文件设计器，可以将业务系统中使用的实体对象、枚举值、常量以及需要在规则中调用的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方法映射到引擎中备用。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AD386-F679-49DE-9A72-B85BAA5311F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233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76D62-2DE4-49AC-B43B-F24AFE4EA2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134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76D62-2DE4-49AC-B43B-F24AFE4EA2C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940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76D62-2DE4-49AC-B43B-F24AFE4EA2C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519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红色区域为</a:t>
            </a:r>
            <a:r>
              <a:rPr lang="en-US" altLang="zh-CN" dirty="0" smtClean="0"/>
              <a:t>smarts</a:t>
            </a:r>
            <a:r>
              <a:rPr lang="zh-CN" altLang="en-US" dirty="0" smtClean="0"/>
              <a:t>相对于</a:t>
            </a:r>
            <a:r>
              <a:rPr lang="en-US" altLang="zh-CN" dirty="0" err="1" smtClean="0"/>
              <a:t>urule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多的功能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928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76D62-2DE4-49AC-B43B-F24AFE4EA2C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73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806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240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794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914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974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3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976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bg1">
                    <a:lumMod val="95000"/>
                  </a:schemeClr>
                </a:solidFill>
              </a:rPr>
              <a:t>简单讲就是避免使用人肉规则引擎的必然产生的低级错误。</a:t>
            </a:r>
            <a:endParaRPr lang="en-US" altLang="zh-CN" sz="9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 dirty="0" smtClean="0"/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bg1">
                    <a:lumMod val="95000"/>
                  </a:schemeClr>
                </a:solidFill>
              </a:rPr>
              <a:t>简单讲就是避免人肉规则引擎的轮岗离岗必然产生的业务水准下降。</a:t>
            </a:r>
            <a:endParaRPr lang="en-US" altLang="zh-CN" sz="9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795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bg1">
                    <a:lumMod val="95000"/>
                  </a:schemeClr>
                </a:solidFill>
              </a:rPr>
              <a:t>简单讲就是避免使用人肉规则引擎的必然产生的低级错误。</a:t>
            </a:r>
            <a:endParaRPr lang="en-US" altLang="zh-CN" sz="9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 dirty="0" smtClean="0"/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bg1">
                    <a:lumMod val="95000"/>
                  </a:schemeClr>
                </a:solidFill>
              </a:rPr>
              <a:t>简单讲就是避免人肉规则引擎的轮岗离岗必然产生的业务水准下降。</a:t>
            </a:r>
            <a:endParaRPr lang="en-US" altLang="zh-CN" sz="9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504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960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17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E6B2057-C58E-4B80-AFBF-498DFD9887B8}" type="datetime1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208F09D-690D-FC4C-B4EA-A540FD849A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4F40FB3-6ACE-4253-B482-45A3F5F4C42C}" type="datetime1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208F09D-690D-FC4C-B4EA-A540FD849A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F4C7139-D601-414B-95D5-E75A89D5949B}" type="datetime1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208F09D-690D-FC4C-B4EA-A540FD849A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7"/>
          <p:cNvSpPr>
            <a:spLocks noChangeShapeType="1"/>
          </p:cNvSpPr>
          <p:nvPr userDrawn="1"/>
        </p:nvSpPr>
        <p:spPr bwMode="gray">
          <a:xfrm>
            <a:off x="366346" y="602456"/>
            <a:ext cx="844061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</p:spPr>
        <p:txBody>
          <a:bodyPr wrap="none" lIns="68578" tIns="34289" rIns="68578" bIns="34289" anchor="ctr"/>
          <a:lstStyle/>
          <a:p>
            <a:pPr>
              <a:defRPr/>
            </a:pPr>
            <a:endParaRPr 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0001" y="99000"/>
            <a:ext cx="8424000" cy="472500"/>
          </a:xfrm>
        </p:spPr>
        <p:txBody>
          <a:bodyPr/>
          <a:lstStyle>
            <a:lvl1pPr>
              <a:defRPr sz="1500">
                <a:solidFill>
                  <a:srgbClr val="002776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gray">
          <a:xfrm>
            <a:off x="4009292" y="4914265"/>
            <a:ext cx="222250" cy="11493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750" dirty="0" smtClean="0">
                <a:solidFill>
                  <a:schemeClr val="bg1"/>
                </a:solidFill>
              </a:rPr>
              <a:t>- </a:t>
            </a:r>
            <a:fld id="{827310E2-640F-4ABE-8BCC-74D79CD9CBFD}" type="slidenum">
              <a:rPr lang="en-US" sz="750" dirty="0" smtClean="0">
                <a:solidFill>
                  <a:schemeClr val="bg1"/>
                </a:solidFill>
              </a:rPr>
              <a:t>‹#›</a:t>
            </a:fld>
            <a:r>
              <a:rPr lang="en-US" sz="750" dirty="0" smtClean="0">
                <a:solidFill>
                  <a:schemeClr val="bg1"/>
                </a:solidFill>
              </a:rPr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73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4869657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B208F09D-690D-FC4C-B4EA-A540FD849AA7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13856" y="149751"/>
            <a:ext cx="7886700" cy="573100"/>
          </a:xfrm>
          <a:prstGeom prst="rect">
            <a:avLst/>
          </a:prstGeom>
        </p:spPr>
        <p:txBody>
          <a:bodyPr/>
          <a:lstStyle>
            <a:lvl1pPr>
              <a:defRPr sz="2599" baseline="0">
                <a:solidFill>
                  <a:srgbClr val="1D374B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3856" y="993775"/>
            <a:ext cx="7886700" cy="32635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1" baseline="0">
                <a:solidFill>
                  <a:srgbClr val="1D374B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514350" indent="-171450">
              <a:buFont typeface="Wingdings" panose="05000000000000000000" pitchFamily="2" charset="2"/>
              <a:buChar char="p"/>
              <a:defRPr baseline="0">
                <a:solidFill>
                  <a:schemeClr val="bg1"/>
                </a:solidFill>
                <a:latin typeface="HelveticaNeueLT Std" panose="020B0604020202020204" charset="0"/>
                <a:ea typeface="思源黑体 CN Normal" panose="020B0500000000000000" charset="-122"/>
              </a:defRPr>
            </a:lvl2pPr>
            <a:lvl3pPr marL="857250" indent="-171450">
              <a:buFont typeface="Wingdings" panose="05000000000000000000" pitchFamily="2" charset="2"/>
              <a:buChar char="p"/>
              <a:defRPr baseline="0">
                <a:solidFill>
                  <a:schemeClr val="bg1"/>
                </a:solidFill>
                <a:latin typeface="HelveticaNeueLT Std" panose="020B0604020202020204" charset="0"/>
                <a:ea typeface="思源黑体 CN Normal" panose="020B0500000000000000" charset="-122"/>
              </a:defRPr>
            </a:lvl3pPr>
            <a:lvl4pPr marL="1200150" indent="-171450">
              <a:buFont typeface="Wingdings" panose="05000000000000000000" pitchFamily="2" charset="2"/>
              <a:buChar char="p"/>
              <a:defRPr baseline="0">
                <a:solidFill>
                  <a:schemeClr val="bg1"/>
                </a:solidFill>
                <a:latin typeface="HelveticaNeueLT Std" panose="020B0604020202020204" charset="0"/>
                <a:ea typeface="思源黑体 CN Normal" panose="020B0500000000000000" charset="-122"/>
              </a:defRPr>
            </a:lvl4pPr>
            <a:lvl5pPr marL="1543050" indent="-171450">
              <a:buFont typeface="Wingdings" panose="05000000000000000000" pitchFamily="2" charset="2"/>
              <a:buChar char="p"/>
              <a:defRPr baseline="0">
                <a:solidFill>
                  <a:schemeClr val="bg1"/>
                </a:solidFill>
                <a:latin typeface="HelveticaNeueLT Std" panose="020B0604020202020204" charset="0"/>
                <a:ea typeface="思源黑体 CN Normal" panose="020B0500000000000000" charset="-122"/>
              </a:defRPr>
            </a:lvl5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63556" y="4903843"/>
            <a:ext cx="2645620" cy="215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799" b="0" i="0" u="none" strike="noStrike" kern="1200" dirty="0">
                <a:solidFill>
                  <a:schemeClr val="bg1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绝密</a:t>
            </a:r>
            <a:r>
              <a:rPr lang="en-US" altLang="zh-CN" sz="799" b="0" i="0" u="none" strike="noStrike" kern="1200" dirty="0">
                <a:solidFill>
                  <a:schemeClr val="bg1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 Top Secret /</a:t>
            </a:r>
            <a:r>
              <a:rPr lang="zh-CN" altLang="en-US" sz="799" b="0" i="0" u="none" strike="noStrike" kern="1200" dirty="0">
                <a:solidFill>
                  <a:schemeClr val="bg1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机密</a:t>
            </a:r>
            <a:r>
              <a:rPr lang="en-US" altLang="zh-CN" sz="799" b="0" i="0" u="none" strike="noStrike" kern="1200" dirty="0">
                <a:solidFill>
                  <a:schemeClr val="bg1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 High</a:t>
            </a:r>
            <a:r>
              <a:rPr lang="zh-CN" altLang="en-US" sz="799" b="0" i="0" u="none" strike="noStrike" kern="1200" dirty="0">
                <a:solidFill>
                  <a:schemeClr val="bg1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lang="en-US" altLang="zh-CN" sz="799" b="0" i="0" u="none" strike="noStrike" kern="1200" dirty="0">
                <a:solidFill>
                  <a:schemeClr val="bg1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Secret /</a:t>
            </a:r>
            <a:r>
              <a:rPr lang="zh-CN" altLang="en-US" sz="799" b="0" i="0" u="none" strike="noStrike" kern="1200" dirty="0">
                <a:solidFill>
                  <a:schemeClr val="bg1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秘密</a:t>
            </a:r>
            <a:r>
              <a:rPr lang="en-US" altLang="zh-CN" sz="799" b="0" i="0" u="none" strike="noStrike" kern="1200" dirty="0">
                <a:solidFill>
                  <a:schemeClr val="bg1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 Secret</a:t>
            </a:r>
            <a:endParaRPr kumimoji="1" lang="zh-CN" altLang="en-US" sz="799" b="0" i="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83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8E913D-7163-4043-950F-AD5EADE78AC7}" type="datetime1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208F09D-690D-FC4C-B4EA-A540FD849A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F6B0750-E386-43F9-A23D-E8881CA7AD0D}" type="datetime1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208F09D-690D-FC4C-B4EA-A540FD849A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D7A2BE0-E08F-4533-B5E2-5310182ACDFA}" type="datetime1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208F09D-690D-FC4C-B4EA-A540FD849A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B0EDDAB-0654-4120-B5CC-C010ADC3694D}" type="datetime1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208F09D-690D-FC4C-B4EA-A540FD849A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CB1B77A-FF99-4DC5-9D7A-E450CE9628D6}" type="datetime1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208F09D-690D-FC4C-B4EA-A540FD849A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2FF85C1-56E3-4DE5-9E53-5FE1946C8C3E}" type="datetime1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208F09D-690D-FC4C-B4EA-A540FD849A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CC8599C-AFA1-4129-9E21-B9732E9A61BC}" type="datetime1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208F09D-690D-FC4C-B4EA-A540FD849A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C01928C-5958-4E2C-80B9-630DC72CA0D6}" type="datetime1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208F09D-690D-FC4C-B4EA-A540FD849A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5" Type="http://schemas.openxmlformats.org/officeDocument/2006/relationships/image" Target="../media/image16.jpeg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4940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80039" y="182692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200" dirty="0" smtClean="0">
                <a:solidFill>
                  <a:srgbClr val="1D374B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规则引擎方案分享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457056" y="742900"/>
            <a:ext cx="1554630" cy="24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58293">
              <a:defRPr/>
            </a:pPr>
            <a:r>
              <a:rPr lang="zh-CN" altLang="en-US" sz="1016" dirty="0">
                <a:solidFill>
                  <a:prstClr val="white">
                    <a:lumMod val="95000"/>
                  </a:prstClr>
                </a:solidFill>
                <a:latin typeface="微软雅黑"/>
                <a:ea typeface="微软雅黑"/>
              </a:rPr>
              <a:t>整体</a:t>
            </a:r>
            <a:endParaRPr lang="en-US" altLang="zh-CN" sz="1016" dirty="0">
              <a:solidFill>
                <a:prstClr val="white">
                  <a:lumMod val="95000"/>
                </a:prstClr>
              </a:solidFill>
              <a:latin typeface="微软雅黑"/>
              <a:ea typeface="微软雅黑"/>
            </a:endParaRPr>
          </a:p>
        </p:txBody>
      </p:sp>
      <p:sp>
        <p:nvSpPr>
          <p:cNvPr id="70" name="标题 2">
            <a:extLst>
              <a:ext uri="{FF2B5EF4-FFF2-40B4-BE49-F238E27FC236}">
                <a16:creationId xmlns:a16="http://schemas.microsoft.com/office/drawing/2014/main" id="{1D8A06F9-CC2A-8947-1CC2-AF7FE0A60F0A}"/>
              </a:ext>
            </a:extLst>
          </p:cNvPr>
          <p:cNvSpPr txBox="1"/>
          <p:nvPr/>
        </p:nvSpPr>
        <p:spPr>
          <a:xfrm>
            <a:off x="394534" y="263467"/>
            <a:ext cx="6587010" cy="411636"/>
          </a:xfrm>
          <a:prstGeom prst="rect">
            <a:avLst/>
          </a:prstGeom>
        </p:spPr>
        <p:txBody>
          <a:bodyPr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 defTabSz="914400" eaLnBrk="1" hangingPunct="1">
              <a:lnSpc>
                <a:spcPct val="90000"/>
              </a:lnSpc>
              <a:spcBef>
                <a:spcPct val="0"/>
              </a:spcBef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595"/>
            <a:r>
              <a:rPr lang="zh-CN" altLang="en-US" sz="2400" dirty="0">
                <a:latin typeface="+mn-ea"/>
              </a:rPr>
              <a:t>上海锐</a:t>
            </a:r>
            <a:r>
              <a:rPr lang="zh-CN" altLang="en-US" sz="2400" dirty="0" smtClean="0">
                <a:latin typeface="+mn-ea"/>
              </a:rPr>
              <a:t>道</a:t>
            </a:r>
            <a:r>
              <a:rPr lang="en-US" altLang="zh-CN" sz="2400" dirty="0" smtClean="0">
                <a:latin typeface="+mn-ea"/>
              </a:rPr>
              <a:t>-</a:t>
            </a:r>
            <a:r>
              <a:rPr lang="en-US" altLang="zh-CN" sz="2099" dirty="0" smtClean="0">
                <a:solidFill>
                  <a:srgbClr val="000000"/>
                </a:solidFill>
                <a:latin typeface="+mj-ea"/>
                <a:cs typeface="+mn-ea"/>
                <a:sym typeface="+mn-lt"/>
              </a:rPr>
              <a:t>URULEPRO </a:t>
            </a:r>
            <a:r>
              <a:rPr lang="zh-CN" altLang="en-US" sz="2099" dirty="0" smtClean="0">
                <a:solidFill>
                  <a:srgbClr val="000000"/>
                </a:solidFill>
                <a:latin typeface="+mj-ea"/>
                <a:cs typeface="+mn-ea"/>
                <a:sym typeface="+mn-lt"/>
              </a:rPr>
              <a:t>产品基本功能一览</a:t>
            </a:r>
            <a:endParaRPr lang="zh-CN" altLang="en-US" sz="2099" dirty="0">
              <a:solidFill>
                <a:srgbClr val="000000"/>
              </a:solidFill>
              <a:latin typeface="+mj-ea"/>
              <a:cs typeface="+mn-ea"/>
              <a:sym typeface="+mn-lt"/>
            </a:endParaRPr>
          </a:p>
        </p:txBody>
      </p:sp>
      <p:pic>
        <p:nvPicPr>
          <p:cNvPr id="72" name="图片 71" descr="图示&#10;&#10;描述已自动生成">
            <a:extLst>
              <a:ext uri="{FF2B5EF4-FFF2-40B4-BE49-F238E27FC236}">
                <a16:creationId xmlns:a16="http://schemas.microsoft.com/office/drawing/2014/main" id="{D497DC1D-9F1B-A91E-9F4C-52BBEF9B9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71" y="708659"/>
            <a:ext cx="5719350" cy="424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13856" y="866652"/>
            <a:ext cx="44683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电</a:t>
            </a:r>
            <a:r>
              <a:rPr lang="zh-CN" altLang="en-US" sz="1400" dirty="0">
                <a:latin typeface="+mn-ea"/>
              </a:rPr>
              <a:t>商渠道</a:t>
            </a:r>
            <a:r>
              <a:rPr lang="zh-CN" altLang="en-US" sz="1400" dirty="0" smtClean="0">
                <a:latin typeface="+mn-ea"/>
              </a:rPr>
              <a:t>系统</a:t>
            </a:r>
            <a:r>
              <a:rPr lang="en-US" altLang="zh-CN" sz="1400" dirty="0" smtClean="0">
                <a:latin typeface="+mn-ea"/>
              </a:rPr>
              <a:t>--</a:t>
            </a:r>
            <a:r>
              <a:rPr lang="zh-CN" altLang="en-US" sz="1400" dirty="0" smtClean="0">
                <a:latin typeface="+mn-ea"/>
              </a:rPr>
              <a:t>自动</a:t>
            </a:r>
            <a:r>
              <a:rPr lang="zh-CN" altLang="en-US" sz="1400" dirty="0">
                <a:latin typeface="+mn-ea"/>
              </a:rPr>
              <a:t>审单规则做如下对比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26593" y="1493821"/>
            <a:ext cx="39121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传统硬编码方式：会出现大量的</a:t>
            </a:r>
            <a:r>
              <a:rPr lang="en-US" altLang="zh-CN" sz="1400" dirty="0"/>
              <a:t>if </a:t>
            </a:r>
            <a:r>
              <a:rPr lang="zh-CN" altLang="en-US" sz="1400" dirty="0"/>
              <a:t>判断而且随着业务的增长后期，想要理解此业务逻辑非常的复杂繁琐还容易出错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56" y="2356676"/>
            <a:ext cx="3824849" cy="1763108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782243" y="1413030"/>
            <a:ext cx="4095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采用</a:t>
            </a:r>
            <a:r>
              <a:rPr lang="en-US" altLang="zh-CN" sz="1400" dirty="0"/>
              <a:t>URULE PRO</a:t>
            </a:r>
            <a:r>
              <a:rPr lang="zh-CN" altLang="en-US" sz="1400" dirty="0"/>
              <a:t>规则引擎对于负载的业务判断，可以做到可视化；业务人员都可以对这段规则或者业务逻辑指出不足和改进，并且后期对于规则的阅读非常简洁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123" y="2367137"/>
            <a:ext cx="4178877" cy="1771838"/>
          </a:xfrm>
          <a:prstGeom prst="rect">
            <a:avLst/>
          </a:prstGeom>
        </p:spPr>
      </p:pic>
      <p:sp>
        <p:nvSpPr>
          <p:cNvPr id="25" name="右箭头 24"/>
          <p:cNvSpPr/>
          <p:nvPr/>
        </p:nvSpPr>
        <p:spPr>
          <a:xfrm>
            <a:off x="4192028" y="3048927"/>
            <a:ext cx="605472" cy="374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urulePro</a:t>
            </a:r>
            <a:r>
              <a:rPr lang="zh-CN" altLang="en-US" dirty="0" smtClean="0"/>
              <a:t>案例：自动审单规则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42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66" y="32910"/>
            <a:ext cx="7886700" cy="573100"/>
          </a:xfrm>
        </p:spPr>
        <p:txBody>
          <a:bodyPr>
            <a:normAutofit fontScale="90000"/>
          </a:bodyPr>
          <a:lstStyle/>
          <a:p>
            <a:r>
              <a:rPr lang="zh-CN" altLang="en-US" sz="1999" b="1" dirty="0">
                <a:latin typeface="+mn-ea"/>
                <a:ea typeface="+mn-ea"/>
              </a:rPr>
              <a:t>  </a:t>
            </a:r>
            <a:r>
              <a:rPr lang="en-US" altLang="zh-CN" sz="1999" b="1" dirty="0">
                <a:latin typeface="+mn-ea"/>
                <a:ea typeface="+mn-ea"/>
              </a:rPr>
              <a:t>URULE PRO</a:t>
            </a:r>
            <a:r>
              <a:rPr lang="en-US" altLang="zh-CN" sz="2100" dirty="0">
                <a:latin typeface="+mn-ea"/>
                <a:ea typeface="+mn-ea"/>
              </a:rPr>
              <a:t>:</a:t>
            </a:r>
            <a:br>
              <a:rPr lang="en-US" altLang="zh-CN" sz="2100" dirty="0">
                <a:latin typeface="+mn-ea"/>
                <a:ea typeface="+mn-ea"/>
              </a:rPr>
            </a:br>
            <a:endParaRPr lang="zh-CN" altLang="en-US" sz="1999" b="1" dirty="0">
              <a:latin typeface="+mn-ea"/>
              <a:ea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9231" y="375176"/>
            <a:ext cx="7747098" cy="300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350" dirty="0">
                <a:latin typeface="+mn-ea"/>
              </a:rPr>
              <a:t>根据决策集设计一个订单规则</a:t>
            </a:r>
            <a:endParaRPr lang="en-US" altLang="zh-CN" sz="1350" dirty="0"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9231" y="921310"/>
            <a:ext cx="82583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1.</a:t>
            </a:r>
            <a:r>
              <a:rPr lang="zh-CN" altLang="en-US" sz="1050" dirty="0"/>
              <a:t>提供一个规则查询，并且使用</a:t>
            </a:r>
            <a:r>
              <a:rPr lang="en-US" altLang="zh-CN" sz="1050" dirty="0" err="1"/>
              <a:t>urule</a:t>
            </a:r>
            <a:r>
              <a:rPr lang="en-US" altLang="zh-CN" sz="1050" dirty="0"/>
              <a:t> Pro </a:t>
            </a:r>
            <a:r>
              <a:rPr lang="zh-CN" altLang="en-US" sz="1050" dirty="0"/>
              <a:t>通过</a:t>
            </a:r>
            <a:r>
              <a:rPr lang="en-US" altLang="zh-CN" sz="1050" dirty="0"/>
              <a:t>http </a:t>
            </a:r>
            <a:r>
              <a:rPr lang="zh-CN" altLang="en-US" sz="1050" dirty="0"/>
              <a:t>方式调用设置到</a:t>
            </a:r>
            <a:r>
              <a:rPr lang="en-US" altLang="zh-CN" sz="1050" dirty="0" err="1"/>
              <a:t>urule</a:t>
            </a:r>
            <a:r>
              <a:rPr lang="en-US" altLang="zh-CN" sz="1050" dirty="0"/>
              <a:t> Pro</a:t>
            </a:r>
            <a:r>
              <a:rPr lang="zh-CN" altLang="en-US" sz="1050" dirty="0"/>
              <a:t>中</a:t>
            </a:r>
            <a:r>
              <a:rPr lang="en-US" altLang="zh-CN" sz="1050" dirty="0"/>
              <a:t>;</a:t>
            </a:r>
            <a:br>
              <a:rPr lang="en-US" altLang="zh-CN" sz="1050" dirty="0"/>
            </a:br>
            <a:r>
              <a:rPr lang="en-US" altLang="zh-CN" sz="1050" dirty="0"/>
              <a:t>2.</a:t>
            </a:r>
            <a:r>
              <a:rPr lang="zh-CN" altLang="en-US" sz="1050" dirty="0"/>
              <a:t>从</a:t>
            </a:r>
            <a:r>
              <a:rPr lang="en-US" altLang="zh-CN" sz="1050" dirty="0" err="1"/>
              <a:t>urule</a:t>
            </a:r>
            <a:r>
              <a:rPr lang="en-US" altLang="zh-CN" sz="1050" dirty="0"/>
              <a:t> Pro</a:t>
            </a:r>
            <a:r>
              <a:rPr lang="zh-CN" altLang="en-US" sz="1050" dirty="0"/>
              <a:t>中设置规则</a:t>
            </a:r>
            <a:r>
              <a:rPr lang="en-US" altLang="zh-CN" sz="1050" dirty="0"/>
              <a:t>—</a:t>
            </a:r>
            <a:r>
              <a:rPr lang="zh-CN" altLang="en-US" sz="1050" dirty="0"/>
              <a:t>设置变量库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31" y="1501812"/>
            <a:ext cx="8439132" cy="29247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54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66" y="32910"/>
            <a:ext cx="7886700" cy="573100"/>
          </a:xfrm>
        </p:spPr>
        <p:txBody>
          <a:bodyPr>
            <a:normAutofit fontScale="90000"/>
          </a:bodyPr>
          <a:lstStyle/>
          <a:p>
            <a:r>
              <a:rPr lang="zh-CN" altLang="en-US" sz="1999" b="1" dirty="0">
                <a:latin typeface="+mn-ea"/>
                <a:ea typeface="+mn-ea"/>
              </a:rPr>
              <a:t>  </a:t>
            </a:r>
            <a:r>
              <a:rPr lang="en-US" altLang="zh-CN" sz="1999" b="1" dirty="0">
                <a:latin typeface="+mn-ea"/>
                <a:ea typeface="+mn-ea"/>
              </a:rPr>
              <a:t>URULE PRO</a:t>
            </a:r>
            <a:r>
              <a:rPr lang="en-US" altLang="zh-CN" sz="2100" dirty="0">
                <a:latin typeface="+mn-ea"/>
                <a:ea typeface="+mn-ea"/>
              </a:rPr>
              <a:t>:</a:t>
            </a:r>
            <a:br>
              <a:rPr lang="en-US" altLang="zh-CN" sz="2100" dirty="0">
                <a:latin typeface="+mn-ea"/>
                <a:ea typeface="+mn-ea"/>
              </a:rPr>
            </a:br>
            <a:endParaRPr lang="zh-CN" altLang="en-US" sz="1999" b="1" dirty="0"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6763" y="490593"/>
            <a:ext cx="2842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+mn-ea"/>
              </a:rPr>
              <a:t>3.</a:t>
            </a:r>
            <a:r>
              <a:rPr lang="zh-CN" altLang="en-US" sz="1050" dirty="0">
                <a:latin typeface="+mn-ea"/>
              </a:rPr>
              <a:t>使用决策集编写决策，将规则加入到变量中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63" y="766674"/>
            <a:ext cx="3875444" cy="195558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38254" y="490593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+mn-ea"/>
              </a:rPr>
              <a:t>4.</a:t>
            </a:r>
            <a:r>
              <a:rPr lang="zh-CN" altLang="en-US" sz="1050" dirty="0">
                <a:latin typeface="+mn-ea"/>
              </a:rPr>
              <a:t>编写规则判断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6763" y="2882919"/>
            <a:ext cx="8226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+mn-ea"/>
              </a:rPr>
              <a:t>5.</a:t>
            </a:r>
            <a:r>
              <a:rPr lang="zh-CN" altLang="en-US" sz="1050" dirty="0">
                <a:latin typeface="+mn-ea"/>
              </a:rPr>
              <a:t>调试</a:t>
            </a:r>
            <a:r>
              <a:rPr lang="zh-CN" altLang="en-US" sz="1050" dirty="0"/>
              <a:t>规则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763" y="3190975"/>
            <a:ext cx="3564819" cy="16719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07679" y="2900393"/>
            <a:ext cx="4288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+mn-ea"/>
              </a:rPr>
              <a:t>6.</a:t>
            </a:r>
            <a:r>
              <a:rPr lang="zh-CN" altLang="en-US" sz="1050" dirty="0">
                <a:latin typeface="+mn-ea"/>
              </a:rPr>
              <a:t>通过调试，使用知识包发布。发布后可以使用</a:t>
            </a:r>
            <a:r>
              <a:rPr lang="en-US" altLang="zh-CN" sz="1050" dirty="0">
                <a:latin typeface="+mn-ea"/>
              </a:rPr>
              <a:t>http </a:t>
            </a:r>
            <a:r>
              <a:rPr lang="zh-CN" altLang="en-US" sz="1050" dirty="0">
                <a:latin typeface="+mn-ea"/>
              </a:rPr>
              <a:t>的方式调用。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9377" y="832650"/>
            <a:ext cx="4329063" cy="30766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98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293289" y="805292"/>
            <a:ext cx="3199448" cy="15465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14248" indent="-214248" defTabSz="309470" hangingPunct="0">
              <a:buFont typeface="Arial" panose="020B0604020202020204" pitchFamily="34" charset="0"/>
              <a:buChar char="•"/>
            </a:pPr>
            <a:r>
              <a:rPr lang="zh-CN" altLang="en-US" sz="1050" b="1" kern="0" dirty="0">
                <a:solidFill>
                  <a:srgbClr val="000000"/>
                </a:solidFill>
                <a:latin typeface="+mn-ea"/>
                <a:sym typeface="Gill Sans"/>
              </a:rPr>
              <a:t>变量管理（表单管理）</a:t>
            </a:r>
            <a:endParaRPr lang="en-US" altLang="zh-CN" sz="1050" b="1" kern="0" dirty="0">
              <a:solidFill>
                <a:srgbClr val="000000"/>
              </a:solidFill>
              <a:latin typeface="+mn-ea"/>
              <a:sym typeface="Gill Sans"/>
            </a:endParaRPr>
          </a:p>
          <a:p>
            <a:pPr marL="557045" lvl="1" indent="-214248" defTabSz="309470" hangingPunct="0">
              <a:buFont typeface="Arial" panose="020B0604020202020204" pitchFamily="34" charset="0"/>
              <a:buChar char="•"/>
            </a:pPr>
            <a:r>
              <a:rPr lang="zh-CN" altLang="en-US" sz="1050" kern="0" dirty="0">
                <a:solidFill>
                  <a:srgbClr val="000000"/>
                </a:solidFill>
                <a:latin typeface="+mn-ea"/>
                <a:sym typeface="Gill Sans"/>
              </a:rPr>
              <a:t>变量管理，支持字符串、数值、日期等</a:t>
            </a:r>
            <a:endParaRPr lang="en-US" altLang="zh-CN" sz="1050" kern="0" dirty="0">
              <a:solidFill>
                <a:srgbClr val="000000"/>
              </a:solidFill>
              <a:latin typeface="+mn-ea"/>
              <a:sym typeface="Gill Sans"/>
            </a:endParaRPr>
          </a:p>
          <a:p>
            <a:pPr marL="557045" lvl="1" indent="-214248" defTabSz="309470" hangingPunct="0">
              <a:buFont typeface="Arial" panose="020B0604020202020204" pitchFamily="34" charset="0"/>
              <a:buChar char="•"/>
            </a:pPr>
            <a:r>
              <a:rPr lang="zh-CN" altLang="en-US" sz="1050" kern="0" dirty="0">
                <a:solidFill>
                  <a:srgbClr val="000000"/>
                </a:solidFill>
                <a:latin typeface="+mn-ea"/>
                <a:sym typeface="Gill Sans"/>
              </a:rPr>
              <a:t>支持自定义衍生变量</a:t>
            </a:r>
            <a:r>
              <a:rPr lang="en-US" altLang="zh-CN" sz="1050" kern="0" dirty="0">
                <a:solidFill>
                  <a:srgbClr val="000000"/>
                </a:solidFill>
                <a:latin typeface="+mn-ea"/>
                <a:sym typeface="Gill Sans"/>
              </a:rPr>
              <a:t>/</a:t>
            </a:r>
            <a:r>
              <a:rPr lang="zh-CN" altLang="en-US" sz="1050" kern="0" dirty="0">
                <a:solidFill>
                  <a:srgbClr val="000000"/>
                </a:solidFill>
                <a:latin typeface="+mn-ea"/>
                <a:sym typeface="Gill Sans"/>
              </a:rPr>
              <a:t>计算字段</a:t>
            </a:r>
            <a:endParaRPr lang="en-US" altLang="zh-CN" sz="1050" kern="0" dirty="0">
              <a:solidFill>
                <a:srgbClr val="000000"/>
              </a:solidFill>
              <a:latin typeface="+mn-ea"/>
              <a:sym typeface="Gill Sans"/>
            </a:endParaRPr>
          </a:p>
          <a:p>
            <a:pPr marL="557045" lvl="1" indent="-214248" defTabSz="309470" hangingPunct="0">
              <a:buFont typeface="Arial" panose="020B0604020202020204" pitchFamily="34" charset="0"/>
              <a:buChar char="•"/>
            </a:pPr>
            <a:r>
              <a:rPr lang="zh-CN" altLang="en-US" sz="1050" kern="0" dirty="0">
                <a:solidFill>
                  <a:srgbClr val="000000"/>
                </a:solidFill>
                <a:latin typeface="+mn-ea"/>
                <a:sym typeface="Gill Sans"/>
              </a:rPr>
              <a:t>参数校验</a:t>
            </a:r>
            <a:endParaRPr lang="en-US" altLang="zh-CN" sz="1050" kern="0" dirty="0">
              <a:solidFill>
                <a:srgbClr val="000000"/>
              </a:solidFill>
              <a:latin typeface="+mn-ea"/>
              <a:sym typeface="Gill Sans"/>
            </a:endParaRPr>
          </a:p>
          <a:p>
            <a:pPr marL="557045" lvl="1" indent="-214248" defTabSz="309470" hangingPunct="0">
              <a:buFont typeface="Arial" panose="020B0604020202020204" pitchFamily="34" charset="0"/>
              <a:buChar char="•"/>
            </a:pPr>
            <a:r>
              <a:rPr lang="zh-CN" altLang="en-US" sz="1050" kern="0" dirty="0">
                <a:solidFill>
                  <a:srgbClr val="000000"/>
                </a:solidFill>
                <a:latin typeface="+mn-ea"/>
                <a:sym typeface="Gill Sans"/>
              </a:rPr>
              <a:t>支持批量修改与查询替换</a:t>
            </a:r>
            <a:endParaRPr lang="en-US" altLang="zh-CN" sz="1050" kern="0" dirty="0">
              <a:solidFill>
                <a:srgbClr val="000000"/>
              </a:solidFill>
              <a:latin typeface="+mn-ea"/>
              <a:sym typeface="Gill Sans"/>
            </a:endParaRPr>
          </a:p>
          <a:p>
            <a:pPr marL="557045" lvl="1" indent="-214248" defTabSz="309470" hangingPunct="0">
              <a:buFont typeface="Arial" panose="020B0604020202020204" pitchFamily="34" charset="0"/>
              <a:buChar char="•"/>
            </a:pPr>
            <a:r>
              <a:rPr lang="zh-CN" altLang="en-US" sz="1050" kern="0" dirty="0">
                <a:solidFill>
                  <a:srgbClr val="000000"/>
                </a:solidFill>
                <a:latin typeface="+mn-ea"/>
                <a:sym typeface="Gill Sans"/>
              </a:rPr>
              <a:t>支持关键字过滤筛选</a:t>
            </a:r>
            <a:endParaRPr lang="en-US" altLang="zh-CN" sz="1050" kern="0" dirty="0">
              <a:solidFill>
                <a:srgbClr val="000000"/>
              </a:solidFill>
              <a:latin typeface="+mn-ea"/>
              <a:sym typeface="Gill Sans"/>
            </a:endParaRPr>
          </a:p>
          <a:p>
            <a:pPr marL="557045" lvl="1" indent="-214248" defTabSz="309470" hangingPunct="0">
              <a:buFont typeface="Arial" panose="020B0604020202020204" pitchFamily="34" charset="0"/>
              <a:buChar char="•"/>
            </a:pPr>
            <a:r>
              <a:rPr lang="zh-CN" altLang="en-US" sz="1050" kern="0" dirty="0" smtClean="0">
                <a:latin typeface="+mn-ea"/>
                <a:sym typeface="Gill Sans"/>
              </a:rPr>
              <a:t>支持</a:t>
            </a:r>
            <a:r>
              <a:rPr lang="zh-CN" altLang="en-US" sz="1050" kern="0" dirty="0">
                <a:latin typeface="+mn-ea"/>
                <a:sym typeface="Gill Sans"/>
              </a:rPr>
              <a:t>多层嵌套</a:t>
            </a:r>
            <a:r>
              <a:rPr lang="en-US" altLang="zh-CN" sz="1050" kern="0" dirty="0">
                <a:latin typeface="+mn-ea"/>
                <a:sym typeface="Gill Sans"/>
              </a:rPr>
              <a:t>/</a:t>
            </a:r>
            <a:r>
              <a:rPr lang="zh-CN" altLang="en-US" sz="1050" kern="0" dirty="0">
                <a:latin typeface="+mn-ea"/>
                <a:sym typeface="Gill Sans"/>
              </a:rPr>
              <a:t>数组型变量</a:t>
            </a:r>
            <a:endParaRPr lang="en-US" altLang="zh-CN" sz="1050" kern="0" dirty="0">
              <a:latin typeface="+mn-ea"/>
              <a:sym typeface="Gill Sans"/>
            </a:endParaRPr>
          </a:p>
          <a:p>
            <a:pPr marL="557045" lvl="1" indent="-214248" defTabSz="309470" hangingPunct="0">
              <a:buFont typeface="Arial" panose="020B0604020202020204" pitchFamily="34" charset="0"/>
              <a:buChar char="•"/>
            </a:pPr>
            <a:r>
              <a:rPr lang="zh-CN" altLang="en-US" sz="1050" kern="0" dirty="0" smtClean="0">
                <a:latin typeface="+mn-ea"/>
                <a:sym typeface="Gill Sans"/>
              </a:rPr>
              <a:t>支持</a:t>
            </a:r>
            <a:r>
              <a:rPr lang="en-US" altLang="zh-CN" sz="1050" kern="0" dirty="0">
                <a:latin typeface="+mn-ea"/>
                <a:sym typeface="Gill Sans"/>
              </a:rPr>
              <a:t>CSV/XML/JSON</a:t>
            </a:r>
            <a:r>
              <a:rPr lang="zh-CN" altLang="en-US" sz="1050" kern="0" dirty="0">
                <a:latin typeface="+mn-ea"/>
                <a:sym typeface="Gill Sans"/>
              </a:rPr>
              <a:t>直接导入批量生成</a:t>
            </a:r>
            <a:endParaRPr lang="en-US" altLang="zh-CN" sz="1050" kern="0" dirty="0">
              <a:latin typeface="+mn-ea"/>
              <a:sym typeface="Gill Sans"/>
            </a:endParaRPr>
          </a:p>
          <a:p>
            <a:pPr marL="557045" lvl="1" indent="-214248" defTabSz="309470" hangingPunct="0">
              <a:buFont typeface="Arial" panose="020B0604020202020204" pitchFamily="34" charset="0"/>
              <a:buChar char="•"/>
            </a:pPr>
            <a:r>
              <a:rPr lang="zh-CN" altLang="en-US" sz="1050" kern="0" dirty="0" smtClean="0">
                <a:latin typeface="+mn-ea"/>
                <a:sym typeface="Gill Sans"/>
              </a:rPr>
              <a:t>变量</a:t>
            </a:r>
            <a:r>
              <a:rPr lang="zh-CN" altLang="en-US" sz="1050" kern="0" dirty="0">
                <a:latin typeface="+mn-ea"/>
                <a:sym typeface="Gill Sans"/>
              </a:rPr>
              <a:t>的继承与复用</a:t>
            </a:r>
            <a:endParaRPr lang="en-US" altLang="zh-CN" sz="1050" kern="0" dirty="0">
              <a:latin typeface="+mn-ea"/>
              <a:sym typeface="Gill Sans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3289" y="2321197"/>
            <a:ext cx="3274700" cy="16158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14248" indent="-214248" defTabSz="309470" hangingPunct="0">
              <a:buFont typeface="Arial" panose="020B0604020202020204" pitchFamily="34" charset="0"/>
              <a:buChar char="•"/>
            </a:pPr>
            <a:r>
              <a:rPr lang="zh-CN" altLang="en-US" sz="1100" b="1" kern="0" dirty="0">
                <a:solidFill>
                  <a:srgbClr val="000000"/>
                </a:solidFill>
                <a:latin typeface="+mn-ea"/>
                <a:sym typeface="Gill Sans"/>
              </a:rPr>
              <a:t>决策规则编辑与管理</a:t>
            </a:r>
            <a:endParaRPr lang="en-US" altLang="zh-CN" sz="1100" b="1" kern="0" dirty="0">
              <a:solidFill>
                <a:srgbClr val="000000"/>
              </a:solidFill>
              <a:latin typeface="+mn-ea"/>
              <a:sym typeface="Gill Sans"/>
            </a:endParaRPr>
          </a:p>
          <a:p>
            <a:pPr marL="557045" lvl="1" indent="-214248" defTabSz="309470" hangingPunct="0">
              <a:buFont typeface="Arial" panose="020B0604020202020204" pitchFamily="34" charset="0"/>
              <a:buChar char="•"/>
            </a:pPr>
            <a:r>
              <a:rPr lang="zh-CN" altLang="en-US" sz="1050" kern="0" dirty="0">
                <a:solidFill>
                  <a:srgbClr val="000000"/>
                </a:solidFill>
                <a:latin typeface="+mn-ea"/>
                <a:sym typeface="Gill Sans"/>
              </a:rPr>
              <a:t>项目</a:t>
            </a:r>
            <a:r>
              <a:rPr lang="en-US" altLang="zh-CN" sz="1050" kern="0" dirty="0">
                <a:solidFill>
                  <a:srgbClr val="000000"/>
                </a:solidFill>
                <a:latin typeface="+mn-ea"/>
                <a:sym typeface="Gill Sans"/>
              </a:rPr>
              <a:t>/</a:t>
            </a:r>
            <a:r>
              <a:rPr lang="zh-CN" altLang="en-US" sz="1050" kern="0" dirty="0">
                <a:solidFill>
                  <a:srgbClr val="000000"/>
                </a:solidFill>
                <a:latin typeface="+mn-ea"/>
                <a:sym typeface="Gill Sans"/>
              </a:rPr>
              <a:t>决策</a:t>
            </a:r>
            <a:r>
              <a:rPr lang="en-US" altLang="zh-CN" sz="1050" kern="0" dirty="0">
                <a:solidFill>
                  <a:srgbClr val="000000"/>
                </a:solidFill>
                <a:latin typeface="+mn-ea"/>
                <a:sym typeface="Gill Sans"/>
              </a:rPr>
              <a:t>/</a:t>
            </a:r>
            <a:r>
              <a:rPr lang="zh-CN" altLang="en-US" sz="1050" kern="0" dirty="0">
                <a:solidFill>
                  <a:srgbClr val="000000"/>
                </a:solidFill>
                <a:latin typeface="+mn-ea"/>
                <a:sym typeface="Gill Sans"/>
              </a:rPr>
              <a:t>决策流</a:t>
            </a:r>
            <a:r>
              <a:rPr lang="en-US" altLang="zh-CN" sz="1050" kern="0" dirty="0">
                <a:solidFill>
                  <a:srgbClr val="000000"/>
                </a:solidFill>
                <a:latin typeface="+mn-ea"/>
                <a:sym typeface="Gill Sans"/>
              </a:rPr>
              <a:t>/</a:t>
            </a:r>
            <a:r>
              <a:rPr lang="zh-CN" altLang="en-US" sz="1050" kern="0" dirty="0">
                <a:solidFill>
                  <a:srgbClr val="000000"/>
                </a:solidFill>
                <a:latin typeface="+mn-ea"/>
                <a:sym typeface="Gill Sans"/>
              </a:rPr>
              <a:t>决策步骤</a:t>
            </a:r>
            <a:r>
              <a:rPr lang="en-US" altLang="zh-CN" sz="1050" kern="0" dirty="0">
                <a:solidFill>
                  <a:srgbClr val="000000"/>
                </a:solidFill>
                <a:latin typeface="+mn-ea"/>
                <a:sym typeface="Gill Sans"/>
              </a:rPr>
              <a:t>/</a:t>
            </a:r>
            <a:r>
              <a:rPr lang="zh-CN" altLang="en-US" sz="1050" kern="0" dirty="0">
                <a:solidFill>
                  <a:srgbClr val="000000"/>
                </a:solidFill>
                <a:latin typeface="+mn-ea"/>
                <a:sym typeface="Gill Sans"/>
              </a:rPr>
              <a:t>规则集</a:t>
            </a:r>
            <a:r>
              <a:rPr lang="en-US" altLang="zh-CN" sz="1050" kern="0" dirty="0">
                <a:solidFill>
                  <a:srgbClr val="000000"/>
                </a:solidFill>
                <a:latin typeface="+mn-ea"/>
                <a:sym typeface="Gill Sans"/>
              </a:rPr>
              <a:t>/</a:t>
            </a:r>
            <a:r>
              <a:rPr lang="zh-CN" altLang="en-US" sz="1050" kern="0" dirty="0">
                <a:solidFill>
                  <a:srgbClr val="000000"/>
                </a:solidFill>
                <a:latin typeface="+mn-ea"/>
                <a:sym typeface="Gill Sans"/>
              </a:rPr>
              <a:t>规则</a:t>
            </a:r>
            <a:endParaRPr lang="en-US" altLang="zh-CN" sz="1050" kern="0" dirty="0">
              <a:solidFill>
                <a:srgbClr val="000000"/>
              </a:solidFill>
              <a:latin typeface="+mn-ea"/>
              <a:sym typeface="Gill Sans"/>
            </a:endParaRPr>
          </a:p>
          <a:p>
            <a:pPr marL="557045" lvl="1" indent="-214248" defTabSz="309470" hangingPunct="0">
              <a:buFont typeface="Arial" panose="020B0604020202020204" pitchFamily="34" charset="0"/>
              <a:buChar char="•"/>
            </a:pPr>
            <a:r>
              <a:rPr lang="zh-CN" altLang="en-US" sz="1050" kern="0" dirty="0">
                <a:solidFill>
                  <a:srgbClr val="000000"/>
                </a:solidFill>
                <a:latin typeface="+mn-ea"/>
                <a:sym typeface="Gill Sans"/>
              </a:rPr>
              <a:t>多种规则编辑方式：规则</a:t>
            </a:r>
            <a:r>
              <a:rPr lang="en-US" altLang="zh-CN" sz="1050" kern="0" dirty="0">
                <a:solidFill>
                  <a:srgbClr val="000000"/>
                </a:solidFill>
                <a:latin typeface="+mn-ea"/>
                <a:sym typeface="Gill Sans"/>
              </a:rPr>
              <a:t>/</a:t>
            </a:r>
            <a:r>
              <a:rPr lang="zh-CN" altLang="en-US" sz="1050" kern="0" dirty="0">
                <a:solidFill>
                  <a:srgbClr val="000000"/>
                </a:solidFill>
                <a:latin typeface="+mn-ea"/>
                <a:sym typeface="Gill Sans"/>
              </a:rPr>
              <a:t>树</a:t>
            </a:r>
            <a:r>
              <a:rPr lang="en-US" altLang="zh-CN" sz="1050" kern="0" dirty="0">
                <a:solidFill>
                  <a:srgbClr val="000000"/>
                </a:solidFill>
                <a:latin typeface="+mn-ea"/>
                <a:sym typeface="Gill Sans"/>
              </a:rPr>
              <a:t>/</a:t>
            </a:r>
            <a:r>
              <a:rPr lang="zh-CN" altLang="en-US" sz="1050" kern="0" dirty="0">
                <a:solidFill>
                  <a:srgbClr val="000000"/>
                </a:solidFill>
                <a:latin typeface="+mn-ea"/>
                <a:sym typeface="Gill Sans"/>
              </a:rPr>
              <a:t>图</a:t>
            </a:r>
            <a:r>
              <a:rPr lang="en-US" altLang="zh-CN" sz="1050" kern="0" dirty="0">
                <a:solidFill>
                  <a:srgbClr val="000000"/>
                </a:solidFill>
                <a:latin typeface="+mn-ea"/>
                <a:sym typeface="Gill Sans"/>
              </a:rPr>
              <a:t>/</a:t>
            </a:r>
            <a:r>
              <a:rPr lang="zh-CN" altLang="en-US" sz="1050" kern="0" dirty="0">
                <a:solidFill>
                  <a:srgbClr val="000000"/>
                </a:solidFill>
                <a:latin typeface="+mn-ea"/>
                <a:sym typeface="Gill Sans"/>
              </a:rPr>
              <a:t>表</a:t>
            </a:r>
            <a:endParaRPr lang="en-US" altLang="zh-CN" sz="1050" kern="0" dirty="0">
              <a:solidFill>
                <a:srgbClr val="000000"/>
              </a:solidFill>
              <a:latin typeface="+mn-ea"/>
              <a:sym typeface="Gill Sans"/>
            </a:endParaRPr>
          </a:p>
          <a:p>
            <a:pPr marL="557045" lvl="1" indent="-214248" defTabSz="309470" hangingPunct="0">
              <a:buFont typeface="Arial" panose="020B0604020202020204" pitchFamily="34" charset="0"/>
              <a:buChar char="•"/>
            </a:pPr>
            <a:r>
              <a:rPr lang="zh-CN" altLang="en-US" sz="1050" kern="0" dirty="0">
                <a:solidFill>
                  <a:srgbClr val="000000"/>
                </a:solidFill>
                <a:latin typeface="+mn-ea"/>
                <a:sym typeface="Gill Sans"/>
              </a:rPr>
              <a:t>版本管理</a:t>
            </a:r>
            <a:r>
              <a:rPr lang="en-US" altLang="zh-CN" sz="1050" kern="0" dirty="0">
                <a:solidFill>
                  <a:srgbClr val="000000"/>
                </a:solidFill>
                <a:latin typeface="+mn-ea"/>
                <a:sym typeface="Gill Sans"/>
              </a:rPr>
              <a:t>/</a:t>
            </a:r>
            <a:r>
              <a:rPr lang="zh-CN" altLang="en-US" sz="1050" kern="0" dirty="0">
                <a:solidFill>
                  <a:srgbClr val="000000"/>
                </a:solidFill>
                <a:latin typeface="+mn-ea"/>
                <a:sym typeface="Gill Sans"/>
              </a:rPr>
              <a:t>版本比较</a:t>
            </a:r>
            <a:endParaRPr lang="en-US" altLang="zh-CN" sz="1050" kern="0" dirty="0">
              <a:solidFill>
                <a:srgbClr val="000000"/>
              </a:solidFill>
              <a:latin typeface="+mn-ea"/>
              <a:sym typeface="Gill Sans"/>
            </a:endParaRPr>
          </a:p>
          <a:p>
            <a:pPr marL="557045" lvl="1" indent="-214248" defTabSz="309470" hangingPunct="0">
              <a:buFont typeface="Arial" panose="020B0604020202020204" pitchFamily="34" charset="0"/>
              <a:buChar char="•"/>
            </a:pPr>
            <a:r>
              <a:rPr lang="zh-CN" altLang="en-US" sz="1050" kern="0" dirty="0">
                <a:latin typeface="+mn-ea"/>
                <a:sym typeface="Gill Sans"/>
              </a:rPr>
              <a:t>* 决策间调用与决策间继承</a:t>
            </a:r>
            <a:endParaRPr lang="en-US" altLang="zh-CN" sz="1050" kern="0" dirty="0">
              <a:latin typeface="+mn-ea"/>
              <a:sym typeface="Gill Sans"/>
            </a:endParaRPr>
          </a:p>
          <a:p>
            <a:pPr marL="557045" lvl="1" indent="-214248" defTabSz="309470" hangingPunct="0">
              <a:buFont typeface="Arial" panose="020B0604020202020204" pitchFamily="34" charset="0"/>
              <a:buChar char="•"/>
            </a:pPr>
            <a:r>
              <a:rPr lang="zh-CN" altLang="en-US" sz="1050" kern="0" dirty="0">
                <a:latin typeface="+mn-ea"/>
                <a:sym typeface="Gill Sans"/>
              </a:rPr>
              <a:t>* </a:t>
            </a:r>
            <a:r>
              <a:rPr lang="en-US" altLang="zh-CN" sz="1050" kern="0" dirty="0">
                <a:latin typeface="+mn-ea"/>
                <a:sym typeface="Gill Sans"/>
              </a:rPr>
              <a:t>Excel</a:t>
            </a:r>
            <a:r>
              <a:rPr lang="zh-CN" altLang="en-US" sz="1050" kern="0" dirty="0">
                <a:latin typeface="+mn-ea"/>
                <a:sym typeface="Gill Sans"/>
              </a:rPr>
              <a:t>导入生成规则</a:t>
            </a:r>
            <a:endParaRPr lang="en-US" altLang="zh-CN" sz="1050" kern="0" dirty="0">
              <a:latin typeface="+mn-ea"/>
              <a:sym typeface="Gill Sans"/>
            </a:endParaRPr>
          </a:p>
          <a:p>
            <a:pPr marL="557045" lvl="1" indent="-214248" defTabSz="309470" hangingPunct="0">
              <a:buFont typeface="Arial" panose="020B0604020202020204" pitchFamily="34" charset="0"/>
              <a:buChar char="•"/>
            </a:pPr>
            <a:r>
              <a:rPr lang="zh-CN" altLang="en-US" sz="1050" kern="0" dirty="0">
                <a:latin typeface="+mn-ea"/>
                <a:sym typeface="Gill Sans"/>
              </a:rPr>
              <a:t>* </a:t>
            </a:r>
            <a:r>
              <a:rPr lang="en-US" altLang="zh-CN" sz="1050" kern="0" dirty="0">
                <a:latin typeface="+mn-ea"/>
                <a:sym typeface="Gill Sans"/>
              </a:rPr>
              <a:t>PMML/Lookup</a:t>
            </a:r>
            <a:r>
              <a:rPr lang="zh-CN" altLang="en-US" sz="1050" kern="0" dirty="0">
                <a:latin typeface="+mn-ea"/>
                <a:sym typeface="Gill Sans"/>
              </a:rPr>
              <a:t>模型导入与调用</a:t>
            </a:r>
            <a:endParaRPr lang="en-US" altLang="zh-CN" sz="1050" kern="0" dirty="0">
              <a:latin typeface="+mn-ea"/>
              <a:sym typeface="Gill Sans"/>
            </a:endParaRPr>
          </a:p>
          <a:p>
            <a:pPr marL="557045" lvl="1" indent="-214248" defTabSz="309470" hangingPunct="0">
              <a:buFont typeface="Arial" panose="020B0604020202020204" pitchFamily="34" charset="0"/>
              <a:buChar char="•"/>
            </a:pPr>
            <a:r>
              <a:rPr lang="zh-CN" altLang="en-US" sz="1050" kern="0" dirty="0">
                <a:latin typeface="+mn-ea"/>
                <a:sym typeface="Gill Sans"/>
              </a:rPr>
              <a:t>* 红笔模式（专利）</a:t>
            </a:r>
            <a:endParaRPr lang="en-US" altLang="zh-CN" sz="1050" kern="0" dirty="0">
              <a:latin typeface="+mn-ea"/>
              <a:sym typeface="Gill Sans"/>
            </a:endParaRPr>
          </a:p>
          <a:p>
            <a:pPr marL="557045" lvl="1" indent="-214248" defTabSz="309470" hangingPunct="0">
              <a:buFont typeface="Arial" panose="020B0604020202020204" pitchFamily="34" charset="0"/>
              <a:buChar char="•"/>
            </a:pPr>
            <a:r>
              <a:rPr lang="zh-CN" altLang="en-US" sz="1050" kern="0" dirty="0">
                <a:latin typeface="+mn-ea"/>
                <a:sym typeface="Gill Sans"/>
              </a:rPr>
              <a:t>  热部署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60657" y="3937024"/>
            <a:ext cx="3199448" cy="9079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14248" indent="-214248" defTabSz="309470" hangingPunct="0">
              <a:buFont typeface="Arial" panose="020B0604020202020204" pitchFamily="34" charset="0"/>
              <a:buChar char="•"/>
            </a:pPr>
            <a:r>
              <a:rPr lang="zh-CN" altLang="en-US" sz="1100" b="1" kern="0" dirty="0">
                <a:solidFill>
                  <a:srgbClr val="000000"/>
                </a:solidFill>
                <a:latin typeface="+mn-ea"/>
                <a:sym typeface="Gill Sans"/>
              </a:rPr>
              <a:t>函数 与外部数据调用</a:t>
            </a:r>
            <a:endParaRPr lang="en-US" altLang="zh-CN" sz="1100" b="1" kern="0" dirty="0">
              <a:solidFill>
                <a:srgbClr val="000000"/>
              </a:solidFill>
              <a:latin typeface="+mn-ea"/>
              <a:sym typeface="Gill Sans"/>
            </a:endParaRPr>
          </a:p>
          <a:p>
            <a:pPr marL="557045" lvl="1" indent="-214248" defTabSz="309470" hangingPunct="0">
              <a:buFont typeface="Arial" panose="020B0604020202020204" pitchFamily="34" charset="0"/>
              <a:buChar char="•"/>
            </a:pPr>
            <a:r>
              <a:rPr lang="zh-CN" altLang="en-US" sz="1050" kern="0" dirty="0">
                <a:latin typeface="+mn-ea"/>
                <a:sym typeface="Gill Sans"/>
              </a:rPr>
              <a:t>丰富的内置函数库，类</a:t>
            </a:r>
            <a:r>
              <a:rPr lang="en-US" altLang="zh-CN" sz="1050" kern="0" dirty="0">
                <a:latin typeface="+mn-ea"/>
                <a:sym typeface="Gill Sans"/>
              </a:rPr>
              <a:t>SQL</a:t>
            </a:r>
            <a:r>
              <a:rPr lang="zh-CN" altLang="en-US" sz="1050" kern="0" dirty="0">
                <a:latin typeface="+mn-ea"/>
                <a:sym typeface="Gill Sans"/>
              </a:rPr>
              <a:t>语法</a:t>
            </a:r>
            <a:endParaRPr lang="en-US" altLang="zh-CN" sz="1050" kern="0" dirty="0">
              <a:latin typeface="+mn-ea"/>
              <a:sym typeface="Gill Sans"/>
            </a:endParaRPr>
          </a:p>
          <a:p>
            <a:pPr marL="557045" lvl="1" indent="-214248" defTabSz="309470" hangingPunct="0">
              <a:buFont typeface="Arial" panose="020B0604020202020204" pitchFamily="34" charset="0"/>
              <a:buChar char="•"/>
            </a:pPr>
            <a:r>
              <a:rPr lang="zh-CN" altLang="en-US" sz="1050" kern="0" dirty="0">
                <a:latin typeface="+mn-ea"/>
                <a:sym typeface="Gill Sans"/>
              </a:rPr>
              <a:t>支持自定义本地函数</a:t>
            </a:r>
            <a:endParaRPr lang="en-US" altLang="zh-CN" sz="1050" kern="0" dirty="0">
              <a:latin typeface="+mn-ea"/>
              <a:sym typeface="Gill Sans"/>
            </a:endParaRPr>
          </a:p>
          <a:p>
            <a:pPr marL="557045" lvl="1" indent="-214248" defTabSz="309470" hangingPunct="0">
              <a:buFont typeface="Arial" panose="020B0604020202020204" pitchFamily="34" charset="0"/>
              <a:buChar char="•"/>
            </a:pPr>
            <a:r>
              <a:rPr lang="zh-CN" altLang="en-US" sz="1050" kern="0" dirty="0">
                <a:latin typeface="+mn-ea"/>
                <a:sym typeface="Gill Sans"/>
              </a:rPr>
              <a:t>*支持通过</a:t>
            </a:r>
            <a:r>
              <a:rPr lang="en-US" altLang="zh-CN" sz="1050" kern="0" dirty="0">
                <a:latin typeface="+mn-ea"/>
                <a:sym typeface="Gill Sans"/>
              </a:rPr>
              <a:t>JSON-RPC/</a:t>
            </a:r>
            <a:r>
              <a:rPr lang="en-US" altLang="zh-CN" sz="1050" kern="0" dirty="0" err="1">
                <a:latin typeface="+mn-ea"/>
                <a:sym typeface="Gill Sans"/>
              </a:rPr>
              <a:t>OpenAPI</a:t>
            </a:r>
            <a:r>
              <a:rPr lang="zh-CN" altLang="en-US" sz="1050" kern="0" dirty="0">
                <a:latin typeface="+mn-ea"/>
                <a:sym typeface="Gill Sans"/>
              </a:rPr>
              <a:t>远程函数灵活调用外部数据和模型</a:t>
            </a:r>
            <a:endParaRPr lang="en-US" altLang="zh-CN" sz="1050" kern="0" dirty="0">
              <a:latin typeface="+mn-ea"/>
              <a:sym typeface="Gill San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50117" y="2786313"/>
            <a:ext cx="3274700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664" indent="-285664" defTabSz="412626" hangingPunct="0">
              <a:buFont typeface="Arial" panose="020B0604020202020204" pitchFamily="34" charset="0"/>
              <a:buChar char="•"/>
            </a:pPr>
            <a:r>
              <a:rPr lang="zh-CN" altLang="en-US" sz="105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生命周期与系统管理</a:t>
            </a:r>
            <a:endParaRPr lang="en-US" altLang="zh-CN" sz="105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marL="742727" lvl="1" indent="-285664" defTabSz="412626" hangingPunct="0">
              <a:buFont typeface="Arial" panose="020B0604020202020204" pitchFamily="34" charset="0"/>
              <a:buChar char="•"/>
            </a:pPr>
            <a:r>
              <a:rPr lang="zh-CN" altLang="en-US" sz="105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支持单点登录配置</a:t>
            </a:r>
            <a:endParaRPr lang="en-US" altLang="zh-CN" sz="105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Gill Sans"/>
            </a:endParaRPr>
          </a:p>
          <a:p>
            <a:pPr marL="742727" lvl="1" indent="-285664" defTabSz="412626" hangingPunct="0">
              <a:buFont typeface="Arial" panose="020B0604020202020204" pitchFamily="34" charset="0"/>
              <a:buChar char="•"/>
            </a:pPr>
            <a:r>
              <a:rPr lang="zh-CN" altLang="en-US" sz="105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支持项目文件跨工作区的发布和管理</a:t>
            </a:r>
            <a:endParaRPr lang="en-US" altLang="zh-CN" sz="105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Gill Sans"/>
            </a:endParaRPr>
          </a:p>
          <a:p>
            <a:pPr marL="742727" lvl="1" indent="-285664" defTabSz="412626" hangingPunct="0">
              <a:buFont typeface="Arial" panose="020B0604020202020204" pitchFamily="34" charset="0"/>
              <a:buChar char="•"/>
            </a:pPr>
            <a:r>
              <a:rPr lang="zh-CN" altLang="en-US" sz="105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支持权限设置与角色分配</a:t>
            </a:r>
            <a:endParaRPr lang="en-US" altLang="zh-CN" sz="105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Gill Sans"/>
            </a:endParaRPr>
          </a:p>
          <a:p>
            <a:pPr marL="742727" lvl="1" indent="-285664" defTabSz="412626" hangingPunct="0">
              <a:buFont typeface="Arial" panose="020B0604020202020204" pitchFamily="34" charset="0"/>
              <a:buChar char="•"/>
            </a:pPr>
            <a:r>
              <a:rPr lang="zh-CN" altLang="en-US" sz="105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支持自定义角色，可在按钮级别设置角色权限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62DF57-0A88-A33B-6A50-1A0E3ADDE76F}"/>
              </a:ext>
            </a:extLst>
          </p:cNvPr>
          <p:cNvSpPr txBox="1"/>
          <p:nvPr/>
        </p:nvSpPr>
        <p:spPr>
          <a:xfrm>
            <a:off x="3528872" y="1873608"/>
            <a:ext cx="3199448" cy="9079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14248" indent="-214248" defTabSz="309470" hangingPunct="0">
              <a:buFont typeface="Arial" panose="020B0604020202020204" pitchFamily="34" charset="0"/>
              <a:buChar char="•"/>
            </a:pPr>
            <a:r>
              <a:rPr lang="zh-CN" altLang="en-US" sz="1100" b="1" kern="0" dirty="0" smtClean="0">
                <a:solidFill>
                  <a:srgbClr val="000000"/>
                </a:solidFill>
                <a:latin typeface="+mn-ea"/>
                <a:sym typeface="Gill Sans"/>
              </a:rPr>
              <a:t>预警</a:t>
            </a:r>
            <a:r>
              <a:rPr lang="zh-CN" altLang="en-US" sz="1100" b="1" kern="0" dirty="0">
                <a:solidFill>
                  <a:srgbClr val="000000"/>
                </a:solidFill>
                <a:latin typeface="+mn-ea"/>
                <a:sym typeface="Gill Sans"/>
              </a:rPr>
              <a:t>与监控</a:t>
            </a:r>
            <a:endParaRPr lang="en-US" altLang="zh-CN" sz="1100" b="1" kern="0" dirty="0">
              <a:solidFill>
                <a:srgbClr val="000000"/>
              </a:solidFill>
              <a:latin typeface="+mn-ea"/>
              <a:sym typeface="Gill Sans"/>
            </a:endParaRPr>
          </a:p>
          <a:p>
            <a:pPr marL="557045" lvl="6" indent="-214248" defTabSz="309470" hangingPunct="0">
              <a:buFont typeface="Arial" panose="020B0604020202020204" pitchFamily="34" charset="0"/>
              <a:buChar char="•"/>
            </a:pPr>
            <a:r>
              <a:rPr lang="zh-CN" altLang="en-US" sz="1050" kern="0" dirty="0" smtClean="0">
                <a:latin typeface="+mn-ea"/>
                <a:sym typeface="Gill Sans"/>
              </a:rPr>
              <a:t>开</a:t>
            </a:r>
            <a:r>
              <a:rPr lang="zh-CN" altLang="en-US" sz="1050" kern="0" dirty="0">
                <a:latin typeface="+mn-ea"/>
                <a:sym typeface="Gill Sans"/>
              </a:rPr>
              <a:t>箱即用决策性能监控指标</a:t>
            </a:r>
            <a:endParaRPr lang="en-US" altLang="zh-CN" sz="1050" kern="0" dirty="0">
              <a:latin typeface="+mn-ea"/>
              <a:sym typeface="Gill Sans"/>
            </a:endParaRPr>
          </a:p>
          <a:p>
            <a:pPr marL="557045" lvl="6" indent="-214248" defTabSz="309470" hangingPunct="0">
              <a:buFont typeface="Arial" panose="020B0604020202020204" pitchFamily="34" charset="0"/>
              <a:buChar char="•"/>
            </a:pPr>
            <a:r>
              <a:rPr lang="zh-CN" altLang="en-US" sz="1050" kern="0" dirty="0" smtClean="0">
                <a:latin typeface="+mn-ea"/>
                <a:sym typeface="Gill Sans"/>
              </a:rPr>
              <a:t>支持</a:t>
            </a:r>
            <a:r>
              <a:rPr lang="zh-CN" altLang="en-US" sz="1050" kern="0" dirty="0">
                <a:latin typeface="+mn-ea"/>
                <a:sym typeface="Gill Sans"/>
              </a:rPr>
              <a:t>自定义业务监控指标</a:t>
            </a:r>
            <a:endParaRPr lang="en-US" altLang="zh-CN" sz="1050" kern="0" dirty="0">
              <a:latin typeface="+mn-ea"/>
              <a:sym typeface="Gill Sans"/>
            </a:endParaRPr>
          </a:p>
          <a:p>
            <a:pPr marL="557045" lvl="6" indent="-214248" defTabSz="309470" hangingPunct="0">
              <a:buFont typeface="Arial" panose="020B0604020202020204" pitchFamily="34" charset="0"/>
              <a:buChar char="•"/>
            </a:pPr>
            <a:r>
              <a:rPr lang="zh-CN" altLang="en-US" sz="1050" kern="0" dirty="0" smtClean="0">
                <a:latin typeface="+mn-ea"/>
                <a:sym typeface="Gill Sans"/>
              </a:rPr>
              <a:t>无缝</a:t>
            </a:r>
            <a:r>
              <a:rPr lang="zh-CN" altLang="en-US" sz="1050" kern="0" dirty="0">
                <a:latin typeface="+mn-ea"/>
                <a:sym typeface="Gill Sans"/>
              </a:rPr>
              <a:t>集成</a:t>
            </a:r>
            <a:r>
              <a:rPr lang="en-US" altLang="zh-CN" sz="1050" kern="0" dirty="0">
                <a:latin typeface="+mn-ea"/>
                <a:sym typeface="Gill Sans"/>
              </a:rPr>
              <a:t>Prometheus</a:t>
            </a:r>
          </a:p>
          <a:p>
            <a:pPr marL="557045" lvl="6" indent="-214248" defTabSz="309470" hangingPunct="0">
              <a:buFont typeface="Arial" panose="020B0604020202020204" pitchFamily="34" charset="0"/>
              <a:buChar char="•"/>
            </a:pPr>
            <a:r>
              <a:rPr lang="zh-CN" altLang="en-US" sz="1050" kern="0" dirty="0" smtClean="0">
                <a:latin typeface="+mn-ea"/>
                <a:sym typeface="Gill Sans"/>
              </a:rPr>
              <a:t>预置</a:t>
            </a:r>
            <a:r>
              <a:rPr lang="en-US" altLang="zh-CN" sz="1050" kern="0" dirty="0">
                <a:latin typeface="+mn-ea"/>
                <a:sym typeface="Gill Sans"/>
              </a:rPr>
              <a:t>Grafana</a:t>
            </a:r>
            <a:r>
              <a:rPr lang="zh-CN" altLang="en-US" sz="1050" kern="0" dirty="0">
                <a:latin typeface="+mn-ea"/>
                <a:sym typeface="Gill Sans"/>
              </a:rPr>
              <a:t>可视化仪表盘模板</a:t>
            </a:r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1D8A06F9-CC2A-8947-1CC2-AF7FE0A60F0A}"/>
              </a:ext>
            </a:extLst>
          </p:cNvPr>
          <p:cNvSpPr txBox="1"/>
          <p:nvPr/>
        </p:nvSpPr>
        <p:spPr>
          <a:xfrm>
            <a:off x="394534" y="265628"/>
            <a:ext cx="6587010" cy="411636"/>
          </a:xfrm>
          <a:prstGeom prst="rect">
            <a:avLst/>
          </a:prstGeom>
        </p:spPr>
        <p:txBody>
          <a:bodyPr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 defTabSz="914400" eaLnBrk="1" hangingPunct="1">
              <a:lnSpc>
                <a:spcPct val="90000"/>
              </a:lnSpc>
              <a:spcBef>
                <a:spcPct val="0"/>
              </a:spcBef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595"/>
            <a:r>
              <a:rPr lang="zh-CN" altLang="en-US" sz="2400" dirty="0">
                <a:latin typeface="+mj-ea"/>
              </a:rPr>
              <a:t>上海信</a:t>
            </a:r>
            <a:r>
              <a:rPr lang="zh-CN" altLang="en-US" sz="2400" dirty="0" smtClean="0">
                <a:latin typeface="+mj-ea"/>
              </a:rPr>
              <a:t>数</a:t>
            </a:r>
            <a:r>
              <a:rPr lang="en-US" altLang="zh-CN" sz="2400" dirty="0" smtClean="0">
                <a:latin typeface="+mj-ea"/>
              </a:rPr>
              <a:t>-</a:t>
            </a:r>
            <a:r>
              <a:rPr lang="en-US" altLang="zh-CN" sz="2099" dirty="0" smtClean="0">
                <a:solidFill>
                  <a:srgbClr val="000000"/>
                </a:solidFill>
                <a:latin typeface="+mj-ea"/>
                <a:cs typeface="+mn-ea"/>
                <a:sym typeface="+mn-lt"/>
              </a:rPr>
              <a:t>SMARTS</a:t>
            </a:r>
            <a:r>
              <a:rPr lang="zh-CN" altLang="en-US" sz="2099" dirty="0" smtClean="0">
                <a:solidFill>
                  <a:srgbClr val="000000"/>
                </a:solidFill>
                <a:latin typeface="+mj-ea"/>
                <a:cs typeface="+mn-ea"/>
                <a:sym typeface="+mn-lt"/>
              </a:rPr>
              <a:t>系统功能</a:t>
            </a:r>
            <a:r>
              <a:rPr lang="zh-CN" altLang="en-US" sz="2099" dirty="0">
                <a:solidFill>
                  <a:srgbClr val="000000"/>
                </a:solidFill>
                <a:latin typeface="+mj-ea"/>
                <a:cs typeface="+mn-ea"/>
                <a:sym typeface="+mn-lt"/>
              </a:rPr>
              <a:t>一览</a:t>
            </a:r>
            <a:r>
              <a:rPr lang="zh-CN" altLang="en-US" sz="2099" dirty="0" smtClean="0">
                <a:solidFill>
                  <a:srgbClr val="000000"/>
                </a:solidFill>
                <a:latin typeface="+mj-ea"/>
                <a:cs typeface="+mn-ea"/>
                <a:sym typeface="+mn-lt"/>
              </a:rPr>
              <a:t>图</a:t>
            </a:r>
            <a:endParaRPr lang="zh-CN" altLang="en-US" sz="2099" dirty="0">
              <a:solidFill>
                <a:srgbClr val="000000"/>
              </a:solidFill>
              <a:latin typeface="+mj-ea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92737" y="3864843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664" indent="-285664" defTabSz="412626" hangingPunct="0">
              <a:buFont typeface="Arial" panose="020B0604020202020204" pitchFamily="34" charset="0"/>
              <a:buChar char="•"/>
            </a:pPr>
            <a:r>
              <a:rPr lang="zh-CN" altLang="en-US" sz="105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数据驱动决策模型（蓝笔）</a:t>
            </a:r>
            <a:endParaRPr lang="en-US" altLang="zh-CN" sz="105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marL="742727" lvl="1" indent="-285664" defTabSz="412626" hangingPunct="0">
              <a:buFont typeface="Arial" panose="020B0604020202020204" pitchFamily="34" charset="0"/>
              <a:buChar char="•"/>
            </a:pPr>
            <a:r>
              <a:rPr lang="zh-CN" altLang="en-US" sz="1050" kern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*支持数据探索、数据准备、数据增强、特征工程</a:t>
            </a:r>
            <a:endParaRPr lang="en-US" altLang="zh-CN" sz="1050" kern="0" dirty="0">
              <a:latin typeface="微软雅黑 Light" panose="020B0502040204020203" pitchFamily="34" charset="-122"/>
              <a:ea typeface="微软雅黑 Light" panose="020B0502040204020203" pitchFamily="34" charset="-122"/>
              <a:sym typeface="Gill Sans"/>
            </a:endParaRPr>
          </a:p>
          <a:p>
            <a:pPr marL="742727" lvl="1" indent="-285664" defTabSz="412626" hangingPunct="0">
              <a:buFont typeface="Arial" panose="020B0604020202020204" pitchFamily="34" charset="0"/>
              <a:buChar char="•"/>
            </a:pPr>
            <a:r>
              <a:rPr lang="zh-CN" altLang="en-US" sz="1050" kern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*内置</a:t>
            </a:r>
            <a:r>
              <a:rPr lang="en-US" altLang="zh-CN" sz="1050" kern="0" dirty="0" err="1"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RuleSet</a:t>
            </a:r>
            <a:r>
              <a:rPr lang="en-US" altLang="zh-CN" sz="1050" kern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 Models</a:t>
            </a:r>
            <a:r>
              <a:rPr lang="zh-CN" altLang="en-US" sz="1050" kern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，</a:t>
            </a:r>
            <a:r>
              <a:rPr lang="en-US" altLang="zh-CN" sz="1050" kern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Tree Models, Forest Models, </a:t>
            </a:r>
            <a:r>
              <a:rPr lang="en-US" altLang="zh-CN" sz="1050" kern="0" dirty="0" err="1"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XGBoost,Netural</a:t>
            </a:r>
            <a:r>
              <a:rPr lang="en-US" altLang="zh-CN" sz="1050" kern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 Networks</a:t>
            </a:r>
            <a:r>
              <a:rPr lang="zh-CN" altLang="en-US" sz="1050" kern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等类型的算法</a:t>
            </a:r>
            <a:endParaRPr lang="en-US" altLang="zh-CN" sz="1050" kern="0" dirty="0">
              <a:latin typeface="微软雅黑 Light" panose="020B0502040204020203" pitchFamily="34" charset="-122"/>
              <a:ea typeface="微软雅黑 Light" panose="020B0502040204020203" pitchFamily="34" charset="-122"/>
              <a:sym typeface="Gill Sans"/>
            </a:endParaRPr>
          </a:p>
          <a:p>
            <a:pPr marL="742727" lvl="1" indent="-285664" defTabSz="412626" hangingPunct="0">
              <a:buFont typeface="Arial" panose="020B0604020202020204" pitchFamily="34" charset="0"/>
              <a:buChar char="•"/>
            </a:pPr>
            <a:r>
              <a:rPr lang="zh-CN" altLang="en-US" sz="1050" kern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*支持嵌入</a:t>
            </a:r>
            <a:r>
              <a:rPr lang="en-US" altLang="zh-CN" sz="1050" kern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PMML</a:t>
            </a:r>
            <a:r>
              <a:rPr lang="zh-CN" altLang="en-US" sz="1050" kern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和</a:t>
            </a:r>
            <a:r>
              <a:rPr lang="en-US" altLang="zh-CN" sz="1050" kern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ONNX</a:t>
            </a:r>
            <a:r>
              <a:rPr lang="zh-CN" altLang="en-US" sz="1050" kern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格式的外部模型* 机器学习</a:t>
            </a:r>
            <a:endParaRPr lang="en-US" altLang="zh-CN" sz="1050" kern="0" dirty="0">
              <a:latin typeface="微软雅黑 Light" panose="020B0502040204020203" pitchFamily="34" charset="-122"/>
              <a:ea typeface="微软雅黑 Light" panose="020B0502040204020203" pitchFamily="34" charset="-122"/>
              <a:sym typeface="Gill Sans"/>
            </a:endParaRPr>
          </a:p>
          <a:p>
            <a:pPr marL="742727" lvl="1" indent="-285664" defTabSz="412626" hangingPunct="0">
              <a:buFont typeface="Arial" panose="020B0604020202020204" pitchFamily="34" charset="0"/>
              <a:buChar char="•"/>
            </a:pPr>
            <a:r>
              <a:rPr lang="en-US" altLang="zh-CN" sz="1050" kern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*</a:t>
            </a:r>
            <a:r>
              <a:rPr lang="zh-CN" altLang="en-US" sz="1050" kern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 支持</a:t>
            </a:r>
            <a:r>
              <a:rPr lang="en-US" altLang="zh-CN" sz="1050" kern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AI</a:t>
            </a:r>
            <a:r>
              <a:rPr lang="zh-CN" altLang="en-US" sz="1050" kern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模型（</a:t>
            </a:r>
            <a:r>
              <a:rPr lang="en-US" altLang="zh-CN" sz="1050" kern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PMML &amp; ONNX</a:t>
            </a:r>
            <a:r>
              <a:rPr lang="zh-CN" altLang="en-US" sz="1050" kern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）导入</a:t>
            </a:r>
            <a:r>
              <a:rPr lang="zh-CN" altLang="en-US" sz="1050" kern="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调用</a:t>
            </a:r>
            <a:endParaRPr lang="zh-CN" altLang="en-US" sz="1050" kern="0" dirty="0">
              <a:latin typeface="微软雅黑 Light" panose="020B0502040204020203" pitchFamily="34" charset="-122"/>
              <a:ea typeface="微软雅黑 Light" panose="020B0502040204020203" pitchFamily="34" charset="-122"/>
              <a:sym typeface="Gill San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59849" y="849631"/>
            <a:ext cx="3104507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64" indent="-285664" defTabSz="412626" hangingPunct="0">
              <a:buFont typeface="Arial" panose="020B0604020202020204" pitchFamily="34" charset="0"/>
              <a:buChar char="•"/>
            </a:pPr>
            <a:r>
              <a:rPr lang="zh-CN" altLang="en-US" sz="1050" b="1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决策</a:t>
            </a:r>
            <a:r>
              <a:rPr lang="zh-CN" altLang="en-US" sz="105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推理与执行</a:t>
            </a:r>
            <a:endParaRPr lang="en-US" altLang="zh-CN" sz="105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marL="742727" lvl="1" indent="-285664" defTabSz="412626" hangingPunct="0">
              <a:buFont typeface="Arial" panose="020B0604020202020204" pitchFamily="34" charset="0"/>
              <a:buChar char="•"/>
            </a:pPr>
            <a:r>
              <a:rPr lang="zh-CN" altLang="en-US" sz="1050" kern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独家内置最新一代</a:t>
            </a:r>
            <a:r>
              <a:rPr lang="en-US" altLang="zh-CN" sz="1050" kern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Rete</a:t>
            </a:r>
            <a:r>
              <a:rPr lang="zh-CN" altLang="en-US" sz="1050" kern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算法：</a:t>
            </a:r>
            <a:r>
              <a:rPr lang="en-US" altLang="zh-CN" sz="1050" kern="0" dirty="0" err="1"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ReteNT</a:t>
            </a:r>
            <a:r>
              <a:rPr lang="zh-CN" altLang="en-US" sz="1050" kern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，执行性能优势明显</a:t>
            </a:r>
            <a:endParaRPr lang="en-US" altLang="zh-CN" sz="1050" kern="0" dirty="0">
              <a:latin typeface="微软雅黑 Light" panose="020B0502040204020203" pitchFamily="34" charset="-122"/>
              <a:ea typeface="微软雅黑 Light" panose="020B0502040204020203" pitchFamily="34" charset="-122"/>
              <a:sym typeface="Gill Sans"/>
            </a:endParaRPr>
          </a:p>
          <a:p>
            <a:pPr marL="742727" lvl="1" indent="-285664" defTabSz="412626" hangingPunct="0">
              <a:buFont typeface="Arial" panose="020B0604020202020204" pitchFamily="34" charset="0"/>
              <a:buChar char="•"/>
            </a:pPr>
            <a:r>
              <a:rPr lang="zh-CN" altLang="en-US" sz="1050" kern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内置决策树、决策表、</a:t>
            </a:r>
            <a:r>
              <a:rPr lang="en-US" altLang="zh-CN" sz="1050" kern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Lookup</a:t>
            </a:r>
            <a:r>
              <a:rPr lang="zh-CN" altLang="en-US" sz="1050" kern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等执行引擎，针对不同类型的策略适配最佳的执行算法</a:t>
            </a:r>
            <a:endParaRPr lang="en-US" altLang="zh-CN" sz="1050" kern="0" dirty="0">
              <a:latin typeface="微软雅黑 Light" panose="020B0502040204020203" pitchFamily="34" charset="-122"/>
              <a:ea typeface="微软雅黑 Light" panose="020B0502040204020203" pitchFamily="34" charset="-122"/>
              <a:sym typeface="Gill Sans"/>
            </a:endParaRPr>
          </a:p>
          <a:p>
            <a:pPr marL="742727" lvl="1" indent="-285664" defTabSz="412626" hangingPunct="0">
              <a:buFont typeface="Arial" panose="020B0604020202020204" pitchFamily="34" charset="0"/>
              <a:buChar char="•"/>
            </a:pPr>
            <a:r>
              <a:rPr lang="zh-CN" altLang="en-US" sz="1050" kern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支持</a:t>
            </a:r>
            <a:r>
              <a:rPr lang="en-US" altLang="zh-CN" sz="1050" kern="0" dirty="0" err="1"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MapReduce</a:t>
            </a:r>
            <a:r>
              <a:rPr lang="en-US" altLang="zh-CN" sz="1050" kern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,</a:t>
            </a:r>
            <a:r>
              <a:rPr lang="zh-CN" altLang="en-US" sz="1050" kern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批量测试</a:t>
            </a:r>
            <a:endParaRPr lang="en-US" altLang="zh-CN" sz="1050" b="1" kern="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59849" y="2161925"/>
            <a:ext cx="2978679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64" indent="-285664" defTabSz="412626" hangingPunct="0">
              <a:buFont typeface="Arial" panose="020B0604020202020204" pitchFamily="34" charset="0"/>
              <a:buChar char="•"/>
            </a:pPr>
            <a:r>
              <a:rPr lang="zh-CN" altLang="en-US" sz="105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进阶功能</a:t>
            </a:r>
            <a:endParaRPr lang="en-US" altLang="zh-CN" sz="105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marL="742727" lvl="1" indent="-285664" defTabSz="412626" hangingPunct="0">
              <a:buFont typeface="Arial" panose="020B0604020202020204" pitchFamily="34" charset="0"/>
              <a:buChar char="•"/>
            </a:pPr>
            <a:r>
              <a:rPr lang="zh-CN" altLang="en-US" sz="105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支持可配置式的交互式动态问卷，用于与前端进行交互，收集数据。可配置问题、答案、渲染方式以及问题路径等</a:t>
            </a:r>
            <a:endParaRPr lang="en-US" altLang="zh-CN" sz="105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Gill Sans"/>
            </a:endParaRPr>
          </a:p>
          <a:p>
            <a:pPr marL="742727" lvl="1" indent="-285664" defTabSz="412626" hangingPunct="0">
              <a:buFont typeface="Arial" panose="020B0604020202020204" pitchFamily="34" charset="0"/>
              <a:buChar char="•"/>
            </a:pPr>
            <a:r>
              <a:rPr lang="zh-CN" altLang="en-US" sz="105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支持零代码</a:t>
            </a:r>
            <a:r>
              <a:rPr lang="en-US" altLang="zh-CN" sz="105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/</a:t>
            </a:r>
            <a:r>
              <a:rPr lang="zh-CN" altLang="en-US" sz="105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低代码应用配置</a:t>
            </a:r>
            <a:endParaRPr lang="en-US" altLang="zh-CN" sz="105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Gill Sans"/>
            </a:endParaRPr>
          </a:p>
          <a:p>
            <a:pPr marL="742727" lvl="1" indent="-285664" defTabSz="412626" hangingPunct="0">
              <a:buFont typeface="Arial" panose="020B0604020202020204" pitchFamily="34" charset="0"/>
              <a:buChar char="•"/>
            </a:pPr>
            <a:r>
              <a:rPr lang="zh-CN" altLang="en-US" sz="105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支持与业务系统进行深度集成</a:t>
            </a:r>
            <a:endParaRPr lang="en-US" altLang="zh-CN" sz="105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Gill San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1160" y="639051"/>
            <a:ext cx="298964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64" indent="-285664" defTabSz="412626" hangingPunct="0">
              <a:buFont typeface="Arial" panose="020B0604020202020204" pitchFamily="34" charset="0"/>
              <a:buChar char="•"/>
            </a:pPr>
            <a:r>
              <a:rPr lang="zh-CN" altLang="en-US" sz="105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决策部署与调用</a:t>
            </a:r>
            <a:endParaRPr lang="en-US" altLang="zh-CN" sz="105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marL="742727" lvl="1" indent="-285664" defTabSz="412626" hangingPunct="0">
              <a:buFont typeface="Arial" panose="020B0604020202020204" pitchFamily="34" charset="0"/>
              <a:buChar char="•"/>
            </a:pPr>
            <a:r>
              <a:rPr lang="zh-CN" altLang="en-US" sz="105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支持本地部署</a:t>
            </a:r>
            <a:endParaRPr lang="en-US" altLang="zh-CN" sz="105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Gill Sans"/>
            </a:endParaRPr>
          </a:p>
          <a:p>
            <a:pPr marL="742727" lvl="1" indent="-285664" defTabSz="412626" hangingPunct="0">
              <a:buFont typeface="Arial" panose="020B0604020202020204" pitchFamily="34" charset="0"/>
              <a:buChar char="•"/>
            </a:pPr>
            <a:r>
              <a:rPr lang="zh-CN" altLang="en-US" sz="105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支持云部署（微软云</a:t>
            </a:r>
            <a:r>
              <a:rPr lang="en-US" altLang="zh-CN" sz="105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/</a:t>
            </a:r>
            <a:r>
              <a:rPr lang="zh-CN" altLang="en-US" sz="105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阿里云</a:t>
            </a:r>
            <a:r>
              <a:rPr lang="en-US" altLang="zh-CN" sz="105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/</a:t>
            </a:r>
            <a:r>
              <a:rPr lang="zh-CN" altLang="en-US" sz="105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亚马逊云</a:t>
            </a:r>
            <a:r>
              <a:rPr lang="en-US" altLang="zh-CN" sz="105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/</a:t>
            </a:r>
            <a:r>
              <a:rPr lang="zh-CN" altLang="en-US" sz="105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华为云等）</a:t>
            </a:r>
            <a:endParaRPr lang="en-US" altLang="zh-CN" sz="105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Gill Sans"/>
            </a:endParaRPr>
          </a:p>
          <a:p>
            <a:pPr marL="742727" lvl="1" indent="-285664" defTabSz="412626" hangingPunct="0">
              <a:buFont typeface="Arial" panose="020B0604020202020204" pitchFamily="34" charset="0"/>
              <a:buChar char="•"/>
            </a:pPr>
            <a:r>
              <a:rPr lang="zh-CN" altLang="en-US" sz="105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支持决策文件嵌入式部署</a:t>
            </a:r>
            <a:endParaRPr lang="en-US" altLang="zh-CN" sz="105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Gill Sans"/>
            </a:endParaRPr>
          </a:p>
          <a:p>
            <a:pPr marL="742727" lvl="1" indent="-285664" defTabSz="412626" hangingPunct="0">
              <a:buFont typeface="Arial" panose="020B0604020202020204" pitchFamily="34" charset="0"/>
              <a:buChar char="•"/>
            </a:pPr>
            <a:r>
              <a:rPr lang="zh-CN" altLang="en-US" sz="105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支持</a:t>
            </a:r>
            <a:r>
              <a:rPr lang="en-US" altLang="zh-CN" sz="105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SDK</a:t>
            </a:r>
            <a:r>
              <a:rPr lang="zh-CN" altLang="en-US" sz="105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调用（提供</a:t>
            </a:r>
            <a:r>
              <a:rPr lang="en-US" altLang="zh-CN" sz="105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java/python/.net</a:t>
            </a:r>
            <a:r>
              <a:rPr lang="zh-CN" altLang="en-US" sz="105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Gill Sans"/>
              </a:rPr>
              <a:t>包等）</a:t>
            </a:r>
            <a:endParaRPr lang="en-US" altLang="zh-CN" sz="105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18845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13856" y="866652"/>
            <a:ext cx="44683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电</a:t>
            </a:r>
            <a:r>
              <a:rPr lang="zh-CN" altLang="en-US" sz="1400" dirty="0">
                <a:latin typeface="+mn-ea"/>
              </a:rPr>
              <a:t>商渠道</a:t>
            </a:r>
            <a:r>
              <a:rPr lang="zh-CN" altLang="en-US" sz="1400" dirty="0" smtClean="0">
                <a:latin typeface="+mn-ea"/>
              </a:rPr>
              <a:t>系统</a:t>
            </a:r>
            <a:r>
              <a:rPr lang="en-US" altLang="zh-CN" sz="1400" dirty="0" smtClean="0">
                <a:latin typeface="+mn-ea"/>
              </a:rPr>
              <a:t>--</a:t>
            </a:r>
            <a:r>
              <a:rPr lang="zh-CN" altLang="en-US" sz="1400" dirty="0" smtClean="0">
                <a:latin typeface="+mn-ea"/>
              </a:rPr>
              <a:t>自动</a:t>
            </a:r>
            <a:r>
              <a:rPr lang="zh-CN" altLang="en-US" sz="1400" dirty="0">
                <a:latin typeface="+mn-ea"/>
              </a:rPr>
              <a:t>审单</a:t>
            </a:r>
            <a:r>
              <a:rPr lang="zh-CN" altLang="en-US" sz="1400" dirty="0" smtClean="0">
                <a:latin typeface="+mn-ea"/>
              </a:rPr>
              <a:t>规则配置页面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82243" y="543486"/>
            <a:ext cx="4095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采用</a:t>
            </a:r>
            <a:r>
              <a:rPr lang="en-US" altLang="zh-CN" sz="1400" dirty="0" smtClean="0"/>
              <a:t>smarts</a:t>
            </a:r>
            <a:r>
              <a:rPr lang="zh-CN" altLang="en-US" sz="1400" dirty="0" smtClean="0"/>
              <a:t>规则系统低码平台进行配置化</a:t>
            </a:r>
            <a:endParaRPr lang="zh-CN" altLang="en-US" sz="1400" dirty="0"/>
          </a:p>
        </p:txBody>
      </p:sp>
      <p:sp>
        <p:nvSpPr>
          <p:cNvPr id="25" name="右箭头 24"/>
          <p:cNvSpPr/>
          <p:nvPr/>
        </p:nvSpPr>
        <p:spPr>
          <a:xfrm>
            <a:off x="4192028" y="3048927"/>
            <a:ext cx="605472" cy="374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SMARTS</a:t>
            </a:r>
            <a:r>
              <a:rPr lang="zh-CN" altLang="en-US" dirty="0" smtClean="0"/>
              <a:t>案例：自动审单规则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71" y="1142391"/>
            <a:ext cx="3520430" cy="3813072"/>
          </a:xfrm>
          <a:prstGeom prst="rect">
            <a:avLst/>
          </a:prstGeom>
        </p:spPr>
      </p:pic>
      <p:pic>
        <p:nvPicPr>
          <p:cNvPr id="10" name="内容占位符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189" y="909098"/>
            <a:ext cx="3325886" cy="4046365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606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78" y="1320436"/>
            <a:ext cx="4055641" cy="33690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810" y="1637076"/>
            <a:ext cx="4398190" cy="32956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2410" y="772566"/>
            <a:ext cx="5097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zh-CN" dirty="0" smtClean="0">
                <a:solidFill>
                  <a:srgbClr val="000000"/>
                </a:solidFill>
                <a:latin typeface="+mn-ea"/>
                <a:cs typeface="+mn-ea"/>
                <a:sym typeface="+mn-lt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  <a:cs typeface="+mn-ea"/>
                <a:sym typeface="+mn-lt"/>
              </a:rPr>
              <a:t>、通过表单来绑定业务数据</a:t>
            </a:r>
            <a:endParaRPr lang="en-US" altLang="zh-CN" dirty="0">
              <a:solidFill>
                <a:srgbClr val="000000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2409" y="224696"/>
            <a:ext cx="5097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zh-CN" dirty="0" smtClean="0">
                <a:solidFill>
                  <a:srgbClr val="000000"/>
                </a:solidFill>
                <a:latin typeface="+mn-ea"/>
                <a:cs typeface="+mn-ea"/>
                <a:sym typeface="+mn-lt"/>
              </a:rPr>
              <a:t>SMARTS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  <a:cs typeface="+mn-ea"/>
                <a:sym typeface="+mn-lt"/>
              </a:rPr>
              <a:t>审单规则</a:t>
            </a:r>
            <a:endParaRPr lang="en-US" altLang="zh-CN" dirty="0">
              <a:solidFill>
                <a:srgbClr val="000000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4866" y="772566"/>
            <a:ext cx="5097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zh-CN" dirty="0" smtClean="0">
                <a:solidFill>
                  <a:srgbClr val="000000"/>
                </a:solidFill>
                <a:latin typeface="+mn-ea"/>
                <a:cs typeface="+mn-ea"/>
                <a:sym typeface="+mn-lt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  <a:cs typeface="+mn-ea"/>
                <a:sym typeface="+mn-lt"/>
              </a:rPr>
              <a:t>、编写对应的规则</a:t>
            </a:r>
            <a:endParaRPr lang="en-US" altLang="zh-CN" dirty="0">
              <a:solidFill>
                <a:srgbClr val="000000"/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065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42" y="604008"/>
            <a:ext cx="7909902" cy="43002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72" y="453006"/>
            <a:ext cx="2356871" cy="455048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7090" y="168559"/>
            <a:ext cx="5097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zh-CN" dirty="0" smtClean="0">
                <a:solidFill>
                  <a:srgbClr val="000000"/>
                </a:solidFill>
                <a:latin typeface="+mn-ea"/>
                <a:cs typeface="+mn-ea"/>
                <a:sym typeface="+mn-lt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  <a:cs typeface="+mn-ea"/>
                <a:sym typeface="+mn-lt"/>
              </a:rPr>
              <a:t>、规则编排</a:t>
            </a:r>
            <a:endParaRPr lang="en-US" altLang="zh-CN" dirty="0">
              <a:solidFill>
                <a:srgbClr val="000000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36999" y="160452"/>
            <a:ext cx="5097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zh-CN" dirty="0" smtClean="0">
                <a:solidFill>
                  <a:srgbClr val="000000"/>
                </a:solidFill>
                <a:latin typeface="+mn-ea"/>
                <a:cs typeface="+mn-ea"/>
                <a:sym typeface="+mn-lt"/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  <a:cs typeface="+mn-ea"/>
                <a:sym typeface="+mn-lt"/>
              </a:rPr>
              <a:t>、规则测试</a:t>
            </a:r>
            <a:endParaRPr lang="en-US" altLang="zh-CN" dirty="0">
              <a:solidFill>
                <a:srgbClr val="000000"/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159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534" y="1732602"/>
            <a:ext cx="7591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https://ecovacs.feishu.cn/sheets/SuzAsvKKQh5XrLt1IqVc8JtRnqd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D8A06F9-CC2A-8947-1CC2-AF7FE0A60F0A}"/>
              </a:ext>
            </a:extLst>
          </p:cNvPr>
          <p:cNvSpPr txBox="1"/>
          <p:nvPr/>
        </p:nvSpPr>
        <p:spPr>
          <a:xfrm>
            <a:off x="394534" y="265628"/>
            <a:ext cx="6587010" cy="411636"/>
          </a:xfrm>
          <a:prstGeom prst="rect">
            <a:avLst/>
          </a:prstGeom>
        </p:spPr>
        <p:txBody>
          <a:bodyPr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 defTabSz="914400" eaLnBrk="1" hangingPunct="1">
              <a:lnSpc>
                <a:spcPct val="90000"/>
              </a:lnSpc>
              <a:spcBef>
                <a:spcPct val="0"/>
              </a:spcBef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595"/>
            <a:r>
              <a:rPr lang="zh-CN" altLang="en-US" sz="2400" dirty="0" smtClean="0">
                <a:solidFill>
                  <a:srgbClr val="000000"/>
                </a:solidFill>
                <a:latin typeface="+mj-ea"/>
                <a:cs typeface="+mn-ea"/>
                <a:sym typeface="+mn-lt"/>
              </a:rPr>
              <a:t>商用产品总结比对</a:t>
            </a:r>
            <a:endParaRPr lang="zh-CN" altLang="en-US" sz="2400" dirty="0">
              <a:solidFill>
                <a:srgbClr val="000000"/>
              </a:solidFill>
              <a:latin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54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排期计划</a:t>
            </a:r>
            <a:endParaRPr lang="zh-CN" altLang="en-US" sz="2400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471322"/>
              </p:ext>
            </p:extLst>
          </p:nvPr>
        </p:nvGraphicFramePr>
        <p:xfrm>
          <a:off x="628650" y="938213"/>
          <a:ext cx="7886700" cy="2827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5236053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391545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2054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输出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计划时间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8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技术调研和选型，多方案对比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种开源以及商用产品技术调研，熟练使用，</a:t>
                      </a:r>
                      <a:r>
                        <a:rPr lang="en-US" altLang="zh-CN" dirty="0" smtClean="0"/>
                        <a:t>demo</a:t>
                      </a:r>
                      <a:r>
                        <a:rPr lang="zh-CN" altLang="en-US" dirty="0" smtClean="0"/>
                        <a:t>输出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2023.04.01</a:t>
                      </a:r>
                      <a:r>
                        <a:rPr lang="en-US" altLang="zh-CN" baseline="0" dirty="0" smtClean="0"/>
                        <a:t> ~ 2023.04.28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05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结合目前系统使用场景调研以及场景梳理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场景梳理，并且抽出典型</a:t>
                      </a:r>
                      <a:r>
                        <a:rPr lang="en-US" altLang="zh-CN" dirty="0" smtClean="0"/>
                        <a:t>N</a:t>
                      </a:r>
                      <a:r>
                        <a:rPr lang="zh-CN" altLang="en-US" dirty="0" smtClean="0"/>
                        <a:t>个使用场景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2023.05.04</a:t>
                      </a:r>
                      <a:r>
                        <a:rPr lang="en-US" altLang="zh-CN" baseline="0" dirty="0" smtClean="0"/>
                        <a:t> ~ 2023.06.11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01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测试环境部署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测试环境部署步骤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2023.06.12</a:t>
                      </a:r>
                      <a:r>
                        <a:rPr lang="en-US" altLang="zh-CN" baseline="0" dirty="0" smtClean="0"/>
                        <a:t> ~ 2023.06.19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46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代码编写以及测试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测试方案，结果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2023.06.22</a:t>
                      </a:r>
                      <a:r>
                        <a:rPr lang="en-US" altLang="zh-CN" baseline="0" dirty="0" smtClean="0"/>
                        <a:t> ~ 2023.06.26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线上逐步上线并且推广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发布流程以及注意事项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2023.06.29 ~ 2023.08.30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414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71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íṧliḍé">
            <a:extLst>
              <a:ext uri="{FF2B5EF4-FFF2-40B4-BE49-F238E27FC236}">
                <a16:creationId xmlns:a16="http://schemas.microsoft.com/office/drawing/2014/main" id="{0BB75D38-3254-4E3B-81F2-78F84E277B55}"/>
              </a:ext>
            </a:extLst>
          </p:cNvPr>
          <p:cNvGrpSpPr/>
          <p:nvPr/>
        </p:nvGrpSpPr>
        <p:grpSpPr>
          <a:xfrm>
            <a:off x="530763" y="734566"/>
            <a:ext cx="507831" cy="1872628"/>
            <a:chOff x="1726575" y="1112771"/>
            <a:chExt cx="677108" cy="2496837"/>
          </a:xfrm>
        </p:grpSpPr>
        <p:sp>
          <p:nvSpPr>
            <p:cNvPr id="12" name="îṥḻíḓè">
              <a:extLst>
                <a:ext uri="{FF2B5EF4-FFF2-40B4-BE49-F238E27FC236}">
                  <a16:creationId xmlns:a16="http://schemas.microsoft.com/office/drawing/2014/main" id="{D276CED3-6F31-484B-A807-7034F696ACE7}"/>
                </a:ext>
              </a:extLst>
            </p:cNvPr>
            <p:cNvSpPr/>
            <p:nvPr/>
          </p:nvSpPr>
          <p:spPr>
            <a:xfrm>
              <a:off x="1726575" y="1112771"/>
              <a:ext cx="677108" cy="2496837"/>
            </a:xfrm>
            <a:prstGeom prst="rect">
              <a:avLst/>
            </a:prstGeom>
          </p:spPr>
          <p:txBody>
            <a:bodyPr vert="eaVert" wrap="square" lIns="68580" tIns="34290" rIns="68580" bIns="34290" anchor="ctr" anchorCtr="0">
              <a:normAutofit/>
            </a:bodyPr>
            <a:lstStyle/>
            <a:p>
              <a:pPr algn="ctr"/>
              <a:r>
                <a:rPr lang="zh-CN" altLang="en-US" sz="2400" b="1" spc="225" dirty="0" smtClean="0"/>
                <a:t>目录</a:t>
              </a:r>
              <a:endParaRPr lang="zh-CN" altLang="en-US" sz="2400" b="1" spc="225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C6AF8E1-E4EF-4F13-AB6D-0788B2CC28DE}"/>
                </a:ext>
              </a:extLst>
            </p:cNvPr>
            <p:cNvCxnSpPr/>
            <p:nvPr/>
          </p:nvCxnSpPr>
          <p:spPr>
            <a:xfrm>
              <a:off x="1756946" y="2038248"/>
              <a:ext cx="0" cy="544980"/>
            </a:xfrm>
            <a:prstGeom prst="line">
              <a:avLst/>
            </a:prstGeom>
            <a:ln w="3175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íSľïḑê">
            <a:extLst>
              <a:ext uri="{FF2B5EF4-FFF2-40B4-BE49-F238E27FC236}">
                <a16:creationId xmlns:a16="http://schemas.microsoft.com/office/drawing/2014/main" id="{AFC5FDE1-D896-4AF0-B65C-326BED25BB41}"/>
              </a:ext>
            </a:extLst>
          </p:cNvPr>
          <p:cNvSpPr/>
          <p:nvPr/>
        </p:nvSpPr>
        <p:spPr bwMode="auto">
          <a:xfrm>
            <a:off x="1844002" y="1168604"/>
            <a:ext cx="3870998" cy="447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/>
              <a:t>业务系统痛点</a:t>
            </a:r>
            <a:endParaRPr lang="en-US" altLang="zh-CN" sz="1600" dirty="0"/>
          </a:p>
        </p:txBody>
      </p:sp>
      <p:sp>
        <p:nvSpPr>
          <p:cNvPr id="15" name="íṣļïďê">
            <a:extLst>
              <a:ext uri="{FF2B5EF4-FFF2-40B4-BE49-F238E27FC236}">
                <a16:creationId xmlns:a16="http://schemas.microsoft.com/office/drawing/2014/main" id="{1BDA55E1-7441-4F05-8980-503ADDD2CC4C}"/>
              </a:ext>
            </a:extLst>
          </p:cNvPr>
          <p:cNvSpPr/>
          <p:nvPr/>
        </p:nvSpPr>
        <p:spPr>
          <a:xfrm>
            <a:off x="1523647" y="1168604"/>
            <a:ext cx="441928" cy="447304"/>
          </a:xfrm>
          <a:prstGeom prst="rect">
            <a:avLst/>
          </a:prstGeom>
        </p:spPr>
        <p:txBody>
          <a:bodyPr wrap="square" lIns="68580" tIns="34290" rIns="68580" bIns="3429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 smtClean="0"/>
              <a:t>1</a:t>
            </a:r>
            <a:r>
              <a:rPr lang="en-US" altLang="zh-CN" sz="1600" dirty="0"/>
              <a:t>.</a:t>
            </a:r>
          </a:p>
        </p:txBody>
      </p:sp>
      <p:sp>
        <p:nvSpPr>
          <p:cNvPr id="16" name="îṩļíḍè">
            <a:extLst>
              <a:ext uri="{FF2B5EF4-FFF2-40B4-BE49-F238E27FC236}">
                <a16:creationId xmlns:a16="http://schemas.microsoft.com/office/drawing/2014/main" id="{EF69DBB9-7E07-452A-9945-5EF2BD7EFC55}"/>
              </a:ext>
            </a:extLst>
          </p:cNvPr>
          <p:cNvSpPr/>
          <p:nvPr/>
        </p:nvSpPr>
        <p:spPr bwMode="auto">
          <a:xfrm>
            <a:off x="1844002" y="1635181"/>
            <a:ext cx="3870998" cy="447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/>
              <a:t>规则引擎科普</a:t>
            </a:r>
            <a:endParaRPr lang="en-US" altLang="zh-CN" sz="1600" dirty="0"/>
          </a:p>
        </p:txBody>
      </p:sp>
      <p:sp>
        <p:nvSpPr>
          <p:cNvPr id="17" name="ïSḻîḓé">
            <a:extLst>
              <a:ext uri="{FF2B5EF4-FFF2-40B4-BE49-F238E27FC236}">
                <a16:creationId xmlns:a16="http://schemas.microsoft.com/office/drawing/2014/main" id="{0FAB0CAD-D3DD-4CAE-BF0C-BBC0BD496AEF}"/>
              </a:ext>
            </a:extLst>
          </p:cNvPr>
          <p:cNvSpPr/>
          <p:nvPr/>
        </p:nvSpPr>
        <p:spPr>
          <a:xfrm>
            <a:off x="1523647" y="1635181"/>
            <a:ext cx="441928" cy="447304"/>
          </a:xfrm>
          <a:prstGeom prst="rect">
            <a:avLst/>
          </a:prstGeom>
        </p:spPr>
        <p:txBody>
          <a:bodyPr wrap="square" lIns="68580" tIns="34290" rIns="68580" bIns="3429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 smtClean="0"/>
              <a:t>2</a:t>
            </a:r>
            <a:r>
              <a:rPr lang="en-US" altLang="zh-CN" sz="1600" dirty="0"/>
              <a:t>.</a:t>
            </a:r>
          </a:p>
        </p:txBody>
      </p:sp>
      <p:sp>
        <p:nvSpPr>
          <p:cNvPr id="18" name="ïṩľidê">
            <a:extLst>
              <a:ext uri="{FF2B5EF4-FFF2-40B4-BE49-F238E27FC236}">
                <a16:creationId xmlns:a16="http://schemas.microsoft.com/office/drawing/2014/main" id="{4C7980B0-BA4B-4122-B036-80BAC925A349}"/>
              </a:ext>
            </a:extLst>
          </p:cNvPr>
          <p:cNvSpPr/>
          <p:nvPr/>
        </p:nvSpPr>
        <p:spPr bwMode="auto">
          <a:xfrm>
            <a:off x="1844002" y="2101758"/>
            <a:ext cx="3870998" cy="447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/>
              <a:t>规则引擎技术选型</a:t>
            </a:r>
            <a:endParaRPr lang="en-US" altLang="zh-CN" sz="1600" dirty="0"/>
          </a:p>
        </p:txBody>
      </p:sp>
      <p:sp>
        <p:nvSpPr>
          <p:cNvPr id="19" name="işḷíḍè">
            <a:extLst>
              <a:ext uri="{FF2B5EF4-FFF2-40B4-BE49-F238E27FC236}">
                <a16:creationId xmlns:a16="http://schemas.microsoft.com/office/drawing/2014/main" id="{ECBCB883-9CFA-44D5-B025-92D0F6D29465}"/>
              </a:ext>
            </a:extLst>
          </p:cNvPr>
          <p:cNvSpPr/>
          <p:nvPr/>
        </p:nvSpPr>
        <p:spPr>
          <a:xfrm>
            <a:off x="1523647" y="2101758"/>
            <a:ext cx="441928" cy="447304"/>
          </a:xfrm>
          <a:prstGeom prst="rect">
            <a:avLst/>
          </a:prstGeom>
        </p:spPr>
        <p:txBody>
          <a:bodyPr wrap="square" lIns="68580" tIns="34290" rIns="68580" bIns="3429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 smtClean="0"/>
              <a:t>3</a:t>
            </a:r>
            <a:r>
              <a:rPr lang="en-US" altLang="zh-CN" sz="1600" dirty="0"/>
              <a:t>.</a:t>
            </a:r>
          </a:p>
        </p:txBody>
      </p:sp>
      <p:sp>
        <p:nvSpPr>
          <p:cNvPr id="20" name="îṡḻiḓé">
            <a:extLst>
              <a:ext uri="{FF2B5EF4-FFF2-40B4-BE49-F238E27FC236}">
                <a16:creationId xmlns:a16="http://schemas.microsoft.com/office/drawing/2014/main" id="{346AA84A-5D3D-4AC7-9E14-C225CA9015FE}"/>
              </a:ext>
            </a:extLst>
          </p:cNvPr>
          <p:cNvSpPr/>
          <p:nvPr/>
        </p:nvSpPr>
        <p:spPr bwMode="auto">
          <a:xfrm>
            <a:off x="1844002" y="2568336"/>
            <a:ext cx="3870998" cy="447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/>
              <a:t>商用规则引擎</a:t>
            </a:r>
            <a:r>
              <a:rPr lang="en-US" altLang="zh-CN" sz="1600" dirty="0" smtClean="0"/>
              <a:t>-</a:t>
            </a:r>
            <a:r>
              <a:rPr lang="en-US" altLang="zh-CN" sz="1600" dirty="0" err="1" smtClean="0"/>
              <a:t>urule</a:t>
            </a:r>
            <a:r>
              <a:rPr lang="en-US" altLang="zh-CN" sz="1600" dirty="0" smtClean="0"/>
              <a:t> pro</a:t>
            </a:r>
            <a:r>
              <a:rPr lang="zh-CN" altLang="en-US" sz="1600" dirty="0" smtClean="0"/>
              <a:t>应用介绍以及应用</a:t>
            </a:r>
            <a:endParaRPr lang="en-US" altLang="zh-CN" sz="1600" dirty="0"/>
          </a:p>
        </p:txBody>
      </p:sp>
      <p:sp>
        <p:nvSpPr>
          <p:cNvPr id="21" name="is1íḋe">
            <a:extLst>
              <a:ext uri="{FF2B5EF4-FFF2-40B4-BE49-F238E27FC236}">
                <a16:creationId xmlns:a16="http://schemas.microsoft.com/office/drawing/2014/main" id="{F3846F70-12CE-4918-9A6E-6648BC663D12}"/>
              </a:ext>
            </a:extLst>
          </p:cNvPr>
          <p:cNvSpPr/>
          <p:nvPr/>
        </p:nvSpPr>
        <p:spPr>
          <a:xfrm>
            <a:off x="1523647" y="2568336"/>
            <a:ext cx="441928" cy="447304"/>
          </a:xfrm>
          <a:prstGeom prst="rect">
            <a:avLst/>
          </a:prstGeom>
        </p:spPr>
        <p:txBody>
          <a:bodyPr wrap="square" lIns="68580" tIns="34290" rIns="68580" bIns="3429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 smtClean="0"/>
              <a:t>4</a:t>
            </a:r>
            <a:r>
              <a:rPr lang="en-US" altLang="zh-CN" sz="1600" dirty="0"/>
              <a:t>.</a:t>
            </a:r>
          </a:p>
        </p:txBody>
      </p:sp>
      <p:sp>
        <p:nvSpPr>
          <p:cNvPr id="22" name="ïṡ1îḍé">
            <a:extLst>
              <a:ext uri="{FF2B5EF4-FFF2-40B4-BE49-F238E27FC236}">
                <a16:creationId xmlns:a16="http://schemas.microsoft.com/office/drawing/2014/main" id="{0A0AF944-BB49-41F2-A2BD-6403234B6AE7}"/>
              </a:ext>
            </a:extLst>
          </p:cNvPr>
          <p:cNvSpPr/>
          <p:nvPr/>
        </p:nvSpPr>
        <p:spPr bwMode="auto">
          <a:xfrm>
            <a:off x="1844002" y="3034913"/>
            <a:ext cx="3870998" cy="447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/>
              <a:t>商用规则引擎</a:t>
            </a:r>
            <a:r>
              <a:rPr lang="en-US" altLang="zh-CN" sz="1600" dirty="0" smtClean="0"/>
              <a:t>-smarts</a:t>
            </a:r>
            <a:r>
              <a:rPr lang="zh-CN" altLang="en-US" sz="1600" dirty="0"/>
              <a:t>介绍以及</a:t>
            </a:r>
            <a:r>
              <a:rPr lang="zh-CN" altLang="en-US" sz="1600" dirty="0" smtClean="0"/>
              <a:t>应用</a:t>
            </a:r>
            <a:endParaRPr lang="en-US" altLang="zh-CN" sz="1600" dirty="0"/>
          </a:p>
        </p:txBody>
      </p:sp>
      <p:sp>
        <p:nvSpPr>
          <p:cNvPr id="23" name="îŝľïde">
            <a:extLst>
              <a:ext uri="{FF2B5EF4-FFF2-40B4-BE49-F238E27FC236}">
                <a16:creationId xmlns:a16="http://schemas.microsoft.com/office/drawing/2014/main" id="{E5B33D09-3BAA-4AF6-81DA-5012B7784BD2}"/>
              </a:ext>
            </a:extLst>
          </p:cNvPr>
          <p:cNvSpPr/>
          <p:nvPr/>
        </p:nvSpPr>
        <p:spPr>
          <a:xfrm>
            <a:off x="1523647" y="3034913"/>
            <a:ext cx="441928" cy="447304"/>
          </a:xfrm>
          <a:prstGeom prst="rect">
            <a:avLst/>
          </a:prstGeom>
        </p:spPr>
        <p:txBody>
          <a:bodyPr wrap="square" lIns="68580" tIns="34290" rIns="68580" bIns="3429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 smtClean="0"/>
              <a:t>5</a:t>
            </a:r>
            <a:r>
              <a:rPr lang="en-US" altLang="zh-CN" sz="1600" dirty="0"/>
              <a:t>.</a:t>
            </a:r>
          </a:p>
        </p:txBody>
      </p:sp>
      <p:sp>
        <p:nvSpPr>
          <p:cNvPr id="24" name="îṩļïḓe">
            <a:extLst>
              <a:ext uri="{FF2B5EF4-FFF2-40B4-BE49-F238E27FC236}">
                <a16:creationId xmlns:a16="http://schemas.microsoft.com/office/drawing/2014/main" id="{42ED8130-71DF-4EC2-8347-7D9CB945FF24}"/>
              </a:ext>
            </a:extLst>
          </p:cNvPr>
          <p:cNvSpPr/>
          <p:nvPr/>
        </p:nvSpPr>
        <p:spPr bwMode="auto">
          <a:xfrm>
            <a:off x="1844002" y="3501487"/>
            <a:ext cx="3870998" cy="447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/>
              <a:t>总结和计划</a:t>
            </a:r>
            <a:endParaRPr lang="en-US" altLang="zh-CN" sz="1600" dirty="0"/>
          </a:p>
        </p:txBody>
      </p:sp>
      <p:sp>
        <p:nvSpPr>
          <p:cNvPr id="25" name="iṡ1iḓe">
            <a:extLst>
              <a:ext uri="{FF2B5EF4-FFF2-40B4-BE49-F238E27FC236}">
                <a16:creationId xmlns:a16="http://schemas.microsoft.com/office/drawing/2014/main" id="{B1653C7F-13AA-4F29-8FB5-1F6B1CB1D767}"/>
              </a:ext>
            </a:extLst>
          </p:cNvPr>
          <p:cNvSpPr/>
          <p:nvPr/>
        </p:nvSpPr>
        <p:spPr>
          <a:xfrm>
            <a:off x="1523647" y="3461968"/>
            <a:ext cx="441928" cy="561901"/>
          </a:xfrm>
          <a:prstGeom prst="rect">
            <a:avLst/>
          </a:prstGeom>
        </p:spPr>
        <p:txBody>
          <a:bodyPr wrap="square" lIns="68580" tIns="34290" rIns="68580" bIns="3429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 smtClean="0"/>
              <a:t>6</a:t>
            </a:r>
            <a:r>
              <a:rPr lang="en-US" altLang="zh-CN" sz="1600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96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0199" y="1911669"/>
            <a:ext cx="20269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solidFill>
                  <a:srgbClr val="1D374B"/>
                </a:solidFill>
                <a:latin typeface="HelveticaNeueLT Std Med" panose="020B0604020202020204" charset="0"/>
                <a:ea typeface="思源黑体 CN Medium" panose="020B0600000000000000" pitchFamily="34" charset="-128"/>
                <a:cs typeface="HelveticaNeueLT Std Med" panose="020B0604020202020204" charset="0"/>
              </a:rPr>
              <a:t>Thanks!</a:t>
            </a:r>
            <a:endParaRPr kumimoji="1" lang="zh-CN" altLang="en-US" sz="4000" dirty="0">
              <a:solidFill>
                <a:srgbClr val="1D374B"/>
              </a:solidFill>
              <a:latin typeface="HelveticaNeueLT Std Med" panose="020B0604020202020204" charset="0"/>
              <a:ea typeface="思源黑体 CN Medium" panose="020B0600000000000000" pitchFamily="34" charset="-128"/>
              <a:cs typeface="HelveticaNeueLT Std Med" panose="020B0604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0199" y="4536331"/>
            <a:ext cx="3377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1D374B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我们的使命</a:t>
            </a:r>
            <a:r>
              <a:rPr kumimoji="1" lang="en-US" altLang="zh-CN" sz="1600" dirty="0">
                <a:solidFill>
                  <a:srgbClr val="1D374B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 </a:t>
            </a:r>
            <a:r>
              <a:rPr kumimoji="1" lang="zh-CN" altLang="en-US" sz="1600" dirty="0">
                <a:solidFill>
                  <a:srgbClr val="1D374B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让机器人服务全球家庭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+mj-ea"/>
              </a:rPr>
              <a:t>业务系统存在痛点</a:t>
            </a:r>
            <a:endParaRPr lang="zh-CN" altLang="en-US" sz="24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49" y="899318"/>
            <a:ext cx="7961367" cy="392492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） 业务逻辑混杂在代码里，难以理解、难以维护，容易造成逻辑错乱；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） 需求的变更开发周期长，开发测试上线响应时间</a:t>
            </a:r>
            <a:r>
              <a:rPr lang="zh-CN" altLang="en-US" sz="1800" dirty="0" smtClean="0"/>
              <a:t>长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） 随着逻辑的迭代增加，导致执行效率的降低；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）不同的</a:t>
            </a:r>
            <a:r>
              <a:rPr lang="zh-CN" altLang="en-US" sz="1800" dirty="0">
                <a:sym typeface="Gill Sans"/>
              </a:rPr>
              <a:t>决策逻辑规则分散存在于不同的系统、代码、文档，缺乏统一化，可视化的管理</a:t>
            </a:r>
            <a:r>
              <a:rPr lang="zh-CN" altLang="en-US" sz="1800" dirty="0" smtClean="0">
                <a:sym typeface="Gill Sans"/>
              </a:rPr>
              <a:t>，每隔一段时间需要花费人力去梳理各逻辑流程</a:t>
            </a:r>
            <a:r>
              <a:rPr lang="zh-CN" altLang="en-US" sz="18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428578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72273" y="1885884"/>
            <a:ext cx="5200463" cy="952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588" b="1" dirty="0"/>
              <a:t>规则引擎微科普</a:t>
            </a:r>
          </a:p>
        </p:txBody>
      </p:sp>
      <p:sp>
        <p:nvSpPr>
          <p:cNvPr id="4" name="矩形 3"/>
          <p:cNvSpPr/>
          <p:nvPr/>
        </p:nvSpPr>
        <p:spPr>
          <a:xfrm>
            <a:off x="1855011" y="2984375"/>
            <a:ext cx="5464958" cy="4440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86" dirty="0"/>
              <a:t>什么是规则引擎，有什么价值，用在哪里</a:t>
            </a:r>
          </a:p>
        </p:txBody>
      </p:sp>
      <p:sp>
        <p:nvSpPr>
          <p:cNvPr id="5" name="Freeform 19"/>
          <p:cNvSpPr>
            <a:spLocks noChangeAspect="1"/>
          </p:cNvSpPr>
          <p:nvPr/>
        </p:nvSpPr>
        <p:spPr bwMode="auto">
          <a:xfrm>
            <a:off x="7294737" y="3623411"/>
            <a:ext cx="523051" cy="840913"/>
          </a:xfrm>
          <a:custGeom>
            <a:avLst/>
            <a:gdLst>
              <a:gd name="T0" fmla="*/ 1691 w 1694"/>
              <a:gd name="T1" fmla="*/ 1046 h 2719"/>
              <a:gd name="T2" fmla="*/ 1681 w 1694"/>
              <a:gd name="T3" fmla="*/ 869 h 2719"/>
              <a:gd name="T4" fmla="*/ 1679 w 1694"/>
              <a:gd name="T5" fmla="*/ 836 h 2719"/>
              <a:gd name="T6" fmla="*/ 1653 w 1694"/>
              <a:gd name="T7" fmla="*/ 815 h 2719"/>
              <a:gd name="T8" fmla="*/ 1050 w 1694"/>
              <a:gd name="T9" fmla="*/ 332 h 2719"/>
              <a:gd name="T10" fmla="*/ 1027 w 1694"/>
              <a:gd name="T11" fmla="*/ 48 h 2719"/>
              <a:gd name="T12" fmla="*/ 898 w 1694"/>
              <a:gd name="T13" fmla="*/ 0 h 2719"/>
              <a:gd name="T14" fmla="*/ 647 w 1694"/>
              <a:gd name="T15" fmla="*/ 224 h 2719"/>
              <a:gd name="T16" fmla="*/ 37 w 1694"/>
              <a:gd name="T17" fmla="*/ 1034 h 2719"/>
              <a:gd name="T18" fmla="*/ 1 w 1694"/>
              <a:gd name="T19" fmla="*/ 1735 h 2719"/>
              <a:gd name="T20" fmla="*/ 2 w 1694"/>
              <a:gd name="T21" fmla="*/ 1760 h 2719"/>
              <a:gd name="T22" fmla="*/ 3 w 1694"/>
              <a:gd name="T23" fmla="*/ 1947 h 2719"/>
              <a:gd name="T24" fmla="*/ 3 w 1694"/>
              <a:gd name="T25" fmla="*/ 2022 h 2719"/>
              <a:gd name="T26" fmla="*/ 78 w 1694"/>
              <a:gd name="T27" fmla="*/ 2022 h 2719"/>
              <a:gd name="T28" fmla="*/ 284 w 1694"/>
              <a:gd name="T29" fmla="*/ 2149 h 2719"/>
              <a:gd name="T30" fmla="*/ 78 w 1694"/>
              <a:gd name="T31" fmla="*/ 2276 h 2719"/>
              <a:gd name="T32" fmla="*/ 3 w 1694"/>
              <a:gd name="T33" fmla="*/ 2276 h 2719"/>
              <a:gd name="T34" fmla="*/ 3 w 1694"/>
              <a:gd name="T35" fmla="*/ 2351 h 2719"/>
              <a:gd name="T36" fmla="*/ 4 w 1694"/>
              <a:gd name="T37" fmla="*/ 2643 h 2719"/>
              <a:gd name="T38" fmla="*/ 4 w 1694"/>
              <a:gd name="T39" fmla="*/ 2719 h 2719"/>
              <a:gd name="T40" fmla="*/ 1318 w 1694"/>
              <a:gd name="T41" fmla="*/ 2719 h 2719"/>
              <a:gd name="T42" fmla="*/ 1318 w 1694"/>
              <a:gd name="T43" fmla="*/ 2643 h 2719"/>
              <a:gd name="T44" fmla="*/ 1318 w 1694"/>
              <a:gd name="T45" fmla="*/ 2351 h 2719"/>
              <a:gd name="T46" fmla="*/ 1318 w 1694"/>
              <a:gd name="T47" fmla="*/ 2275 h 2719"/>
              <a:gd name="T48" fmla="*/ 1243 w 1694"/>
              <a:gd name="T49" fmla="*/ 2276 h 2719"/>
              <a:gd name="T50" fmla="*/ 1241 w 1694"/>
              <a:gd name="T51" fmla="*/ 2276 h 2719"/>
              <a:gd name="T52" fmla="*/ 1239 w 1694"/>
              <a:gd name="T53" fmla="*/ 2276 h 2719"/>
              <a:gd name="T54" fmla="*/ 1032 w 1694"/>
              <a:gd name="T55" fmla="*/ 2149 h 2719"/>
              <a:gd name="T56" fmla="*/ 1239 w 1694"/>
              <a:gd name="T57" fmla="*/ 2022 h 2719"/>
              <a:gd name="T58" fmla="*/ 1242 w 1694"/>
              <a:gd name="T59" fmla="*/ 2022 h 2719"/>
              <a:gd name="T60" fmla="*/ 1318 w 1694"/>
              <a:gd name="T61" fmla="*/ 2022 h 2719"/>
              <a:gd name="T62" fmla="*/ 1318 w 1694"/>
              <a:gd name="T63" fmla="*/ 1947 h 2719"/>
              <a:gd name="T64" fmla="*/ 1127 w 1694"/>
              <a:gd name="T65" fmla="*/ 1362 h 2719"/>
              <a:gd name="T66" fmla="*/ 1056 w 1694"/>
              <a:gd name="T67" fmla="*/ 1282 h 2719"/>
              <a:gd name="T68" fmla="*/ 880 w 1694"/>
              <a:gd name="T69" fmla="*/ 1056 h 2719"/>
              <a:gd name="T70" fmla="*/ 1050 w 1694"/>
              <a:gd name="T71" fmla="*/ 1114 h 2719"/>
              <a:gd name="T72" fmla="*/ 1290 w 1694"/>
              <a:gd name="T73" fmla="*/ 1121 h 2719"/>
              <a:gd name="T74" fmla="*/ 1346 w 1694"/>
              <a:gd name="T75" fmla="*/ 1202 h 2719"/>
              <a:gd name="T76" fmla="*/ 1384 w 1694"/>
              <a:gd name="T77" fmla="*/ 1257 h 2719"/>
              <a:gd name="T78" fmla="*/ 1443 w 1694"/>
              <a:gd name="T79" fmla="*/ 1226 h 2719"/>
              <a:gd name="T80" fmla="*/ 1651 w 1694"/>
              <a:gd name="T81" fmla="*/ 1117 h 2719"/>
              <a:gd name="T82" fmla="*/ 1694 w 1694"/>
              <a:gd name="T83" fmla="*/ 1094 h 2719"/>
              <a:gd name="T84" fmla="*/ 1691 w 1694"/>
              <a:gd name="T85" fmla="*/ 1046 h 2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94" h="2719">
                <a:moveTo>
                  <a:pt x="1691" y="1046"/>
                </a:moveTo>
                <a:cubicBezTo>
                  <a:pt x="1681" y="869"/>
                  <a:pt x="1681" y="869"/>
                  <a:pt x="1681" y="869"/>
                </a:cubicBezTo>
                <a:cubicBezTo>
                  <a:pt x="1679" y="836"/>
                  <a:pt x="1679" y="836"/>
                  <a:pt x="1679" y="836"/>
                </a:cubicBezTo>
                <a:cubicBezTo>
                  <a:pt x="1653" y="815"/>
                  <a:pt x="1653" y="815"/>
                  <a:pt x="1653" y="815"/>
                </a:cubicBezTo>
                <a:cubicBezTo>
                  <a:pt x="1050" y="332"/>
                  <a:pt x="1050" y="332"/>
                  <a:pt x="1050" y="332"/>
                </a:cubicBezTo>
                <a:cubicBezTo>
                  <a:pt x="1027" y="48"/>
                  <a:pt x="1027" y="48"/>
                  <a:pt x="1027" y="48"/>
                </a:cubicBezTo>
                <a:cubicBezTo>
                  <a:pt x="898" y="0"/>
                  <a:pt x="898" y="0"/>
                  <a:pt x="898" y="0"/>
                </a:cubicBezTo>
                <a:cubicBezTo>
                  <a:pt x="897" y="2"/>
                  <a:pt x="772" y="126"/>
                  <a:pt x="647" y="224"/>
                </a:cubicBezTo>
                <a:cubicBezTo>
                  <a:pt x="195" y="352"/>
                  <a:pt x="71" y="785"/>
                  <a:pt x="37" y="1034"/>
                </a:cubicBezTo>
                <a:cubicBezTo>
                  <a:pt x="0" y="1315"/>
                  <a:pt x="0" y="1487"/>
                  <a:pt x="1" y="1735"/>
                </a:cubicBezTo>
                <a:cubicBezTo>
                  <a:pt x="1" y="1743"/>
                  <a:pt x="2" y="1752"/>
                  <a:pt x="2" y="1760"/>
                </a:cubicBezTo>
                <a:cubicBezTo>
                  <a:pt x="3" y="1947"/>
                  <a:pt x="3" y="1947"/>
                  <a:pt x="3" y="1947"/>
                </a:cubicBezTo>
                <a:cubicBezTo>
                  <a:pt x="3" y="2022"/>
                  <a:pt x="3" y="2022"/>
                  <a:pt x="3" y="2022"/>
                </a:cubicBezTo>
                <a:cubicBezTo>
                  <a:pt x="3" y="2022"/>
                  <a:pt x="78" y="2022"/>
                  <a:pt x="78" y="2022"/>
                </a:cubicBezTo>
                <a:cubicBezTo>
                  <a:pt x="189" y="2023"/>
                  <a:pt x="284" y="2092"/>
                  <a:pt x="284" y="2149"/>
                </a:cubicBezTo>
                <a:cubicBezTo>
                  <a:pt x="284" y="2205"/>
                  <a:pt x="189" y="2275"/>
                  <a:pt x="78" y="2276"/>
                </a:cubicBezTo>
                <a:cubicBezTo>
                  <a:pt x="3" y="2276"/>
                  <a:pt x="3" y="2276"/>
                  <a:pt x="3" y="2276"/>
                </a:cubicBezTo>
                <a:cubicBezTo>
                  <a:pt x="3" y="2351"/>
                  <a:pt x="3" y="2351"/>
                  <a:pt x="3" y="2351"/>
                </a:cubicBezTo>
                <a:cubicBezTo>
                  <a:pt x="4" y="2643"/>
                  <a:pt x="4" y="2643"/>
                  <a:pt x="4" y="2643"/>
                </a:cubicBezTo>
                <a:cubicBezTo>
                  <a:pt x="4" y="2719"/>
                  <a:pt x="4" y="2719"/>
                  <a:pt x="4" y="2719"/>
                </a:cubicBezTo>
                <a:cubicBezTo>
                  <a:pt x="1318" y="2719"/>
                  <a:pt x="1318" y="2719"/>
                  <a:pt x="1318" y="2719"/>
                </a:cubicBezTo>
                <a:cubicBezTo>
                  <a:pt x="1318" y="2719"/>
                  <a:pt x="1318" y="2643"/>
                  <a:pt x="1318" y="2643"/>
                </a:cubicBezTo>
                <a:cubicBezTo>
                  <a:pt x="1318" y="2351"/>
                  <a:pt x="1318" y="2351"/>
                  <a:pt x="1318" y="2351"/>
                </a:cubicBezTo>
                <a:cubicBezTo>
                  <a:pt x="1318" y="2275"/>
                  <a:pt x="1318" y="2275"/>
                  <a:pt x="1318" y="2275"/>
                </a:cubicBezTo>
                <a:cubicBezTo>
                  <a:pt x="1318" y="2276"/>
                  <a:pt x="1243" y="2276"/>
                  <a:pt x="1243" y="2276"/>
                </a:cubicBezTo>
                <a:cubicBezTo>
                  <a:pt x="1241" y="2276"/>
                  <a:pt x="1241" y="2276"/>
                  <a:pt x="1241" y="2276"/>
                </a:cubicBezTo>
                <a:cubicBezTo>
                  <a:pt x="1240" y="2276"/>
                  <a:pt x="1239" y="2276"/>
                  <a:pt x="1239" y="2276"/>
                </a:cubicBezTo>
                <a:cubicBezTo>
                  <a:pt x="1127" y="2275"/>
                  <a:pt x="1032" y="2206"/>
                  <a:pt x="1032" y="2149"/>
                </a:cubicBezTo>
                <a:cubicBezTo>
                  <a:pt x="1032" y="2092"/>
                  <a:pt x="1128" y="2022"/>
                  <a:pt x="1239" y="2022"/>
                </a:cubicBezTo>
                <a:cubicBezTo>
                  <a:pt x="1240" y="2022"/>
                  <a:pt x="1241" y="2022"/>
                  <a:pt x="1242" y="2022"/>
                </a:cubicBezTo>
                <a:cubicBezTo>
                  <a:pt x="1318" y="2022"/>
                  <a:pt x="1318" y="2022"/>
                  <a:pt x="1318" y="2022"/>
                </a:cubicBezTo>
                <a:cubicBezTo>
                  <a:pt x="1318" y="1947"/>
                  <a:pt x="1318" y="1947"/>
                  <a:pt x="1318" y="1947"/>
                </a:cubicBezTo>
                <a:cubicBezTo>
                  <a:pt x="1317" y="1726"/>
                  <a:pt x="1249" y="1519"/>
                  <a:pt x="1127" y="1362"/>
                </a:cubicBezTo>
                <a:cubicBezTo>
                  <a:pt x="1105" y="1333"/>
                  <a:pt x="1082" y="1306"/>
                  <a:pt x="1056" y="1282"/>
                </a:cubicBezTo>
                <a:cubicBezTo>
                  <a:pt x="982" y="1209"/>
                  <a:pt x="924" y="1135"/>
                  <a:pt x="880" y="1056"/>
                </a:cubicBezTo>
                <a:cubicBezTo>
                  <a:pt x="948" y="1086"/>
                  <a:pt x="1014" y="1106"/>
                  <a:pt x="1050" y="1114"/>
                </a:cubicBezTo>
                <a:cubicBezTo>
                  <a:pt x="1141" y="1133"/>
                  <a:pt x="1234" y="1127"/>
                  <a:pt x="1290" y="1121"/>
                </a:cubicBezTo>
                <a:cubicBezTo>
                  <a:pt x="1346" y="1202"/>
                  <a:pt x="1346" y="1202"/>
                  <a:pt x="1346" y="1202"/>
                </a:cubicBezTo>
                <a:cubicBezTo>
                  <a:pt x="1384" y="1257"/>
                  <a:pt x="1384" y="1257"/>
                  <a:pt x="1384" y="1257"/>
                </a:cubicBezTo>
                <a:cubicBezTo>
                  <a:pt x="1443" y="1226"/>
                  <a:pt x="1443" y="1226"/>
                  <a:pt x="1443" y="1226"/>
                </a:cubicBezTo>
                <a:cubicBezTo>
                  <a:pt x="1651" y="1117"/>
                  <a:pt x="1651" y="1117"/>
                  <a:pt x="1651" y="1117"/>
                </a:cubicBezTo>
                <a:cubicBezTo>
                  <a:pt x="1694" y="1094"/>
                  <a:pt x="1694" y="1094"/>
                  <a:pt x="1694" y="1094"/>
                </a:cubicBezTo>
                <a:lnTo>
                  <a:pt x="1691" y="10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43551" tIns="21776" rIns="43551" bIns="21776" numCol="1" anchor="t" anchorCtr="0" compatLnSpc="1">
            <a:prstTxWarp prst="textNoShape">
              <a:avLst/>
            </a:prstTxWarp>
          </a:bodyPr>
          <a:lstStyle/>
          <a:p>
            <a:endParaRPr lang="en-US" sz="1143">
              <a:solidFill>
                <a:schemeClr val="bg1"/>
              </a:solidFill>
              <a:sym typeface="Segoe UI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943899" y="3650941"/>
            <a:ext cx="428142" cy="813384"/>
            <a:chOff x="7200106" y="359296"/>
            <a:chExt cx="3600400" cy="6840017"/>
          </a:xfrm>
          <a:solidFill>
            <a:schemeClr val="tx1"/>
          </a:solidFill>
        </p:grpSpPr>
        <p:grpSp>
          <p:nvGrpSpPr>
            <p:cNvPr id="7" name="组合 6"/>
            <p:cNvGrpSpPr/>
            <p:nvPr/>
          </p:nvGrpSpPr>
          <p:grpSpPr>
            <a:xfrm>
              <a:off x="8124678" y="5388324"/>
              <a:ext cx="443580" cy="443580"/>
              <a:chOff x="5070239" y="5111824"/>
              <a:chExt cx="720080" cy="720080"/>
            </a:xfrm>
            <a:grpFill/>
          </p:grpSpPr>
          <p:sp>
            <p:nvSpPr>
              <p:cNvPr id="17" name="等腰三角形 16"/>
              <p:cNvSpPr/>
              <p:nvPr/>
            </p:nvSpPr>
            <p:spPr>
              <a:xfrm rot="5400000">
                <a:off x="5298807" y="5350891"/>
                <a:ext cx="334117" cy="28803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43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5070239" y="511182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43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7200900" y="359296"/>
              <a:ext cx="719286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43"/>
            </a:p>
          </p:txBody>
        </p:sp>
        <p:sp>
          <p:nvSpPr>
            <p:cNvPr id="9" name="矩形 8"/>
            <p:cNvSpPr/>
            <p:nvPr/>
          </p:nvSpPr>
          <p:spPr>
            <a:xfrm>
              <a:off x="8639967" y="359296"/>
              <a:ext cx="719286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43"/>
            </a:p>
          </p:txBody>
        </p:sp>
        <p:sp>
          <p:nvSpPr>
            <p:cNvPr id="10" name="矩形 9"/>
            <p:cNvSpPr/>
            <p:nvPr/>
          </p:nvSpPr>
          <p:spPr>
            <a:xfrm>
              <a:off x="10079034" y="359296"/>
              <a:ext cx="719286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43"/>
            </a:p>
          </p:txBody>
        </p:sp>
        <p:sp>
          <p:nvSpPr>
            <p:cNvPr id="11" name="矩形 10"/>
            <p:cNvSpPr/>
            <p:nvPr/>
          </p:nvSpPr>
          <p:spPr>
            <a:xfrm>
              <a:off x="7200106" y="1439416"/>
              <a:ext cx="3598214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43"/>
            </a:p>
          </p:txBody>
        </p:sp>
        <p:sp>
          <p:nvSpPr>
            <p:cNvPr id="12" name="矩形 11"/>
            <p:cNvSpPr/>
            <p:nvPr/>
          </p:nvSpPr>
          <p:spPr>
            <a:xfrm>
              <a:off x="7200106" y="2303512"/>
              <a:ext cx="3598214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43"/>
            </a:p>
          </p:txBody>
        </p:sp>
        <p:sp>
          <p:nvSpPr>
            <p:cNvPr id="13" name="矩形 12"/>
            <p:cNvSpPr/>
            <p:nvPr/>
          </p:nvSpPr>
          <p:spPr>
            <a:xfrm>
              <a:off x="7202058" y="6479233"/>
              <a:ext cx="3598448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43"/>
            </a:p>
          </p:txBody>
        </p:sp>
        <p:sp>
          <p:nvSpPr>
            <p:cNvPr id="14" name="矩形 13"/>
            <p:cNvSpPr/>
            <p:nvPr/>
          </p:nvSpPr>
          <p:spPr>
            <a:xfrm>
              <a:off x="7201498" y="5975920"/>
              <a:ext cx="3598448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43"/>
            </a:p>
          </p:txBody>
        </p:sp>
        <p:sp>
          <p:nvSpPr>
            <p:cNvPr id="15" name="矩形 14"/>
            <p:cNvSpPr/>
            <p:nvPr/>
          </p:nvSpPr>
          <p:spPr>
            <a:xfrm>
              <a:off x="8280386" y="2879576"/>
              <a:ext cx="1440000" cy="29523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43"/>
            </a:p>
          </p:txBody>
        </p:sp>
        <p:sp>
          <p:nvSpPr>
            <p:cNvPr id="16" name="梯形 15"/>
            <p:cNvSpPr/>
            <p:nvPr/>
          </p:nvSpPr>
          <p:spPr>
            <a:xfrm>
              <a:off x="7535427" y="2879576"/>
              <a:ext cx="2964042" cy="2952328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43"/>
            </a:p>
          </p:txBody>
        </p:sp>
      </p:grpSp>
      <p:sp>
        <p:nvSpPr>
          <p:cNvPr id="2" name="矩形 1"/>
          <p:cNvSpPr/>
          <p:nvPr/>
        </p:nvSpPr>
        <p:spPr>
          <a:xfrm>
            <a:off x="268606" y="142194"/>
            <a:ext cx="2031325" cy="590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规则引擎科普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536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6804" y="1148021"/>
            <a:ext cx="8230393" cy="2394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58334">
              <a:lnSpc>
                <a:spcPct val="150000"/>
              </a:lnSpc>
              <a:defRPr/>
            </a:pPr>
            <a:r>
              <a:rPr lang="zh-CN" altLang="en-US" sz="4572" b="1" dirty="0">
                <a:latin typeface="微软雅黑"/>
                <a:ea typeface="微软雅黑"/>
              </a:rPr>
              <a:t>什么是规则引擎</a:t>
            </a:r>
            <a:endParaRPr lang="en-US" altLang="zh-CN" sz="4572" b="1" dirty="0">
              <a:latin typeface="微软雅黑"/>
              <a:ea typeface="微软雅黑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zh-CN" altLang="en-US" dirty="0">
                <a:latin typeface="+mn-ea"/>
              </a:rPr>
              <a:t>规则引擎（</a:t>
            </a:r>
            <a:r>
              <a:rPr lang="en-US" altLang="zh-CN" dirty="0">
                <a:latin typeface="+mn-ea"/>
              </a:rPr>
              <a:t>Rule Engine</a:t>
            </a:r>
            <a:r>
              <a:rPr lang="zh-CN" altLang="en-US" dirty="0">
                <a:latin typeface="+mn-ea"/>
              </a:rPr>
              <a:t>），将基于业务规则的决策，从手工代码中分离，使用预定义的语义进行（图形化）业务规则建模。接受数据输入，根据相应业务规则进行运算，得到输出。</a:t>
            </a:r>
          </a:p>
        </p:txBody>
      </p:sp>
      <p:sp>
        <p:nvSpPr>
          <p:cNvPr id="3" name="矩形标注 2"/>
          <p:cNvSpPr/>
          <p:nvPr/>
        </p:nvSpPr>
        <p:spPr>
          <a:xfrm>
            <a:off x="593977" y="3714860"/>
            <a:ext cx="2606291" cy="914488"/>
          </a:xfrm>
          <a:prstGeom prst="wedgeRectCallout">
            <a:avLst>
              <a:gd name="adj1" fmla="val -24662"/>
              <a:gd name="adj2" fmla="val -430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16" dirty="0">
                <a:solidFill>
                  <a:schemeClr val="tx1"/>
                </a:solidFill>
              </a:rPr>
              <a:t>业务规则（</a:t>
            </a:r>
            <a:r>
              <a:rPr lang="en-US" altLang="zh-CN" sz="1016" dirty="0">
                <a:solidFill>
                  <a:schemeClr val="tx1"/>
                </a:solidFill>
              </a:rPr>
              <a:t>Business Rules </a:t>
            </a:r>
            <a:r>
              <a:rPr lang="zh-CN" altLang="en-US" sz="1016" dirty="0">
                <a:solidFill>
                  <a:schemeClr val="tx1"/>
                </a:solidFill>
              </a:rPr>
              <a:t>）</a:t>
            </a:r>
          </a:p>
          <a:p>
            <a:pPr algn="ctr">
              <a:lnSpc>
                <a:spcPct val="150000"/>
              </a:lnSpc>
            </a:pPr>
            <a:r>
              <a:rPr lang="zh-CN" altLang="en-US" sz="1016" dirty="0">
                <a:solidFill>
                  <a:schemeClr val="tx1"/>
                </a:solidFill>
              </a:rPr>
              <a:t>与业务相关的操作规范、管理章程、规章制度、行业标准等，都可以称为业务规则。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67163" y="2663199"/>
            <a:ext cx="105166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827" y="99708"/>
            <a:ext cx="2031325" cy="590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规则引擎科普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06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456804" y="668654"/>
            <a:ext cx="8230394" cy="1616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2032" dirty="0"/>
              <a:t>规则引擎有什么</a:t>
            </a:r>
            <a:r>
              <a:rPr lang="zh-CN" altLang="en-US" sz="2032" dirty="0">
                <a:latin typeface="微软雅黑"/>
                <a:ea typeface="微软雅黑"/>
              </a:rPr>
              <a:t>突出价值</a:t>
            </a:r>
            <a:endParaRPr lang="en-US" altLang="zh-CN" sz="2032" dirty="0"/>
          </a:p>
          <a:p>
            <a:pPr lvl="0" algn="ctr">
              <a:lnSpc>
                <a:spcPct val="150000"/>
              </a:lnSpc>
              <a:defRPr/>
            </a:pPr>
            <a:r>
              <a:rPr lang="zh-CN" altLang="en-US" sz="4572" b="1" dirty="0"/>
              <a:t>可视化管理</a:t>
            </a:r>
            <a:r>
              <a:rPr lang="zh-CN" altLang="en-US" sz="3048" dirty="0" smtClean="0"/>
              <a:t>，</a:t>
            </a:r>
            <a:r>
              <a:rPr lang="zh-CN" altLang="en-US" sz="4572" b="1" dirty="0"/>
              <a:t>经验传承</a:t>
            </a:r>
            <a:endParaRPr lang="en-US" altLang="zh-CN" sz="3048" dirty="0">
              <a:latin typeface="微软雅黑"/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63372" y="2571750"/>
            <a:ext cx="7323825" cy="2114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7742" indent="-21774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70" dirty="0"/>
              <a:t>风控合规。使常规决策（例如审批、额度设定等）基于既有的明文规定的业务规则，而非专家（或专员）的个人判断，降低责任风险，让业务操作合规</a:t>
            </a:r>
            <a:r>
              <a:rPr lang="zh-CN" altLang="en-US" sz="1270" dirty="0" smtClean="0"/>
              <a:t>。</a:t>
            </a:r>
            <a:endParaRPr lang="en-US" altLang="zh-CN" sz="1270" dirty="0" smtClean="0"/>
          </a:p>
          <a:p>
            <a:pPr marL="217742" indent="-21774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70" dirty="0"/>
          </a:p>
          <a:p>
            <a:pPr marL="217742" indent="-21774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70" dirty="0" smtClean="0"/>
              <a:t>还有</a:t>
            </a:r>
            <a:r>
              <a:rPr lang="zh-CN" altLang="en-US" sz="1270" dirty="0"/>
              <a:t>一类规则，不是既有的明文规定的业务规则，而是业务专家脑海中积累的经验。规则引擎通过创造一门 公共语言，实现业务专家与技术专家的跨界协同，使知识与经验高效保真地外化为可以流动与传承的智力资产</a:t>
            </a:r>
            <a:r>
              <a:rPr lang="zh-CN" altLang="en-US" sz="1270" dirty="0" smtClean="0"/>
              <a:t>。</a:t>
            </a:r>
            <a:endParaRPr lang="en-US" altLang="zh-CN" sz="1270" dirty="0" smtClean="0"/>
          </a:p>
          <a:p>
            <a:pPr marL="217742" indent="-21774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70" dirty="0"/>
          </a:p>
        </p:txBody>
      </p:sp>
      <p:grpSp>
        <p:nvGrpSpPr>
          <p:cNvPr id="5" name="组合 4"/>
          <p:cNvGrpSpPr/>
          <p:nvPr/>
        </p:nvGrpSpPr>
        <p:grpSpPr>
          <a:xfrm>
            <a:off x="639702" y="2617475"/>
            <a:ext cx="530530" cy="685712"/>
            <a:chOff x="578457" y="1526135"/>
            <a:chExt cx="1722812" cy="2226739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3" cstate="email">
              <a:biLevel thresh="7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457" y="1526135"/>
              <a:ext cx="1722812" cy="2226739"/>
            </a:xfrm>
            <a:prstGeom prst="rect">
              <a:avLst/>
            </a:prstGeom>
            <a:noFill/>
            <a:ln>
              <a:noFill/>
            </a:ln>
            <a:effectLst/>
          </p:spPr>
        </p:pic>
        <p:grpSp>
          <p:nvGrpSpPr>
            <p:cNvPr id="7" name="组合 6"/>
            <p:cNvGrpSpPr/>
            <p:nvPr/>
          </p:nvGrpSpPr>
          <p:grpSpPr>
            <a:xfrm>
              <a:off x="751543" y="2313246"/>
              <a:ext cx="1292190" cy="1176808"/>
              <a:chOff x="6250046" y="3310442"/>
              <a:chExt cx="1143803" cy="1041671"/>
            </a:xfrm>
          </p:grpSpPr>
          <p:pic>
            <p:nvPicPr>
              <p:cNvPr id="8" name="Picture 3" descr="\\MAGNUM\Projects\Microsoft\Cloud Power FY12\Design\ICONS_PNG\User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25000"/>
              </a:blip>
              <a:srcRect/>
              <a:stretch>
                <a:fillRect/>
              </a:stretch>
            </p:blipFill>
            <p:spPr bwMode="auto">
              <a:xfrm>
                <a:off x="6250046" y="3310442"/>
                <a:ext cx="1041942" cy="1041671"/>
              </a:xfrm>
              <a:prstGeom prst="rect">
                <a:avLst/>
              </a:prstGeom>
              <a:noFill/>
            </p:spPr>
          </p:pic>
          <p:pic>
            <p:nvPicPr>
              <p:cNvPr id="9" name="Picture 12"/>
              <p:cNvPicPr>
                <a:picLocks noChangeAspect="1"/>
              </p:cNvPicPr>
              <p:nvPr/>
            </p:nvPicPr>
            <p:blipFill>
              <a:blip r:embed="rId5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033177" y="3541865"/>
                <a:ext cx="360672" cy="532913"/>
              </a:xfrm>
              <a:prstGeom prst="rect">
                <a:avLst/>
              </a:prstGeom>
            </p:spPr>
          </p:pic>
        </p:grpSp>
      </p:grpSp>
      <p:grpSp>
        <p:nvGrpSpPr>
          <p:cNvPr id="10" name="组合 9"/>
          <p:cNvGrpSpPr/>
          <p:nvPr/>
        </p:nvGrpSpPr>
        <p:grpSpPr>
          <a:xfrm>
            <a:off x="676515" y="3457628"/>
            <a:ext cx="493717" cy="819320"/>
            <a:chOff x="2715021" y="2025933"/>
            <a:chExt cx="459555" cy="762629"/>
          </a:xfrm>
          <a:solidFill>
            <a:schemeClr val="tx1"/>
          </a:solidFill>
        </p:grpSpPr>
        <p:sp>
          <p:nvSpPr>
            <p:cNvPr id="11" name="任意多边形 10"/>
            <p:cNvSpPr>
              <a:spLocks noChangeAspect="1"/>
            </p:cNvSpPr>
            <p:nvPr/>
          </p:nvSpPr>
          <p:spPr>
            <a:xfrm rot="900000">
              <a:off x="2715021" y="2284079"/>
              <a:ext cx="72000" cy="363781"/>
            </a:xfrm>
            <a:custGeom>
              <a:avLst/>
              <a:gdLst>
                <a:gd name="connsiteX0" fmla="*/ 324000 w 648000"/>
                <a:gd name="connsiteY0" fmla="*/ 0 h 4356560"/>
                <a:gd name="connsiteX1" fmla="*/ 648000 w 648000"/>
                <a:gd name="connsiteY1" fmla="*/ 288000 h 4356560"/>
                <a:gd name="connsiteX2" fmla="*/ 646599 w 648000"/>
                <a:gd name="connsiteY2" fmla="*/ 300357 h 4356560"/>
                <a:gd name="connsiteX3" fmla="*/ 648000 w 648000"/>
                <a:gd name="connsiteY3" fmla="*/ 300357 h 4356560"/>
                <a:gd name="connsiteX4" fmla="*/ 648000 w 648000"/>
                <a:gd name="connsiteY4" fmla="*/ 567563 h 4356560"/>
                <a:gd name="connsiteX5" fmla="*/ 572460 w 648000"/>
                <a:gd name="connsiteY5" fmla="*/ 1042665 h 4356560"/>
                <a:gd name="connsiteX6" fmla="*/ 458872 w 648000"/>
                <a:gd name="connsiteY6" fmla="*/ 2972315 h 4356560"/>
                <a:gd name="connsiteX7" fmla="*/ 511139 w 648000"/>
                <a:gd name="connsiteY7" fmla="*/ 4315714 h 4356560"/>
                <a:gd name="connsiteX8" fmla="*/ 515411 w 648000"/>
                <a:gd name="connsiteY8" fmla="*/ 4356560 h 4356560"/>
                <a:gd name="connsiteX9" fmla="*/ 136835 w 648000"/>
                <a:gd name="connsiteY9" fmla="*/ 4356560 h 4356560"/>
                <a:gd name="connsiteX10" fmla="*/ 141107 w 648000"/>
                <a:gd name="connsiteY10" fmla="*/ 4315714 h 4356560"/>
                <a:gd name="connsiteX11" fmla="*/ 193373 w 648000"/>
                <a:gd name="connsiteY11" fmla="*/ 2972315 h 4356560"/>
                <a:gd name="connsiteX12" fmla="*/ 79786 w 648000"/>
                <a:gd name="connsiteY12" fmla="*/ 1042665 h 4356560"/>
                <a:gd name="connsiteX13" fmla="*/ 0 w 648000"/>
                <a:gd name="connsiteY13" fmla="*/ 540865 h 4356560"/>
                <a:gd name="connsiteX14" fmla="*/ 0 w 648000"/>
                <a:gd name="connsiteY14" fmla="*/ 300357 h 4356560"/>
                <a:gd name="connsiteX15" fmla="*/ 1402 w 648000"/>
                <a:gd name="connsiteY15" fmla="*/ 300357 h 4356560"/>
                <a:gd name="connsiteX16" fmla="*/ 0 w 648000"/>
                <a:gd name="connsiteY16" fmla="*/ 288000 h 4356560"/>
                <a:gd name="connsiteX17" fmla="*/ 324000 w 648000"/>
                <a:gd name="connsiteY17" fmla="*/ 0 h 4356560"/>
                <a:gd name="connsiteX0" fmla="*/ 324000 w 648000"/>
                <a:gd name="connsiteY0" fmla="*/ 0 h 4356560"/>
                <a:gd name="connsiteX1" fmla="*/ 648000 w 648000"/>
                <a:gd name="connsiteY1" fmla="*/ 288000 h 4356560"/>
                <a:gd name="connsiteX2" fmla="*/ 646599 w 648000"/>
                <a:gd name="connsiteY2" fmla="*/ 300357 h 4356560"/>
                <a:gd name="connsiteX3" fmla="*/ 648000 w 648000"/>
                <a:gd name="connsiteY3" fmla="*/ 300357 h 4356560"/>
                <a:gd name="connsiteX4" fmla="*/ 648000 w 648000"/>
                <a:gd name="connsiteY4" fmla="*/ 567563 h 4356560"/>
                <a:gd name="connsiteX5" fmla="*/ 572460 w 648000"/>
                <a:gd name="connsiteY5" fmla="*/ 1042665 h 4356560"/>
                <a:gd name="connsiteX6" fmla="*/ 458872 w 648000"/>
                <a:gd name="connsiteY6" fmla="*/ 2972315 h 4356560"/>
                <a:gd name="connsiteX7" fmla="*/ 511139 w 648000"/>
                <a:gd name="connsiteY7" fmla="*/ 4315714 h 4356560"/>
                <a:gd name="connsiteX8" fmla="*/ 136835 w 648000"/>
                <a:gd name="connsiteY8" fmla="*/ 4356560 h 4356560"/>
                <a:gd name="connsiteX9" fmla="*/ 141107 w 648000"/>
                <a:gd name="connsiteY9" fmla="*/ 4315714 h 4356560"/>
                <a:gd name="connsiteX10" fmla="*/ 193373 w 648000"/>
                <a:gd name="connsiteY10" fmla="*/ 2972315 h 4356560"/>
                <a:gd name="connsiteX11" fmla="*/ 79786 w 648000"/>
                <a:gd name="connsiteY11" fmla="*/ 1042665 h 4356560"/>
                <a:gd name="connsiteX12" fmla="*/ 0 w 648000"/>
                <a:gd name="connsiteY12" fmla="*/ 540865 h 4356560"/>
                <a:gd name="connsiteX13" fmla="*/ 0 w 648000"/>
                <a:gd name="connsiteY13" fmla="*/ 300357 h 4356560"/>
                <a:gd name="connsiteX14" fmla="*/ 1402 w 648000"/>
                <a:gd name="connsiteY14" fmla="*/ 300357 h 4356560"/>
                <a:gd name="connsiteX15" fmla="*/ 0 w 648000"/>
                <a:gd name="connsiteY15" fmla="*/ 288000 h 4356560"/>
                <a:gd name="connsiteX16" fmla="*/ 324000 w 648000"/>
                <a:gd name="connsiteY16" fmla="*/ 0 h 4356560"/>
                <a:gd name="connsiteX0" fmla="*/ 324000 w 648000"/>
                <a:gd name="connsiteY0" fmla="*/ 0 h 4356560"/>
                <a:gd name="connsiteX1" fmla="*/ 648000 w 648000"/>
                <a:gd name="connsiteY1" fmla="*/ 288000 h 4356560"/>
                <a:gd name="connsiteX2" fmla="*/ 646599 w 648000"/>
                <a:gd name="connsiteY2" fmla="*/ 300357 h 4356560"/>
                <a:gd name="connsiteX3" fmla="*/ 648000 w 648000"/>
                <a:gd name="connsiteY3" fmla="*/ 300357 h 4356560"/>
                <a:gd name="connsiteX4" fmla="*/ 648000 w 648000"/>
                <a:gd name="connsiteY4" fmla="*/ 567563 h 4356560"/>
                <a:gd name="connsiteX5" fmla="*/ 572460 w 648000"/>
                <a:gd name="connsiteY5" fmla="*/ 1042665 h 4356560"/>
                <a:gd name="connsiteX6" fmla="*/ 458872 w 648000"/>
                <a:gd name="connsiteY6" fmla="*/ 2972315 h 4356560"/>
                <a:gd name="connsiteX7" fmla="*/ 511139 w 648000"/>
                <a:gd name="connsiteY7" fmla="*/ 4315714 h 4356560"/>
                <a:gd name="connsiteX8" fmla="*/ 136835 w 648000"/>
                <a:gd name="connsiteY8" fmla="*/ 4356560 h 4356560"/>
                <a:gd name="connsiteX9" fmla="*/ 193373 w 648000"/>
                <a:gd name="connsiteY9" fmla="*/ 2972315 h 4356560"/>
                <a:gd name="connsiteX10" fmla="*/ 79786 w 648000"/>
                <a:gd name="connsiteY10" fmla="*/ 1042665 h 4356560"/>
                <a:gd name="connsiteX11" fmla="*/ 0 w 648000"/>
                <a:gd name="connsiteY11" fmla="*/ 540865 h 4356560"/>
                <a:gd name="connsiteX12" fmla="*/ 0 w 648000"/>
                <a:gd name="connsiteY12" fmla="*/ 300357 h 4356560"/>
                <a:gd name="connsiteX13" fmla="*/ 1402 w 648000"/>
                <a:gd name="connsiteY13" fmla="*/ 300357 h 4356560"/>
                <a:gd name="connsiteX14" fmla="*/ 0 w 648000"/>
                <a:gd name="connsiteY14" fmla="*/ 288000 h 4356560"/>
                <a:gd name="connsiteX15" fmla="*/ 324000 w 648000"/>
                <a:gd name="connsiteY15" fmla="*/ 0 h 4356560"/>
                <a:gd name="connsiteX0" fmla="*/ 324000 w 648000"/>
                <a:gd name="connsiteY0" fmla="*/ 0 h 4356560"/>
                <a:gd name="connsiteX1" fmla="*/ 648000 w 648000"/>
                <a:gd name="connsiteY1" fmla="*/ 288000 h 4356560"/>
                <a:gd name="connsiteX2" fmla="*/ 646599 w 648000"/>
                <a:gd name="connsiteY2" fmla="*/ 300357 h 4356560"/>
                <a:gd name="connsiteX3" fmla="*/ 648000 w 648000"/>
                <a:gd name="connsiteY3" fmla="*/ 300357 h 4356560"/>
                <a:gd name="connsiteX4" fmla="*/ 648000 w 648000"/>
                <a:gd name="connsiteY4" fmla="*/ 567563 h 4356560"/>
                <a:gd name="connsiteX5" fmla="*/ 572460 w 648000"/>
                <a:gd name="connsiteY5" fmla="*/ 1042665 h 4356560"/>
                <a:gd name="connsiteX6" fmla="*/ 458872 w 648000"/>
                <a:gd name="connsiteY6" fmla="*/ 2972315 h 4356560"/>
                <a:gd name="connsiteX7" fmla="*/ 511139 w 648000"/>
                <a:gd name="connsiteY7" fmla="*/ 4315714 h 4356560"/>
                <a:gd name="connsiteX8" fmla="*/ 136835 w 648000"/>
                <a:gd name="connsiteY8" fmla="*/ 4356560 h 4356560"/>
                <a:gd name="connsiteX9" fmla="*/ 193373 w 648000"/>
                <a:gd name="connsiteY9" fmla="*/ 2972315 h 4356560"/>
                <a:gd name="connsiteX10" fmla="*/ 79786 w 648000"/>
                <a:gd name="connsiteY10" fmla="*/ 1042665 h 4356560"/>
                <a:gd name="connsiteX11" fmla="*/ 0 w 648000"/>
                <a:gd name="connsiteY11" fmla="*/ 540865 h 4356560"/>
                <a:gd name="connsiteX12" fmla="*/ 0 w 648000"/>
                <a:gd name="connsiteY12" fmla="*/ 300357 h 4356560"/>
                <a:gd name="connsiteX13" fmla="*/ 1402 w 648000"/>
                <a:gd name="connsiteY13" fmla="*/ 300357 h 4356560"/>
                <a:gd name="connsiteX14" fmla="*/ 0 w 648000"/>
                <a:gd name="connsiteY14" fmla="*/ 288000 h 4356560"/>
                <a:gd name="connsiteX15" fmla="*/ 324000 w 648000"/>
                <a:gd name="connsiteY15" fmla="*/ 0 h 4356560"/>
                <a:gd name="connsiteX0" fmla="*/ 324000 w 648000"/>
                <a:gd name="connsiteY0" fmla="*/ 0 h 4356722"/>
                <a:gd name="connsiteX1" fmla="*/ 648000 w 648000"/>
                <a:gd name="connsiteY1" fmla="*/ 288000 h 4356722"/>
                <a:gd name="connsiteX2" fmla="*/ 646599 w 648000"/>
                <a:gd name="connsiteY2" fmla="*/ 300357 h 4356722"/>
                <a:gd name="connsiteX3" fmla="*/ 648000 w 648000"/>
                <a:gd name="connsiteY3" fmla="*/ 300357 h 4356722"/>
                <a:gd name="connsiteX4" fmla="*/ 648000 w 648000"/>
                <a:gd name="connsiteY4" fmla="*/ 567563 h 4356722"/>
                <a:gd name="connsiteX5" fmla="*/ 572460 w 648000"/>
                <a:gd name="connsiteY5" fmla="*/ 1042665 h 4356722"/>
                <a:gd name="connsiteX6" fmla="*/ 458872 w 648000"/>
                <a:gd name="connsiteY6" fmla="*/ 2972315 h 4356722"/>
                <a:gd name="connsiteX7" fmla="*/ 511139 w 648000"/>
                <a:gd name="connsiteY7" fmla="*/ 4315714 h 4356722"/>
                <a:gd name="connsiteX8" fmla="*/ 136835 w 648000"/>
                <a:gd name="connsiteY8" fmla="*/ 4356560 h 4356722"/>
                <a:gd name="connsiteX9" fmla="*/ 193373 w 648000"/>
                <a:gd name="connsiteY9" fmla="*/ 2972315 h 4356722"/>
                <a:gd name="connsiteX10" fmla="*/ 79786 w 648000"/>
                <a:gd name="connsiteY10" fmla="*/ 1042665 h 4356722"/>
                <a:gd name="connsiteX11" fmla="*/ 0 w 648000"/>
                <a:gd name="connsiteY11" fmla="*/ 540865 h 4356722"/>
                <a:gd name="connsiteX12" fmla="*/ 0 w 648000"/>
                <a:gd name="connsiteY12" fmla="*/ 300357 h 4356722"/>
                <a:gd name="connsiteX13" fmla="*/ 1402 w 648000"/>
                <a:gd name="connsiteY13" fmla="*/ 300357 h 4356722"/>
                <a:gd name="connsiteX14" fmla="*/ 0 w 648000"/>
                <a:gd name="connsiteY14" fmla="*/ 288000 h 4356722"/>
                <a:gd name="connsiteX15" fmla="*/ 324000 w 648000"/>
                <a:gd name="connsiteY15" fmla="*/ 0 h 435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8000" h="4356722">
                  <a:moveTo>
                    <a:pt x="324000" y="0"/>
                  </a:moveTo>
                  <a:cubicBezTo>
                    <a:pt x="502940" y="0"/>
                    <a:pt x="648000" y="128942"/>
                    <a:pt x="648000" y="288000"/>
                  </a:cubicBezTo>
                  <a:lnTo>
                    <a:pt x="646599" y="300357"/>
                  </a:lnTo>
                  <a:lnTo>
                    <a:pt x="648000" y="300357"/>
                  </a:lnTo>
                  <a:lnTo>
                    <a:pt x="648000" y="567563"/>
                  </a:lnTo>
                  <a:lnTo>
                    <a:pt x="572460" y="1042665"/>
                  </a:lnTo>
                  <a:cubicBezTo>
                    <a:pt x="500746" y="1593495"/>
                    <a:pt x="458872" y="2257529"/>
                    <a:pt x="458872" y="2972315"/>
                  </a:cubicBezTo>
                  <a:cubicBezTo>
                    <a:pt x="458872" y="3448839"/>
                    <a:pt x="635907" y="4302099"/>
                    <a:pt x="511139" y="4315714"/>
                  </a:cubicBezTo>
                  <a:lnTo>
                    <a:pt x="136835" y="4356560"/>
                  </a:lnTo>
                  <a:cubicBezTo>
                    <a:pt x="12067" y="4370175"/>
                    <a:pt x="202881" y="3524631"/>
                    <a:pt x="193373" y="2972315"/>
                  </a:cubicBezTo>
                  <a:cubicBezTo>
                    <a:pt x="193373" y="2257529"/>
                    <a:pt x="151499" y="1593495"/>
                    <a:pt x="79786" y="1042665"/>
                  </a:cubicBezTo>
                  <a:lnTo>
                    <a:pt x="0" y="540865"/>
                  </a:lnTo>
                  <a:lnTo>
                    <a:pt x="0" y="300357"/>
                  </a:lnTo>
                  <a:lnTo>
                    <a:pt x="1402" y="300357"/>
                  </a:lnTo>
                  <a:lnTo>
                    <a:pt x="0" y="288000"/>
                  </a:lnTo>
                  <a:cubicBezTo>
                    <a:pt x="0" y="128942"/>
                    <a:pt x="145060" y="0"/>
                    <a:pt x="324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58334">
                <a:defRPr/>
              </a:pPr>
              <a:endParaRPr lang="zh-CN" altLang="en-US" sz="1296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12" name="组合 11"/>
            <p:cNvGrpSpPr>
              <a:grpSpLocks noChangeAspect="1"/>
            </p:cNvGrpSpPr>
            <p:nvPr/>
          </p:nvGrpSpPr>
          <p:grpSpPr>
            <a:xfrm rot="-2700000">
              <a:off x="3066576" y="2025933"/>
              <a:ext cx="108000" cy="600698"/>
              <a:chOff x="1573218" y="1753220"/>
              <a:chExt cx="325328" cy="1809479"/>
            </a:xfrm>
            <a:grpFill/>
          </p:grpSpPr>
          <p:grpSp>
            <p:nvGrpSpPr>
              <p:cNvPr id="13" name="组合 12"/>
              <p:cNvGrpSpPr/>
              <p:nvPr/>
            </p:nvGrpSpPr>
            <p:grpSpPr>
              <a:xfrm>
                <a:off x="1573218" y="1753220"/>
                <a:ext cx="325328" cy="664319"/>
                <a:chOff x="5034343" y="1652087"/>
                <a:chExt cx="2448271" cy="4999357"/>
              </a:xfrm>
              <a:grpFill/>
            </p:grpSpPr>
            <p:sp>
              <p:nvSpPr>
                <p:cNvPr id="15" name="任意多边形 14"/>
                <p:cNvSpPr/>
                <p:nvPr/>
              </p:nvSpPr>
              <p:spPr>
                <a:xfrm>
                  <a:off x="5034343" y="1652087"/>
                  <a:ext cx="1573983" cy="4947013"/>
                </a:xfrm>
                <a:custGeom>
                  <a:avLst/>
                  <a:gdLst>
                    <a:gd name="connsiteX0" fmla="*/ 1141090 w 1573983"/>
                    <a:gd name="connsiteY0" fmla="*/ 701 h 4947013"/>
                    <a:gd name="connsiteX1" fmla="*/ 1218245 w 1573983"/>
                    <a:gd name="connsiteY1" fmla="*/ 80462 h 4947013"/>
                    <a:gd name="connsiteX2" fmla="*/ 1573983 w 1573983"/>
                    <a:gd name="connsiteY2" fmla="*/ 876069 h 4947013"/>
                    <a:gd name="connsiteX3" fmla="*/ 1564987 w 1573983"/>
                    <a:gd name="connsiteY3" fmla="*/ 984600 h 4947013"/>
                    <a:gd name="connsiteX4" fmla="*/ 1362376 w 1573983"/>
                    <a:gd name="connsiteY4" fmla="*/ 1633407 h 4947013"/>
                    <a:gd name="connsiteX5" fmla="*/ 1019584 w 1573983"/>
                    <a:gd name="connsiteY5" fmla="*/ 2163986 h 4947013"/>
                    <a:gd name="connsiteX6" fmla="*/ 832684 w 1573983"/>
                    <a:gd name="connsiteY6" fmla="*/ 2358359 h 4947013"/>
                    <a:gd name="connsiteX7" fmla="*/ 761842 w 1573983"/>
                    <a:gd name="connsiteY7" fmla="*/ 2470854 h 4947013"/>
                    <a:gd name="connsiteX8" fmla="*/ 482309 w 1573983"/>
                    <a:gd name="connsiteY8" fmla="*/ 3594657 h 4947013"/>
                    <a:gd name="connsiteX9" fmla="*/ 840850 w 1573983"/>
                    <a:gd name="connsiteY9" fmla="*/ 4843924 h 4947013"/>
                    <a:gd name="connsiteX10" fmla="*/ 919442 w 1573983"/>
                    <a:gd name="connsiteY10" fmla="*/ 4947013 h 4947013"/>
                    <a:gd name="connsiteX11" fmla="*/ 860115 w 1573983"/>
                    <a:gd name="connsiteY11" fmla="*/ 4924998 h 4947013"/>
                    <a:gd name="connsiteX12" fmla="*/ 0 w 1573983"/>
                    <a:gd name="connsiteY12" fmla="*/ 3237696 h 4947013"/>
                    <a:gd name="connsiteX13" fmla="*/ 279533 w 1573983"/>
                    <a:gd name="connsiteY13" fmla="*/ 2113893 h 4947013"/>
                    <a:gd name="connsiteX14" fmla="*/ 350375 w 1573983"/>
                    <a:gd name="connsiteY14" fmla="*/ 2001398 h 4947013"/>
                    <a:gd name="connsiteX15" fmla="*/ 537275 w 1573983"/>
                    <a:gd name="connsiteY15" fmla="*/ 1807025 h 4947013"/>
                    <a:gd name="connsiteX16" fmla="*/ 880067 w 1573983"/>
                    <a:gd name="connsiteY16" fmla="*/ 1276446 h 4947013"/>
                    <a:gd name="connsiteX17" fmla="*/ 1099377 w 1573983"/>
                    <a:gd name="connsiteY17" fmla="*/ 426168 h 4947013"/>
                    <a:gd name="connsiteX18" fmla="*/ 1141090 w 1573983"/>
                    <a:gd name="connsiteY18" fmla="*/ 701 h 4947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573983" h="4947013">
                      <a:moveTo>
                        <a:pt x="1141090" y="701"/>
                      </a:moveTo>
                      <a:cubicBezTo>
                        <a:pt x="1155220" y="-4387"/>
                        <a:pt x="1178833" y="17797"/>
                        <a:pt x="1218245" y="80462"/>
                      </a:cubicBezTo>
                      <a:lnTo>
                        <a:pt x="1573983" y="876069"/>
                      </a:lnTo>
                      <a:lnTo>
                        <a:pt x="1564987" y="984600"/>
                      </a:lnTo>
                      <a:cubicBezTo>
                        <a:pt x="1535813" y="1191243"/>
                        <a:pt x="1468980" y="1411931"/>
                        <a:pt x="1362376" y="1633407"/>
                      </a:cubicBezTo>
                      <a:cubicBezTo>
                        <a:pt x="1267617" y="1830275"/>
                        <a:pt x="1150406" y="2009128"/>
                        <a:pt x="1019584" y="2163986"/>
                      </a:cubicBezTo>
                      <a:lnTo>
                        <a:pt x="832684" y="2358359"/>
                      </a:lnTo>
                      <a:lnTo>
                        <a:pt x="761842" y="2470854"/>
                      </a:lnTo>
                      <a:cubicBezTo>
                        <a:pt x="587212" y="2776249"/>
                        <a:pt x="482309" y="3167773"/>
                        <a:pt x="482309" y="3594657"/>
                      </a:cubicBezTo>
                      <a:cubicBezTo>
                        <a:pt x="482309" y="4082526"/>
                        <a:pt x="619325" y="4524209"/>
                        <a:pt x="840850" y="4843924"/>
                      </a:cubicBezTo>
                      <a:lnTo>
                        <a:pt x="919442" y="4947013"/>
                      </a:lnTo>
                      <a:lnTo>
                        <a:pt x="860115" y="4924998"/>
                      </a:lnTo>
                      <a:cubicBezTo>
                        <a:pt x="361808" y="4701309"/>
                        <a:pt x="0" y="4030483"/>
                        <a:pt x="0" y="3237696"/>
                      </a:cubicBezTo>
                      <a:cubicBezTo>
                        <a:pt x="0" y="2810812"/>
                        <a:pt x="104903" y="2419288"/>
                        <a:pt x="279533" y="2113893"/>
                      </a:cubicBezTo>
                      <a:lnTo>
                        <a:pt x="350375" y="2001398"/>
                      </a:lnTo>
                      <a:lnTo>
                        <a:pt x="537275" y="1807025"/>
                      </a:lnTo>
                      <a:cubicBezTo>
                        <a:pt x="668097" y="1652167"/>
                        <a:pt x="785308" y="1473314"/>
                        <a:pt x="880067" y="1276446"/>
                      </a:cubicBezTo>
                      <a:cubicBezTo>
                        <a:pt x="1022205" y="981145"/>
                        <a:pt x="1093641" y="687244"/>
                        <a:pt x="1099377" y="426168"/>
                      </a:cubicBezTo>
                      <a:cubicBezTo>
                        <a:pt x="1141650" y="276670"/>
                        <a:pt x="1098699" y="15964"/>
                        <a:pt x="1141090" y="7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58334">
                    <a:defRPr/>
                  </a:pPr>
                  <a:endParaRPr lang="zh-CN" altLang="en-US" sz="1296">
                    <a:solidFill>
                      <a:prstClr val="white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16" name="任意多边形 15"/>
                <p:cNvSpPr/>
                <p:nvPr/>
              </p:nvSpPr>
              <p:spPr>
                <a:xfrm>
                  <a:off x="5797607" y="3077357"/>
                  <a:ext cx="1315065" cy="3574087"/>
                </a:xfrm>
                <a:custGeom>
                  <a:avLst/>
                  <a:gdLst>
                    <a:gd name="connsiteX0" fmla="*/ 1056281 w 1315065"/>
                    <a:gd name="connsiteY0" fmla="*/ 0 h 3574087"/>
                    <a:gd name="connsiteX1" fmla="*/ 1282013 w 1315065"/>
                    <a:gd name="connsiteY1" fmla="*/ 504850 h 3574087"/>
                    <a:gd name="connsiteX2" fmla="*/ 1315065 w 1315065"/>
                    <a:gd name="connsiteY2" fmla="*/ 548205 h 3574087"/>
                    <a:gd name="connsiteX3" fmla="*/ 1267571 w 1315065"/>
                    <a:gd name="connsiteY3" fmla="*/ 701337 h 3574087"/>
                    <a:gd name="connsiteX4" fmla="*/ 1174146 w 1315065"/>
                    <a:gd name="connsiteY4" fmla="*/ 922059 h 3574087"/>
                    <a:gd name="connsiteX5" fmla="*/ 831354 w 1315065"/>
                    <a:gd name="connsiteY5" fmla="*/ 1452638 h 3574087"/>
                    <a:gd name="connsiteX6" fmla="*/ 644454 w 1315065"/>
                    <a:gd name="connsiteY6" fmla="*/ 1647011 h 3574087"/>
                    <a:gd name="connsiteX7" fmla="*/ 573612 w 1315065"/>
                    <a:gd name="connsiteY7" fmla="*/ 1759506 h 3574087"/>
                    <a:gd name="connsiteX8" fmla="*/ 294079 w 1315065"/>
                    <a:gd name="connsiteY8" fmla="*/ 2883309 h 3574087"/>
                    <a:gd name="connsiteX9" fmla="*/ 390278 w 1315065"/>
                    <a:gd name="connsiteY9" fmla="*/ 3571000 h 3574087"/>
                    <a:gd name="connsiteX10" fmla="*/ 391308 w 1315065"/>
                    <a:gd name="connsiteY10" fmla="*/ 3574087 h 3574087"/>
                    <a:gd name="connsiteX11" fmla="*/ 335710 w 1315065"/>
                    <a:gd name="connsiteY11" fmla="*/ 3570035 h 3574087"/>
                    <a:gd name="connsiteX12" fmla="*/ 256405 w 1315065"/>
                    <a:gd name="connsiteY12" fmla="*/ 3552567 h 3574087"/>
                    <a:gd name="connsiteX13" fmla="*/ 162184 w 1315065"/>
                    <a:gd name="connsiteY13" fmla="*/ 3356334 h 3574087"/>
                    <a:gd name="connsiteX14" fmla="*/ 0 w 1315065"/>
                    <a:gd name="connsiteY14" fmla="*/ 2476931 h 3574087"/>
                    <a:gd name="connsiteX15" fmla="*/ 279533 w 1315065"/>
                    <a:gd name="connsiteY15" fmla="*/ 1353128 h 3574087"/>
                    <a:gd name="connsiteX16" fmla="*/ 350375 w 1315065"/>
                    <a:gd name="connsiteY16" fmla="*/ 1240633 h 3574087"/>
                    <a:gd name="connsiteX17" fmla="*/ 537275 w 1315065"/>
                    <a:gd name="connsiteY17" fmla="*/ 1046260 h 3574087"/>
                    <a:gd name="connsiteX18" fmla="*/ 880067 w 1315065"/>
                    <a:gd name="connsiteY18" fmla="*/ 515681 h 3574087"/>
                    <a:gd name="connsiteX19" fmla="*/ 1040873 w 1315065"/>
                    <a:gd name="connsiteY19" fmla="*/ 77708 h 35740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315065" h="3574087">
                      <a:moveTo>
                        <a:pt x="1056281" y="0"/>
                      </a:moveTo>
                      <a:lnTo>
                        <a:pt x="1282013" y="504850"/>
                      </a:lnTo>
                      <a:lnTo>
                        <a:pt x="1315065" y="548205"/>
                      </a:lnTo>
                      <a:lnTo>
                        <a:pt x="1267571" y="701337"/>
                      </a:lnTo>
                      <a:cubicBezTo>
                        <a:pt x="1240796" y="774496"/>
                        <a:pt x="1209681" y="848234"/>
                        <a:pt x="1174146" y="922059"/>
                      </a:cubicBezTo>
                      <a:cubicBezTo>
                        <a:pt x="1079387" y="1118927"/>
                        <a:pt x="962176" y="1297780"/>
                        <a:pt x="831354" y="1452638"/>
                      </a:cubicBezTo>
                      <a:lnTo>
                        <a:pt x="644454" y="1647011"/>
                      </a:lnTo>
                      <a:lnTo>
                        <a:pt x="573612" y="1759506"/>
                      </a:lnTo>
                      <a:cubicBezTo>
                        <a:pt x="398982" y="2064901"/>
                        <a:pt x="294079" y="2456425"/>
                        <a:pt x="294079" y="2883309"/>
                      </a:cubicBezTo>
                      <a:cubicBezTo>
                        <a:pt x="294079" y="3127244"/>
                        <a:pt x="328333" y="3359632"/>
                        <a:pt x="390278" y="3571000"/>
                      </a:cubicBezTo>
                      <a:lnTo>
                        <a:pt x="391308" y="3574087"/>
                      </a:lnTo>
                      <a:lnTo>
                        <a:pt x="335710" y="3570035"/>
                      </a:lnTo>
                      <a:lnTo>
                        <a:pt x="256405" y="3552567"/>
                      </a:lnTo>
                      <a:lnTo>
                        <a:pt x="162184" y="3356334"/>
                      </a:lnTo>
                      <a:cubicBezTo>
                        <a:pt x="59008" y="3097369"/>
                        <a:pt x="0" y="2797096"/>
                        <a:pt x="0" y="2476931"/>
                      </a:cubicBezTo>
                      <a:cubicBezTo>
                        <a:pt x="0" y="2050047"/>
                        <a:pt x="104903" y="1658523"/>
                        <a:pt x="279533" y="1353128"/>
                      </a:cubicBezTo>
                      <a:lnTo>
                        <a:pt x="350375" y="1240633"/>
                      </a:lnTo>
                      <a:lnTo>
                        <a:pt x="537275" y="1046260"/>
                      </a:lnTo>
                      <a:cubicBezTo>
                        <a:pt x="668097" y="891402"/>
                        <a:pt x="785308" y="712549"/>
                        <a:pt x="880067" y="515681"/>
                      </a:cubicBezTo>
                      <a:cubicBezTo>
                        <a:pt x="951136" y="368031"/>
                        <a:pt x="1004530" y="220730"/>
                        <a:pt x="1040873" y="777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58334">
                    <a:defRPr/>
                  </a:pPr>
                  <a:endParaRPr lang="zh-CN" altLang="en-US" sz="1296">
                    <a:solidFill>
                      <a:prstClr val="white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6496613" y="4107113"/>
                  <a:ext cx="986001" cy="2491808"/>
                </a:xfrm>
                <a:custGeom>
                  <a:avLst/>
                  <a:gdLst>
                    <a:gd name="connsiteX0" fmla="*/ 858101 w 986001"/>
                    <a:gd name="connsiteY0" fmla="*/ 0 h 2491808"/>
                    <a:gd name="connsiteX1" fmla="*/ 889803 w 986001"/>
                    <a:gd name="connsiteY1" fmla="*/ 94979 h 2491808"/>
                    <a:gd name="connsiteX2" fmla="*/ 986001 w 986001"/>
                    <a:gd name="connsiteY2" fmla="*/ 782669 h 2491808"/>
                    <a:gd name="connsiteX3" fmla="*/ 125886 w 986001"/>
                    <a:gd name="connsiteY3" fmla="*/ 2469971 h 2491808"/>
                    <a:gd name="connsiteX4" fmla="*/ 67039 w 986001"/>
                    <a:gd name="connsiteY4" fmla="*/ 2491808 h 2491808"/>
                    <a:gd name="connsiteX5" fmla="*/ 55035 w 986001"/>
                    <a:gd name="connsiteY5" fmla="*/ 2444472 h 2491808"/>
                    <a:gd name="connsiteX6" fmla="*/ 0 w 986001"/>
                    <a:gd name="connsiteY6" fmla="*/ 1919100 h 2491808"/>
                    <a:gd name="connsiteX7" fmla="*/ 279533 w 986001"/>
                    <a:gd name="connsiteY7" fmla="*/ 795297 h 2491808"/>
                    <a:gd name="connsiteX8" fmla="*/ 350375 w 986001"/>
                    <a:gd name="connsiteY8" fmla="*/ 682802 h 2491808"/>
                    <a:gd name="connsiteX9" fmla="*/ 537275 w 986001"/>
                    <a:gd name="connsiteY9" fmla="*/ 488429 h 2491808"/>
                    <a:gd name="connsiteX10" fmla="*/ 804926 w 986001"/>
                    <a:gd name="connsiteY10" fmla="*/ 102030 h 2491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86001" h="2491808">
                      <a:moveTo>
                        <a:pt x="858101" y="0"/>
                      </a:moveTo>
                      <a:lnTo>
                        <a:pt x="889803" y="94979"/>
                      </a:lnTo>
                      <a:cubicBezTo>
                        <a:pt x="951747" y="306348"/>
                        <a:pt x="986001" y="538735"/>
                        <a:pt x="986001" y="782669"/>
                      </a:cubicBezTo>
                      <a:cubicBezTo>
                        <a:pt x="986001" y="1575456"/>
                        <a:pt x="624193" y="2246282"/>
                        <a:pt x="125886" y="2469971"/>
                      </a:cubicBezTo>
                      <a:lnTo>
                        <a:pt x="67039" y="2491808"/>
                      </a:lnTo>
                      <a:lnTo>
                        <a:pt x="55035" y="2444472"/>
                      </a:lnTo>
                      <a:cubicBezTo>
                        <a:pt x="19268" y="2278507"/>
                        <a:pt x="0" y="2102051"/>
                        <a:pt x="0" y="1919100"/>
                      </a:cubicBezTo>
                      <a:cubicBezTo>
                        <a:pt x="0" y="1492216"/>
                        <a:pt x="104903" y="1100692"/>
                        <a:pt x="279533" y="795297"/>
                      </a:cubicBezTo>
                      <a:lnTo>
                        <a:pt x="350375" y="682802"/>
                      </a:lnTo>
                      <a:lnTo>
                        <a:pt x="537275" y="488429"/>
                      </a:lnTo>
                      <a:cubicBezTo>
                        <a:pt x="635392" y="372285"/>
                        <a:pt x="725852" y="242645"/>
                        <a:pt x="804926" y="1020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58334">
                    <a:defRPr/>
                  </a:pPr>
                  <a:endParaRPr lang="zh-CN" altLang="en-US" sz="1296">
                    <a:solidFill>
                      <a:prstClr val="white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sp>
            <p:nvSpPr>
              <p:cNvPr id="14" name="任意多边形 13"/>
              <p:cNvSpPr>
                <a:spLocks noChangeAspect="1"/>
              </p:cNvSpPr>
              <p:nvPr/>
            </p:nvSpPr>
            <p:spPr>
              <a:xfrm>
                <a:off x="1647867" y="2471356"/>
                <a:ext cx="216000" cy="1091343"/>
              </a:xfrm>
              <a:custGeom>
                <a:avLst/>
                <a:gdLst>
                  <a:gd name="connsiteX0" fmla="*/ 324000 w 648000"/>
                  <a:gd name="connsiteY0" fmla="*/ 0 h 4356560"/>
                  <a:gd name="connsiteX1" fmla="*/ 648000 w 648000"/>
                  <a:gd name="connsiteY1" fmla="*/ 288000 h 4356560"/>
                  <a:gd name="connsiteX2" fmla="*/ 646599 w 648000"/>
                  <a:gd name="connsiteY2" fmla="*/ 300357 h 4356560"/>
                  <a:gd name="connsiteX3" fmla="*/ 648000 w 648000"/>
                  <a:gd name="connsiteY3" fmla="*/ 300357 h 4356560"/>
                  <a:gd name="connsiteX4" fmla="*/ 648000 w 648000"/>
                  <a:gd name="connsiteY4" fmla="*/ 567563 h 4356560"/>
                  <a:gd name="connsiteX5" fmla="*/ 572460 w 648000"/>
                  <a:gd name="connsiteY5" fmla="*/ 1042665 h 4356560"/>
                  <a:gd name="connsiteX6" fmla="*/ 458872 w 648000"/>
                  <a:gd name="connsiteY6" fmla="*/ 2972315 h 4356560"/>
                  <a:gd name="connsiteX7" fmla="*/ 511139 w 648000"/>
                  <a:gd name="connsiteY7" fmla="*/ 4315714 h 4356560"/>
                  <a:gd name="connsiteX8" fmla="*/ 515411 w 648000"/>
                  <a:gd name="connsiteY8" fmla="*/ 4356560 h 4356560"/>
                  <a:gd name="connsiteX9" fmla="*/ 136835 w 648000"/>
                  <a:gd name="connsiteY9" fmla="*/ 4356560 h 4356560"/>
                  <a:gd name="connsiteX10" fmla="*/ 141107 w 648000"/>
                  <a:gd name="connsiteY10" fmla="*/ 4315714 h 4356560"/>
                  <a:gd name="connsiteX11" fmla="*/ 193373 w 648000"/>
                  <a:gd name="connsiteY11" fmla="*/ 2972315 h 4356560"/>
                  <a:gd name="connsiteX12" fmla="*/ 79786 w 648000"/>
                  <a:gd name="connsiteY12" fmla="*/ 1042665 h 4356560"/>
                  <a:gd name="connsiteX13" fmla="*/ 0 w 648000"/>
                  <a:gd name="connsiteY13" fmla="*/ 540865 h 4356560"/>
                  <a:gd name="connsiteX14" fmla="*/ 0 w 648000"/>
                  <a:gd name="connsiteY14" fmla="*/ 300357 h 4356560"/>
                  <a:gd name="connsiteX15" fmla="*/ 1402 w 648000"/>
                  <a:gd name="connsiteY15" fmla="*/ 300357 h 4356560"/>
                  <a:gd name="connsiteX16" fmla="*/ 0 w 648000"/>
                  <a:gd name="connsiteY16" fmla="*/ 288000 h 4356560"/>
                  <a:gd name="connsiteX17" fmla="*/ 324000 w 648000"/>
                  <a:gd name="connsiteY17" fmla="*/ 0 h 4356560"/>
                  <a:gd name="connsiteX0" fmla="*/ 324000 w 648000"/>
                  <a:gd name="connsiteY0" fmla="*/ 0 h 4356560"/>
                  <a:gd name="connsiteX1" fmla="*/ 648000 w 648000"/>
                  <a:gd name="connsiteY1" fmla="*/ 288000 h 4356560"/>
                  <a:gd name="connsiteX2" fmla="*/ 646599 w 648000"/>
                  <a:gd name="connsiteY2" fmla="*/ 300357 h 4356560"/>
                  <a:gd name="connsiteX3" fmla="*/ 648000 w 648000"/>
                  <a:gd name="connsiteY3" fmla="*/ 300357 h 4356560"/>
                  <a:gd name="connsiteX4" fmla="*/ 648000 w 648000"/>
                  <a:gd name="connsiteY4" fmla="*/ 567563 h 4356560"/>
                  <a:gd name="connsiteX5" fmla="*/ 572460 w 648000"/>
                  <a:gd name="connsiteY5" fmla="*/ 1042665 h 4356560"/>
                  <a:gd name="connsiteX6" fmla="*/ 458872 w 648000"/>
                  <a:gd name="connsiteY6" fmla="*/ 2972315 h 4356560"/>
                  <a:gd name="connsiteX7" fmla="*/ 511139 w 648000"/>
                  <a:gd name="connsiteY7" fmla="*/ 4315714 h 4356560"/>
                  <a:gd name="connsiteX8" fmla="*/ 136835 w 648000"/>
                  <a:gd name="connsiteY8" fmla="*/ 4356560 h 4356560"/>
                  <a:gd name="connsiteX9" fmla="*/ 141107 w 648000"/>
                  <a:gd name="connsiteY9" fmla="*/ 4315714 h 4356560"/>
                  <a:gd name="connsiteX10" fmla="*/ 193373 w 648000"/>
                  <a:gd name="connsiteY10" fmla="*/ 2972315 h 4356560"/>
                  <a:gd name="connsiteX11" fmla="*/ 79786 w 648000"/>
                  <a:gd name="connsiteY11" fmla="*/ 1042665 h 4356560"/>
                  <a:gd name="connsiteX12" fmla="*/ 0 w 648000"/>
                  <a:gd name="connsiteY12" fmla="*/ 540865 h 4356560"/>
                  <a:gd name="connsiteX13" fmla="*/ 0 w 648000"/>
                  <a:gd name="connsiteY13" fmla="*/ 300357 h 4356560"/>
                  <a:gd name="connsiteX14" fmla="*/ 1402 w 648000"/>
                  <a:gd name="connsiteY14" fmla="*/ 300357 h 4356560"/>
                  <a:gd name="connsiteX15" fmla="*/ 0 w 648000"/>
                  <a:gd name="connsiteY15" fmla="*/ 288000 h 4356560"/>
                  <a:gd name="connsiteX16" fmla="*/ 324000 w 648000"/>
                  <a:gd name="connsiteY16" fmla="*/ 0 h 4356560"/>
                  <a:gd name="connsiteX0" fmla="*/ 324000 w 648000"/>
                  <a:gd name="connsiteY0" fmla="*/ 0 h 4356560"/>
                  <a:gd name="connsiteX1" fmla="*/ 648000 w 648000"/>
                  <a:gd name="connsiteY1" fmla="*/ 288000 h 4356560"/>
                  <a:gd name="connsiteX2" fmla="*/ 646599 w 648000"/>
                  <a:gd name="connsiteY2" fmla="*/ 300357 h 4356560"/>
                  <a:gd name="connsiteX3" fmla="*/ 648000 w 648000"/>
                  <a:gd name="connsiteY3" fmla="*/ 300357 h 4356560"/>
                  <a:gd name="connsiteX4" fmla="*/ 648000 w 648000"/>
                  <a:gd name="connsiteY4" fmla="*/ 567563 h 4356560"/>
                  <a:gd name="connsiteX5" fmla="*/ 572460 w 648000"/>
                  <a:gd name="connsiteY5" fmla="*/ 1042665 h 4356560"/>
                  <a:gd name="connsiteX6" fmla="*/ 458872 w 648000"/>
                  <a:gd name="connsiteY6" fmla="*/ 2972315 h 4356560"/>
                  <a:gd name="connsiteX7" fmla="*/ 511139 w 648000"/>
                  <a:gd name="connsiteY7" fmla="*/ 4315714 h 4356560"/>
                  <a:gd name="connsiteX8" fmla="*/ 136835 w 648000"/>
                  <a:gd name="connsiteY8" fmla="*/ 4356560 h 4356560"/>
                  <a:gd name="connsiteX9" fmla="*/ 193373 w 648000"/>
                  <a:gd name="connsiteY9" fmla="*/ 2972315 h 4356560"/>
                  <a:gd name="connsiteX10" fmla="*/ 79786 w 648000"/>
                  <a:gd name="connsiteY10" fmla="*/ 1042665 h 4356560"/>
                  <a:gd name="connsiteX11" fmla="*/ 0 w 648000"/>
                  <a:gd name="connsiteY11" fmla="*/ 540865 h 4356560"/>
                  <a:gd name="connsiteX12" fmla="*/ 0 w 648000"/>
                  <a:gd name="connsiteY12" fmla="*/ 300357 h 4356560"/>
                  <a:gd name="connsiteX13" fmla="*/ 1402 w 648000"/>
                  <a:gd name="connsiteY13" fmla="*/ 300357 h 4356560"/>
                  <a:gd name="connsiteX14" fmla="*/ 0 w 648000"/>
                  <a:gd name="connsiteY14" fmla="*/ 288000 h 4356560"/>
                  <a:gd name="connsiteX15" fmla="*/ 324000 w 648000"/>
                  <a:gd name="connsiteY15" fmla="*/ 0 h 4356560"/>
                  <a:gd name="connsiteX0" fmla="*/ 324000 w 648000"/>
                  <a:gd name="connsiteY0" fmla="*/ 0 h 4356560"/>
                  <a:gd name="connsiteX1" fmla="*/ 648000 w 648000"/>
                  <a:gd name="connsiteY1" fmla="*/ 288000 h 4356560"/>
                  <a:gd name="connsiteX2" fmla="*/ 646599 w 648000"/>
                  <a:gd name="connsiteY2" fmla="*/ 300357 h 4356560"/>
                  <a:gd name="connsiteX3" fmla="*/ 648000 w 648000"/>
                  <a:gd name="connsiteY3" fmla="*/ 300357 h 4356560"/>
                  <a:gd name="connsiteX4" fmla="*/ 648000 w 648000"/>
                  <a:gd name="connsiteY4" fmla="*/ 567563 h 4356560"/>
                  <a:gd name="connsiteX5" fmla="*/ 572460 w 648000"/>
                  <a:gd name="connsiteY5" fmla="*/ 1042665 h 4356560"/>
                  <a:gd name="connsiteX6" fmla="*/ 458872 w 648000"/>
                  <a:gd name="connsiteY6" fmla="*/ 2972315 h 4356560"/>
                  <a:gd name="connsiteX7" fmla="*/ 511139 w 648000"/>
                  <a:gd name="connsiteY7" fmla="*/ 4315714 h 4356560"/>
                  <a:gd name="connsiteX8" fmla="*/ 136835 w 648000"/>
                  <a:gd name="connsiteY8" fmla="*/ 4356560 h 4356560"/>
                  <a:gd name="connsiteX9" fmla="*/ 193373 w 648000"/>
                  <a:gd name="connsiteY9" fmla="*/ 2972315 h 4356560"/>
                  <a:gd name="connsiteX10" fmla="*/ 79786 w 648000"/>
                  <a:gd name="connsiteY10" fmla="*/ 1042665 h 4356560"/>
                  <a:gd name="connsiteX11" fmla="*/ 0 w 648000"/>
                  <a:gd name="connsiteY11" fmla="*/ 540865 h 4356560"/>
                  <a:gd name="connsiteX12" fmla="*/ 0 w 648000"/>
                  <a:gd name="connsiteY12" fmla="*/ 300357 h 4356560"/>
                  <a:gd name="connsiteX13" fmla="*/ 1402 w 648000"/>
                  <a:gd name="connsiteY13" fmla="*/ 300357 h 4356560"/>
                  <a:gd name="connsiteX14" fmla="*/ 0 w 648000"/>
                  <a:gd name="connsiteY14" fmla="*/ 288000 h 4356560"/>
                  <a:gd name="connsiteX15" fmla="*/ 324000 w 648000"/>
                  <a:gd name="connsiteY15" fmla="*/ 0 h 4356560"/>
                  <a:gd name="connsiteX0" fmla="*/ 324000 w 648000"/>
                  <a:gd name="connsiteY0" fmla="*/ 0 h 4356722"/>
                  <a:gd name="connsiteX1" fmla="*/ 648000 w 648000"/>
                  <a:gd name="connsiteY1" fmla="*/ 288000 h 4356722"/>
                  <a:gd name="connsiteX2" fmla="*/ 646599 w 648000"/>
                  <a:gd name="connsiteY2" fmla="*/ 300357 h 4356722"/>
                  <a:gd name="connsiteX3" fmla="*/ 648000 w 648000"/>
                  <a:gd name="connsiteY3" fmla="*/ 300357 h 4356722"/>
                  <a:gd name="connsiteX4" fmla="*/ 648000 w 648000"/>
                  <a:gd name="connsiteY4" fmla="*/ 567563 h 4356722"/>
                  <a:gd name="connsiteX5" fmla="*/ 572460 w 648000"/>
                  <a:gd name="connsiteY5" fmla="*/ 1042665 h 4356722"/>
                  <a:gd name="connsiteX6" fmla="*/ 458872 w 648000"/>
                  <a:gd name="connsiteY6" fmla="*/ 2972315 h 4356722"/>
                  <a:gd name="connsiteX7" fmla="*/ 511139 w 648000"/>
                  <a:gd name="connsiteY7" fmla="*/ 4315714 h 4356722"/>
                  <a:gd name="connsiteX8" fmla="*/ 136835 w 648000"/>
                  <a:gd name="connsiteY8" fmla="*/ 4356560 h 4356722"/>
                  <a:gd name="connsiteX9" fmla="*/ 193373 w 648000"/>
                  <a:gd name="connsiteY9" fmla="*/ 2972315 h 4356722"/>
                  <a:gd name="connsiteX10" fmla="*/ 79786 w 648000"/>
                  <a:gd name="connsiteY10" fmla="*/ 1042665 h 4356722"/>
                  <a:gd name="connsiteX11" fmla="*/ 0 w 648000"/>
                  <a:gd name="connsiteY11" fmla="*/ 540865 h 4356722"/>
                  <a:gd name="connsiteX12" fmla="*/ 0 w 648000"/>
                  <a:gd name="connsiteY12" fmla="*/ 300357 h 4356722"/>
                  <a:gd name="connsiteX13" fmla="*/ 1402 w 648000"/>
                  <a:gd name="connsiteY13" fmla="*/ 300357 h 4356722"/>
                  <a:gd name="connsiteX14" fmla="*/ 0 w 648000"/>
                  <a:gd name="connsiteY14" fmla="*/ 288000 h 4356722"/>
                  <a:gd name="connsiteX15" fmla="*/ 324000 w 648000"/>
                  <a:gd name="connsiteY15" fmla="*/ 0 h 435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48000" h="4356722">
                    <a:moveTo>
                      <a:pt x="324000" y="0"/>
                    </a:moveTo>
                    <a:cubicBezTo>
                      <a:pt x="502940" y="0"/>
                      <a:pt x="648000" y="128942"/>
                      <a:pt x="648000" y="288000"/>
                    </a:cubicBezTo>
                    <a:lnTo>
                      <a:pt x="646599" y="300357"/>
                    </a:lnTo>
                    <a:lnTo>
                      <a:pt x="648000" y="300357"/>
                    </a:lnTo>
                    <a:lnTo>
                      <a:pt x="648000" y="567563"/>
                    </a:lnTo>
                    <a:lnTo>
                      <a:pt x="572460" y="1042665"/>
                    </a:lnTo>
                    <a:cubicBezTo>
                      <a:pt x="500746" y="1593495"/>
                      <a:pt x="458872" y="2257529"/>
                      <a:pt x="458872" y="2972315"/>
                    </a:cubicBezTo>
                    <a:cubicBezTo>
                      <a:pt x="458872" y="3448839"/>
                      <a:pt x="635907" y="4302099"/>
                      <a:pt x="511139" y="4315714"/>
                    </a:cubicBezTo>
                    <a:lnTo>
                      <a:pt x="136835" y="4356560"/>
                    </a:lnTo>
                    <a:cubicBezTo>
                      <a:pt x="12067" y="4370175"/>
                      <a:pt x="202881" y="3524631"/>
                      <a:pt x="193373" y="2972315"/>
                    </a:cubicBezTo>
                    <a:cubicBezTo>
                      <a:pt x="193373" y="2257529"/>
                      <a:pt x="151499" y="1593495"/>
                      <a:pt x="79786" y="1042665"/>
                    </a:cubicBezTo>
                    <a:lnTo>
                      <a:pt x="0" y="540865"/>
                    </a:lnTo>
                    <a:lnTo>
                      <a:pt x="0" y="300357"/>
                    </a:lnTo>
                    <a:lnTo>
                      <a:pt x="1402" y="300357"/>
                    </a:lnTo>
                    <a:lnTo>
                      <a:pt x="0" y="288000"/>
                    </a:lnTo>
                    <a:cubicBezTo>
                      <a:pt x="0" y="128942"/>
                      <a:pt x="145060" y="0"/>
                      <a:pt x="3240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58334">
                  <a:defRPr/>
                </a:pPr>
                <a:endParaRPr lang="zh-CN" altLang="en-US" sz="1296">
                  <a:solidFill>
                    <a:prstClr val="white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18" name="任意多边形 17"/>
            <p:cNvSpPr>
              <a:spLocks noChangeAspect="1"/>
            </p:cNvSpPr>
            <p:nvPr/>
          </p:nvSpPr>
          <p:spPr>
            <a:xfrm rot="900000">
              <a:off x="2796870" y="2341792"/>
              <a:ext cx="72000" cy="363781"/>
            </a:xfrm>
            <a:custGeom>
              <a:avLst/>
              <a:gdLst>
                <a:gd name="connsiteX0" fmla="*/ 324000 w 648000"/>
                <a:gd name="connsiteY0" fmla="*/ 0 h 4356560"/>
                <a:gd name="connsiteX1" fmla="*/ 648000 w 648000"/>
                <a:gd name="connsiteY1" fmla="*/ 288000 h 4356560"/>
                <a:gd name="connsiteX2" fmla="*/ 646599 w 648000"/>
                <a:gd name="connsiteY2" fmla="*/ 300357 h 4356560"/>
                <a:gd name="connsiteX3" fmla="*/ 648000 w 648000"/>
                <a:gd name="connsiteY3" fmla="*/ 300357 h 4356560"/>
                <a:gd name="connsiteX4" fmla="*/ 648000 w 648000"/>
                <a:gd name="connsiteY4" fmla="*/ 567563 h 4356560"/>
                <a:gd name="connsiteX5" fmla="*/ 572460 w 648000"/>
                <a:gd name="connsiteY5" fmla="*/ 1042665 h 4356560"/>
                <a:gd name="connsiteX6" fmla="*/ 458872 w 648000"/>
                <a:gd name="connsiteY6" fmla="*/ 2972315 h 4356560"/>
                <a:gd name="connsiteX7" fmla="*/ 511139 w 648000"/>
                <a:gd name="connsiteY7" fmla="*/ 4315714 h 4356560"/>
                <a:gd name="connsiteX8" fmla="*/ 515411 w 648000"/>
                <a:gd name="connsiteY8" fmla="*/ 4356560 h 4356560"/>
                <a:gd name="connsiteX9" fmla="*/ 136835 w 648000"/>
                <a:gd name="connsiteY9" fmla="*/ 4356560 h 4356560"/>
                <a:gd name="connsiteX10" fmla="*/ 141107 w 648000"/>
                <a:gd name="connsiteY10" fmla="*/ 4315714 h 4356560"/>
                <a:gd name="connsiteX11" fmla="*/ 193373 w 648000"/>
                <a:gd name="connsiteY11" fmla="*/ 2972315 h 4356560"/>
                <a:gd name="connsiteX12" fmla="*/ 79786 w 648000"/>
                <a:gd name="connsiteY12" fmla="*/ 1042665 h 4356560"/>
                <a:gd name="connsiteX13" fmla="*/ 0 w 648000"/>
                <a:gd name="connsiteY13" fmla="*/ 540865 h 4356560"/>
                <a:gd name="connsiteX14" fmla="*/ 0 w 648000"/>
                <a:gd name="connsiteY14" fmla="*/ 300357 h 4356560"/>
                <a:gd name="connsiteX15" fmla="*/ 1402 w 648000"/>
                <a:gd name="connsiteY15" fmla="*/ 300357 h 4356560"/>
                <a:gd name="connsiteX16" fmla="*/ 0 w 648000"/>
                <a:gd name="connsiteY16" fmla="*/ 288000 h 4356560"/>
                <a:gd name="connsiteX17" fmla="*/ 324000 w 648000"/>
                <a:gd name="connsiteY17" fmla="*/ 0 h 4356560"/>
                <a:gd name="connsiteX0" fmla="*/ 324000 w 648000"/>
                <a:gd name="connsiteY0" fmla="*/ 0 h 4356560"/>
                <a:gd name="connsiteX1" fmla="*/ 648000 w 648000"/>
                <a:gd name="connsiteY1" fmla="*/ 288000 h 4356560"/>
                <a:gd name="connsiteX2" fmla="*/ 646599 w 648000"/>
                <a:gd name="connsiteY2" fmla="*/ 300357 h 4356560"/>
                <a:gd name="connsiteX3" fmla="*/ 648000 w 648000"/>
                <a:gd name="connsiteY3" fmla="*/ 300357 h 4356560"/>
                <a:gd name="connsiteX4" fmla="*/ 648000 w 648000"/>
                <a:gd name="connsiteY4" fmla="*/ 567563 h 4356560"/>
                <a:gd name="connsiteX5" fmla="*/ 572460 w 648000"/>
                <a:gd name="connsiteY5" fmla="*/ 1042665 h 4356560"/>
                <a:gd name="connsiteX6" fmla="*/ 458872 w 648000"/>
                <a:gd name="connsiteY6" fmla="*/ 2972315 h 4356560"/>
                <a:gd name="connsiteX7" fmla="*/ 511139 w 648000"/>
                <a:gd name="connsiteY7" fmla="*/ 4315714 h 4356560"/>
                <a:gd name="connsiteX8" fmla="*/ 136835 w 648000"/>
                <a:gd name="connsiteY8" fmla="*/ 4356560 h 4356560"/>
                <a:gd name="connsiteX9" fmla="*/ 141107 w 648000"/>
                <a:gd name="connsiteY9" fmla="*/ 4315714 h 4356560"/>
                <a:gd name="connsiteX10" fmla="*/ 193373 w 648000"/>
                <a:gd name="connsiteY10" fmla="*/ 2972315 h 4356560"/>
                <a:gd name="connsiteX11" fmla="*/ 79786 w 648000"/>
                <a:gd name="connsiteY11" fmla="*/ 1042665 h 4356560"/>
                <a:gd name="connsiteX12" fmla="*/ 0 w 648000"/>
                <a:gd name="connsiteY12" fmla="*/ 540865 h 4356560"/>
                <a:gd name="connsiteX13" fmla="*/ 0 w 648000"/>
                <a:gd name="connsiteY13" fmla="*/ 300357 h 4356560"/>
                <a:gd name="connsiteX14" fmla="*/ 1402 w 648000"/>
                <a:gd name="connsiteY14" fmla="*/ 300357 h 4356560"/>
                <a:gd name="connsiteX15" fmla="*/ 0 w 648000"/>
                <a:gd name="connsiteY15" fmla="*/ 288000 h 4356560"/>
                <a:gd name="connsiteX16" fmla="*/ 324000 w 648000"/>
                <a:gd name="connsiteY16" fmla="*/ 0 h 4356560"/>
                <a:gd name="connsiteX0" fmla="*/ 324000 w 648000"/>
                <a:gd name="connsiteY0" fmla="*/ 0 h 4356560"/>
                <a:gd name="connsiteX1" fmla="*/ 648000 w 648000"/>
                <a:gd name="connsiteY1" fmla="*/ 288000 h 4356560"/>
                <a:gd name="connsiteX2" fmla="*/ 646599 w 648000"/>
                <a:gd name="connsiteY2" fmla="*/ 300357 h 4356560"/>
                <a:gd name="connsiteX3" fmla="*/ 648000 w 648000"/>
                <a:gd name="connsiteY3" fmla="*/ 300357 h 4356560"/>
                <a:gd name="connsiteX4" fmla="*/ 648000 w 648000"/>
                <a:gd name="connsiteY4" fmla="*/ 567563 h 4356560"/>
                <a:gd name="connsiteX5" fmla="*/ 572460 w 648000"/>
                <a:gd name="connsiteY5" fmla="*/ 1042665 h 4356560"/>
                <a:gd name="connsiteX6" fmla="*/ 458872 w 648000"/>
                <a:gd name="connsiteY6" fmla="*/ 2972315 h 4356560"/>
                <a:gd name="connsiteX7" fmla="*/ 511139 w 648000"/>
                <a:gd name="connsiteY7" fmla="*/ 4315714 h 4356560"/>
                <a:gd name="connsiteX8" fmla="*/ 136835 w 648000"/>
                <a:gd name="connsiteY8" fmla="*/ 4356560 h 4356560"/>
                <a:gd name="connsiteX9" fmla="*/ 193373 w 648000"/>
                <a:gd name="connsiteY9" fmla="*/ 2972315 h 4356560"/>
                <a:gd name="connsiteX10" fmla="*/ 79786 w 648000"/>
                <a:gd name="connsiteY10" fmla="*/ 1042665 h 4356560"/>
                <a:gd name="connsiteX11" fmla="*/ 0 w 648000"/>
                <a:gd name="connsiteY11" fmla="*/ 540865 h 4356560"/>
                <a:gd name="connsiteX12" fmla="*/ 0 w 648000"/>
                <a:gd name="connsiteY12" fmla="*/ 300357 h 4356560"/>
                <a:gd name="connsiteX13" fmla="*/ 1402 w 648000"/>
                <a:gd name="connsiteY13" fmla="*/ 300357 h 4356560"/>
                <a:gd name="connsiteX14" fmla="*/ 0 w 648000"/>
                <a:gd name="connsiteY14" fmla="*/ 288000 h 4356560"/>
                <a:gd name="connsiteX15" fmla="*/ 324000 w 648000"/>
                <a:gd name="connsiteY15" fmla="*/ 0 h 4356560"/>
                <a:gd name="connsiteX0" fmla="*/ 324000 w 648000"/>
                <a:gd name="connsiteY0" fmla="*/ 0 h 4356560"/>
                <a:gd name="connsiteX1" fmla="*/ 648000 w 648000"/>
                <a:gd name="connsiteY1" fmla="*/ 288000 h 4356560"/>
                <a:gd name="connsiteX2" fmla="*/ 646599 w 648000"/>
                <a:gd name="connsiteY2" fmla="*/ 300357 h 4356560"/>
                <a:gd name="connsiteX3" fmla="*/ 648000 w 648000"/>
                <a:gd name="connsiteY3" fmla="*/ 300357 h 4356560"/>
                <a:gd name="connsiteX4" fmla="*/ 648000 w 648000"/>
                <a:gd name="connsiteY4" fmla="*/ 567563 h 4356560"/>
                <a:gd name="connsiteX5" fmla="*/ 572460 w 648000"/>
                <a:gd name="connsiteY5" fmla="*/ 1042665 h 4356560"/>
                <a:gd name="connsiteX6" fmla="*/ 458872 w 648000"/>
                <a:gd name="connsiteY6" fmla="*/ 2972315 h 4356560"/>
                <a:gd name="connsiteX7" fmla="*/ 511139 w 648000"/>
                <a:gd name="connsiteY7" fmla="*/ 4315714 h 4356560"/>
                <a:gd name="connsiteX8" fmla="*/ 136835 w 648000"/>
                <a:gd name="connsiteY8" fmla="*/ 4356560 h 4356560"/>
                <a:gd name="connsiteX9" fmla="*/ 193373 w 648000"/>
                <a:gd name="connsiteY9" fmla="*/ 2972315 h 4356560"/>
                <a:gd name="connsiteX10" fmla="*/ 79786 w 648000"/>
                <a:gd name="connsiteY10" fmla="*/ 1042665 h 4356560"/>
                <a:gd name="connsiteX11" fmla="*/ 0 w 648000"/>
                <a:gd name="connsiteY11" fmla="*/ 540865 h 4356560"/>
                <a:gd name="connsiteX12" fmla="*/ 0 w 648000"/>
                <a:gd name="connsiteY12" fmla="*/ 300357 h 4356560"/>
                <a:gd name="connsiteX13" fmla="*/ 1402 w 648000"/>
                <a:gd name="connsiteY13" fmla="*/ 300357 h 4356560"/>
                <a:gd name="connsiteX14" fmla="*/ 0 w 648000"/>
                <a:gd name="connsiteY14" fmla="*/ 288000 h 4356560"/>
                <a:gd name="connsiteX15" fmla="*/ 324000 w 648000"/>
                <a:gd name="connsiteY15" fmla="*/ 0 h 4356560"/>
                <a:gd name="connsiteX0" fmla="*/ 324000 w 648000"/>
                <a:gd name="connsiteY0" fmla="*/ 0 h 4356722"/>
                <a:gd name="connsiteX1" fmla="*/ 648000 w 648000"/>
                <a:gd name="connsiteY1" fmla="*/ 288000 h 4356722"/>
                <a:gd name="connsiteX2" fmla="*/ 646599 w 648000"/>
                <a:gd name="connsiteY2" fmla="*/ 300357 h 4356722"/>
                <a:gd name="connsiteX3" fmla="*/ 648000 w 648000"/>
                <a:gd name="connsiteY3" fmla="*/ 300357 h 4356722"/>
                <a:gd name="connsiteX4" fmla="*/ 648000 w 648000"/>
                <a:gd name="connsiteY4" fmla="*/ 567563 h 4356722"/>
                <a:gd name="connsiteX5" fmla="*/ 572460 w 648000"/>
                <a:gd name="connsiteY5" fmla="*/ 1042665 h 4356722"/>
                <a:gd name="connsiteX6" fmla="*/ 458872 w 648000"/>
                <a:gd name="connsiteY6" fmla="*/ 2972315 h 4356722"/>
                <a:gd name="connsiteX7" fmla="*/ 511139 w 648000"/>
                <a:gd name="connsiteY7" fmla="*/ 4315714 h 4356722"/>
                <a:gd name="connsiteX8" fmla="*/ 136835 w 648000"/>
                <a:gd name="connsiteY8" fmla="*/ 4356560 h 4356722"/>
                <a:gd name="connsiteX9" fmla="*/ 193373 w 648000"/>
                <a:gd name="connsiteY9" fmla="*/ 2972315 h 4356722"/>
                <a:gd name="connsiteX10" fmla="*/ 79786 w 648000"/>
                <a:gd name="connsiteY10" fmla="*/ 1042665 h 4356722"/>
                <a:gd name="connsiteX11" fmla="*/ 0 w 648000"/>
                <a:gd name="connsiteY11" fmla="*/ 540865 h 4356722"/>
                <a:gd name="connsiteX12" fmla="*/ 0 w 648000"/>
                <a:gd name="connsiteY12" fmla="*/ 300357 h 4356722"/>
                <a:gd name="connsiteX13" fmla="*/ 1402 w 648000"/>
                <a:gd name="connsiteY13" fmla="*/ 300357 h 4356722"/>
                <a:gd name="connsiteX14" fmla="*/ 0 w 648000"/>
                <a:gd name="connsiteY14" fmla="*/ 288000 h 4356722"/>
                <a:gd name="connsiteX15" fmla="*/ 324000 w 648000"/>
                <a:gd name="connsiteY15" fmla="*/ 0 h 435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8000" h="4356722">
                  <a:moveTo>
                    <a:pt x="324000" y="0"/>
                  </a:moveTo>
                  <a:cubicBezTo>
                    <a:pt x="502940" y="0"/>
                    <a:pt x="648000" y="128942"/>
                    <a:pt x="648000" y="288000"/>
                  </a:cubicBezTo>
                  <a:lnTo>
                    <a:pt x="646599" y="300357"/>
                  </a:lnTo>
                  <a:lnTo>
                    <a:pt x="648000" y="300357"/>
                  </a:lnTo>
                  <a:lnTo>
                    <a:pt x="648000" y="567563"/>
                  </a:lnTo>
                  <a:lnTo>
                    <a:pt x="572460" y="1042665"/>
                  </a:lnTo>
                  <a:cubicBezTo>
                    <a:pt x="500746" y="1593495"/>
                    <a:pt x="458872" y="2257529"/>
                    <a:pt x="458872" y="2972315"/>
                  </a:cubicBezTo>
                  <a:cubicBezTo>
                    <a:pt x="458872" y="3448839"/>
                    <a:pt x="635907" y="4302099"/>
                    <a:pt x="511139" y="4315714"/>
                  </a:cubicBezTo>
                  <a:lnTo>
                    <a:pt x="136835" y="4356560"/>
                  </a:lnTo>
                  <a:cubicBezTo>
                    <a:pt x="12067" y="4370175"/>
                    <a:pt x="202881" y="3524631"/>
                    <a:pt x="193373" y="2972315"/>
                  </a:cubicBezTo>
                  <a:cubicBezTo>
                    <a:pt x="193373" y="2257529"/>
                    <a:pt x="151499" y="1593495"/>
                    <a:pt x="79786" y="1042665"/>
                  </a:cubicBezTo>
                  <a:lnTo>
                    <a:pt x="0" y="540865"/>
                  </a:lnTo>
                  <a:lnTo>
                    <a:pt x="0" y="300357"/>
                  </a:lnTo>
                  <a:lnTo>
                    <a:pt x="1402" y="300357"/>
                  </a:lnTo>
                  <a:lnTo>
                    <a:pt x="0" y="288000"/>
                  </a:lnTo>
                  <a:cubicBezTo>
                    <a:pt x="0" y="128942"/>
                    <a:pt x="145060" y="0"/>
                    <a:pt x="324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58334">
                <a:defRPr/>
              </a:pPr>
              <a:endParaRPr lang="zh-CN" altLang="en-US" sz="1296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9" name="任意多边形 18"/>
            <p:cNvSpPr>
              <a:spLocks noChangeAspect="1"/>
            </p:cNvSpPr>
            <p:nvPr/>
          </p:nvSpPr>
          <p:spPr>
            <a:xfrm rot="900000">
              <a:off x="2878721" y="2424781"/>
              <a:ext cx="72000" cy="363781"/>
            </a:xfrm>
            <a:custGeom>
              <a:avLst/>
              <a:gdLst>
                <a:gd name="connsiteX0" fmla="*/ 324000 w 648000"/>
                <a:gd name="connsiteY0" fmla="*/ 0 h 4356560"/>
                <a:gd name="connsiteX1" fmla="*/ 648000 w 648000"/>
                <a:gd name="connsiteY1" fmla="*/ 288000 h 4356560"/>
                <a:gd name="connsiteX2" fmla="*/ 646599 w 648000"/>
                <a:gd name="connsiteY2" fmla="*/ 300357 h 4356560"/>
                <a:gd name="connsiteX3" fmla="*/ 648000 w 648000"/>
                <a:gd name="connsiteY3" fmla="*/ 300357 h 4356560"/>
                <a:gd name="connsiteX4" fmla="*/ 648000 w 648000"/>
                <a:gd name="connsiteY4" fmla="*/ 567563 h 4356560"/>
                <a:gd name="connsiteX5" fmla="*/ 572460 w 648000"/>
                <a:gd name="connsiteY5" fmla="*/ 1042665 h 4356560"/>
                <a:gd name="connsiteX6" fmla="*/ 458872 w 648000"/>
                <a:gd name="connsiteY6" fmla="*/ 2972315 h 4356560"/>
                <a:gd name="connsiteX7" fmla="*/ 511139 w 648000"/>
                <a:gd name="connsiteY7" fmla="*/ 4315714 h 4356560"/>
                <a:gd name="connsiteX8" fmla="*/ 515411 w 648000"/>
                <a:gd name="connsiteY8" fmla="*/ 4356560 h 4356560"/>
                <a:gd name="connsiteX9" fmla="*/ 136835 w 648000"/>
                <a:gd name="connsiteY9" fmla="*/ 4356560 h 4356560"/>
                <a:gd name="connsiteX10" fmla="*/ 141107 w 648000"/>
                <a:gd name="connsiteY10" fmla="*/ 4315714 h 4356560"/>
                <a:gd name="connsiteX11" fmla="*/ 193373 w 648000"/>
                <a:gd name="connsiteY11" fmla="*/ 2972315 h 4356560"/>
                <a:gd name="connsiteX12" fmla="*/ 79786 w 648000"/>
                <a:gd name="connsiteY12" fmla="*/ 1042665 h 4356560"/>
                <a:gd name="connsiteX13" fmla="*/ 0 w 648000"/>
                <a:gd name="connsiteY13" fmla="*/ 540865 h 4356560"/>
                <a:gd name="connsiteX14" fmla="*/ 0 w 648000"/>
                <a:gd name="connsiteY14" fmla="*/ 300357 h 4356560"/>
                <a:gd name="connsiteX15" fmla="*/ 1402 w 648000"/>
                <a:gd name="connsiteY15" fmla="*/ 300357 h 4356560"/>
                <a:gd name="connsiteX16" fmla="*/ 0 w 648000"/>
                <a:gd name="connsiteY16" fmla="*/ 288000 h 4356560"/>
                <a:gd name="connsiteX17" fmla="*/ 324000 w 648000"/>
                <a:gd name="connsiteY17" fmla="*/ 0 h 4356560"/>
                <a:gd name="connsiteX0" fmla="*/ 324000 w 648000"/>
                <a:gd name="connsiteY0" fmla="*/ 0 h 4356560"/>
                <a:gd name="connsiteX1" fmla="*/ 648000 w 648000"/>
                <a:gd name="connsiteY1" fmla="*/ 288000 h 4356560"/>
                <a:gd name="connsiteX2" fmla="*/ 646599 w 648000"/>
                <a:gd name="connsiteY2" fmla="*/ 300357 h 4356560"/>
                <a:gd name="connsiteX3" fmla="*/ 648000 w 648000"/>
                <a:gd name="connsiteY3" fmla="*/ 300357 h 4356560"/>
                <a:gd name="connsiteX4" fmla="*/ 648000 w 648000"/>
                <a:gd name="connsiteY4" fmla="*/ 567563 h 4356560"/>
                <a:gd name="connsiteX5" fmla="*/ 572460 w 648000"/>
                <a:gd name="connsiteY5" fmla="*/ 1042665 h 4356560"/>
                <a:gd name="connsiteX6" fmla="*/ 458872 w 648000"/>
                <a:gd name="connsiteY6" fmla="*/ 2972315 h 4356560"/>
                <a:gd name="connsiteX7" fmla="*/ 511139 w 648000"/>
                <a:gd name="connsiteY7" fmla="*/ 4315714 h 4356560"/>
                <a:gd name="connsiteX8" fmla="*/ 136835 w 648000"/>
                <a:gd name="connsiteY8" fmla="*/ 4356560 h 4356560"/>
                <a:gd name="connsiteX9" fmla="*/ 141107 w 648000"/>
                <a:gd name="connsiteY9" fmla="*/ 4315714 h 4356560"/>
                <a:gd name="connsiteX10" fmla="*/ 193373 w 648000"/>
                <a:gd name="connsiteY10" fmla="*/ 2972315 h 4356560"/>
                <a:gd name="connsiteX11" fmla="*/ 79786 w 648000"/>
                <a:gd name="connsiteY11" fmla="*/ 1042665 h 4356560"/>
                <a:gd name="connsiteX12" fmla="*/ 0 w 648000"/>
                <a:gd name="connsiteY12" fmla="*/ 540865 h 4356560"/>
                <a:gd name="connsiteX13" fmla="*/ 0 w 648000"/>
                <a:gd name="connsiteY13" fmla="*/ 300357 h 4356560"/>
                <a:gd name="connsiteX14" fmla="*/ 1402 w 648000"/>
                <a:gd name="connsiteY14" fmla="*/ 300357 h 4356560"/>
                <a:gd name="connsiteX15" fmla="*/ 0 w 648000"/>
                <a:gd name="connsiteY15" fmla="*/ 288000 h 4356560"/>
                <a:gd name="connsiteX16" fmla="*/ 324000 w 648000"/>
                <a:gd name="connsiteY16" fmla="*/ 0 h 4356560"/>
                <a:gd name="connsiteX0" fmla="*/ 324000 w 648000"/>
                <a:gd name="connsiteY0" fmla="*/ 0 h 4356560"/>
                <a:gd name="connsiteX1" fmla="*/ 648000 w 648000"/>
                <a:gd name="connsiteY1" fmla="*/ 288000 h 4356560"/>
                <a:gd name="connsiteX2" fmla="*/ 646599 w 648000"/>
                <a:gd name="connsiteY2" fmla="*/ 300357 h 4356560"/>
                <a:gd name="connsiteX3" fmla="*/ 648000 w 648000"/>
                <a:gd name="connsiteY3" fmla="*/ 300357 h 4356560"/>
                <a:gd name="connsiteX4" fmla="*/ 648000 w 648000"/>
                <a:gd name="connsiteY4" fmla="*/ 567563 h 4356560"/>
                <a:gd name="connsiteX5" fmla="*/ 572460 w 648000"/>
                <a:gd name="connsiteY5" fmla="*/ 1042665 h 4356560"/>
                <a:gd name="connsiteX6" fmla="*/ 458872 w 648000"/>
                <a:gd name="connsiteY6" fmla="*/ 2972315 h 4356560"/>
                <a:gd name="connsiteX7" fmla="*/ 511139 w 648000"/>
                <a:gd name="connsiteY7" fmla="*/ 4315714 h 4356560"/>
                <a:gd name="connsiteX8" fmla="*/ 136835 w 648000"/>
                <a:gd name="connsiteY8" fmla="*/ 4356560 h 4356560"/>
                <a:gd name="connsiteX9" fmla="*/ 193373 w 648000"/>
                <a:gd name="connsiteY9" fmla="*/ 2972315 h 4356560"/>
                <a:gd name="connsiteX10" fmla="*/ 79786 w 648000"/>
                <a:gd name="connsiteY10" fmla="*/ 1042665 h 4356560"/>
                <a:gd name="connsiteX11" fmla="*/ 0 w 648000"/>
                <a:gd name="connsiteY11" fmla="*/ 540865 h 4356560"/>
                <a:gd name="connsiteX12" fmla="*/ 0 w 648000"/>
                <a:gd name="connsiteY12" fmla="*/ 300357 h 4356560"/>
                <a:gd name="connsiteX13" fmla="*/ 1402 w 648000"/>
                <a:gd name="connsiteY13" fmla="*/ 300357 h 4356560"/>
                <a:gd name="connsiteX14" fmla="*/ 0 w 648000"/>
                <a:gd name="connsiteY14" fmla="*/ 288000 h 4356560"/>
                <a:gd name="connsiteX15" fmla="*/ 324000 w 648000"/>
                <a:gd name="connsiteY15" fmla="*/ 0 h 4356560"/>
                <a:gd name="connsiteX0" fmla="*/ 324000 w 648000"/>
                <a:gd name="connsiteY0" fmla="*/ 0 h 4356560"/>
                <a:gd name="connsiteX1" fmla="*/ 648000 w 648000"/>
                <a:gd name="connsiteY1" fmla="*/ 288000 h 4356560"/>
                <a:gd name="connsiteX2" fmla="*/ 646599 w 648000"/>
                <a:gd name="connsiteY2" fmla="*/ 300357 h 4356560"/>
                <a:gd name="connsiteX3" fmla="*/ 648000 w 648000"/>
                <a:gd name="connsiteY3" fmla="*/ 300357 h 4356560"/>
                <a:gd name="connsiteX4" fmla="*/ 648000 w 648000"/>
                <a:gd name="connsiteY4" fmla="*/ 567563 h 4356560"/>
                <a:gd name="connsiteX5" fmla="*/ 572460 w 648000"/>
                <a:gd name="connsiteY5" fmla="*/ 1042665 h 4356560"/>
                <a:gd name="connsiteX6" fmla="*/ 458872 w 648000"/>
                <a:gd name="connsiteY6" fmla="*/ 2972315 h 4356560"/>
                <a:gd name="connsiteX7" fmla="*/ 511139 w 648000"/>
                <a:gd name="connsiteY7" fmla="*/ 4315714 h 4356560"/>
                <a:gd name="connsiteX8" fmla="*/ 136835 w 648000"/>
                <a:gd name="connsiteY8" fmla="*/ 4356560 h 4356560"/>
                <a:gd name="connsiteX9" fmla="*/ 193373 w 648000"/>
                <a:gd name="connsiteY9" fmla="*/ 2972315 h 4356560"/>
                <a:gd name="connsiteX10" fmla="*/ 79786 w 648000"/>
                <a:gd name="connsiteY10" fmla="*/ 1042665 h 4356560"/>
                <a:gd name="connsiteX11" fmla="*/ 0 w 648000"/>
                <a:gd name="connsiteY11" fmla="*/ 540865 h 4356560"/>
                <a:gd name="connsiteX12" fmla="*/ 0 w 648000"/>
                <a:gd name="connsiteY12" fmla="*/ 300357 h 4356560"/>
                <a:gd name="connsiteX13" fmla="*/ 1402 w 648000"/>
                <a:gd name="connsiteY13" fmla="*/ 300357 h 4356560"/>
                <a:gd name="connsiteX14" fmla="*/ 0 w 648000"/>
                <a:gd name="connsiteY14" fmla="*/ 288000 h 4356560"/>
                <a:gd name="connsiteX15" fmla="*/ 324000 w 648000"/>
                <a:gd name="connsiteY15" fmla="*/ 0 h 4356560"/>
                <a:gd name="connsiteX0" fmla="*/ 324000 w 648000"/>
                <a:gd name="connsiteY0" fmla="*/ 0 h 4356722"/>
                <a:gd name="connsiteX1" fmla="*/ 648000 w 648000"/>
                <a:gd name="connsiteY1" fmla="*/ 288000 h 4356722"/>
                <a:gd name="connsiteX2" fmla="*/ 646599 w 648000"/>
                <a:gd name="connsiteY2" fmla="*/ 300357 h 4356722"/>
                <a:gd name="connsiteX3" fmla="*/ 648000 w 648000"/>
                <a:gd name="connsiteY3" fmla="*/ 300357 h 4356722"/>
                <a:gd name="connsiteX4" fmla="*/ 648000 w 648000"/>
                <a:gd name="connsiteY4" fmla="*/ 567563 h 4356722"/>
                <a:gd name="connsiteX5" fmla="*/ 572460 w 648000"/>
                <a:gd name="connsiteY5" fmla="*/ 1042665 h 4356722"/>
                <a:gd name="connsiteX6" fmla="*/ 458872 w 648000"/>
                <a:gd name="connsiteY6" fmla="*/ 2972315 h 4356722"/>
                <a:gd name="connsiteX7" fmla="*/ 511139 w 648000"/>
                <a:gd name="connsiteY7" fmla="*/ 4315714 h 4356722"/>
                <a:gd name="connsiteX8" fmla="*/ 136835 w 648000"/>
                <a:gd name="connsiteY8" fmla="*/ 4356560 h 4356722"/>
                <a:gd name="connsiteX9" fmla="*/ 193373 w 648000"/>
                <a:gd name="connsiteY9" fmla="*/ 2972315 h 4356722"/>
                <a:gd name="connsiteX10" fmla="*/ 79786 w 648000"/>
                <a:gd name="connsiteY10" fmla="*/ 1042665 h 4356722"/>
                <a:gd name="connsiteX11" fmla="*/ 0 w 648000"/>
                <a:gd name="connsiteY11" fmla="*/ 540865 h 4356722"/>
                <a:gd name="connsiteX12" fmla="*/ 0 w 648000"/>
                <a:gd name="connsiteY12" fmla="*/ 300357 h 4356722"/>
                <a:gd name="connsiteX13" fmla="*/ 1402 w 648000"/>
                <a:gd name="connsiteY13" fmla="*/ 300357 h 4356722"/>
                <a:gd name="connsiteX14" fmla="*/ 0 w 648000"/>
                <a:gd name="connsiteY14" fmla="*/ 288000 h 4356722"/>
                <a:gd name="connsiteX15" fmla="*/ 324000 w 648000"/>
                <a:gd name="connsiteY15" fmla="*/ 0 h 435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8000" h="4356722">
                  <a:moveTo>
                    <a:pt x="324000" y="0"/>
                  </a:moveTo>
                  <a:cubicBezTo>
                    <a:pt x="502940" y="0"/>
                    <a:pt x="648000" y="128942"/>
                    <a:pt x="648000" y="288000"/>
                  </a:cubicBezTo>
                  <a:lnTo>
                    <a:pt x="646599" y="300357"/>
                  </a:lnTo>
                  <a:lnTo>
                    <a:pt x="648000" y="300357"/>
                  </a:lnTo>
                  <a:lnTo>
                    <a:pt x="648000" y="567563"/>
                  </a:lnTo>
                  <a:lnTo>
                    <a:pt x="572460" y="1042665"/>
                  </a:lnTo>
                  <a:cubicBezTo>
                    <a:pt x="500746" y="1593495"/>
                    <a:pt x="458872" y="2257529"/>
                    <a:pt x="458872" y="2972315"/>
                  </a:cubicBezTo>
                  <a:cubicBezTo>
                    <a:pt x="458872" y="3448839"/>
                    <a:pt x="635907" y="4302099"/>
                    <a:pt x="511139" y="4315714"/>
                  </a:cubicBezTo>
                  <a:lnTo>
                    <a:pt x="136835" y="4356560"/>
                  </a:lnTo>
                  <a:cubicBezTo>
                    <a:pt x="12067" y="4370175"/>
                    <a:pt x="202881" y="3524631"/>
                    <a:pt x="193373" y="2972315"/>
                  </a:cubicBezTo>
                  <a:cubicBezTo>
                    <a:pt x="193373" y="2257529"/>
                    <a:pt x="151499" y="1593495"/>
                    <a:pt x="79786" y="1042665"/>
                  </a:cubicBezTo>
                  <a:lnTo>
                    <a:pt x="0" y="540865"/>
                  </a:lnTo>
                  <a:lnTo>
                    <a:pt x="0" y="300357"/>
                  </a:lnTo>
                  <a:lnTo>
                    <a:pt x="1402" y="300357"/>
                  </a:lnTo>
                  <a:lnTo>
                    <a:pt x="0" y="288000"/>
                  </a:lnTo>
                  <a:cubicBezTo>
                    <a:pt x="0" y="128942"/>
                    <a:pt x="145060" y="0"/>
                    <a:pt x="324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58334">
                <a:defRPr/>
              </a:pPr>
              <a:endParaRPr lang="zh-CN" altLang="en-US" sz="1296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27298" y="78621"/>
            <a:ext cx="2031325" cy="590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规则引擎科普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670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330969" y="936971"/>
            <a:ext cx="8230394" cy="561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2032" dirty="0" smtClean="0"/>
              <a:t>结合目前业务规则</a:t>
            </a:r>
            <a:r>
              <a:rPr lang="en-US" altLang="zh-CN" sz="2032" dirty="0" smtClean="0"/>
              <a:t>-</a:t>
            </a:r>
            <a:r>
              <a:rPr lang="zh-CN" altLang="en-US" sz="2032" dirty="0" smtClean="0"/>
              <a:t>使用场景</a:t>
            </a:r>
            <a:endParaRPr lang="en-US" altLang="zh-CN" sz="3048" dirty="0">
              <a:latin typeface="微软雅黑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298" y="78621"/>
            <a:ext cx="2031325" cy="590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规则引擎科普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2700" y="1621032"/>
            <a:ext cx="75291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 </a:t>
            </a:r>
            <a:r>
              <a:rPr lang="zh-CN" altLang="en-US" dirty="0" smtClean="0"/>
              <a:t>售后系统场景（售后系统工单客审、主管审核、售后系统截单操作等）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 订单处理场景（订单系统自动补赠，自动推送，自动截单流程）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 营销业务场景（</a:t>
            </a:r>
            <a:r>
              <a:rPr lang="en-US" altLang="zh-CN" dirty="0" err="1" smtClean="0"/>
              <a:t>crm</a:t>
            </a:r>
            <a:r>
              <a:rPr lang="zh-CN" altLang="en-US" dirty="0" smtClean="0"/>
              <a:t>营销推送，订单固定关怀（</a:t>
            </a:r>
            <a:r>
              <a:rPr lang="zh-CN" altLang="en-US" dirty="0"/>
              <a:t>签收</a:t>
            </a:r>
            <a:r>
              <a:rPr lang="zh-CN" altLang="en-US" dirty="0" smtClean="0"/>
              <a:t>关怀，配网关怀）等）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 销售业务场景（销售规则的自动满减，营销活动等）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74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规则引擎选型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4593" y="1386483"/>
            <a:ext cx="5937280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7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4B29D-A635-4470-963A-8843B970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规则引擎选型</a:t>
            </a:r>
            <a:endParaRPr lang="zh-CN" altLang="en-US" dirty="0"/>
          </a:p>
        </p:txBody>
      </p:sp>
      <p:grpSp>
        <p:nvGrpSpPr>
          <p:cNvPr id="5" name="#33138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8A4C942-76B8-4979-91D5-E1F85A9A832D}"/>
              </a:ext>
            </a:extLst>
          </p:cNvPr>
          <p:cNvGrpSpPr>
            <a:grpSpLocks noChangeAspect="1"/>
          </p:cNvGrpSpPr>
          <p:nvPr/>
        </p:nvGrpSpPr>
        <p:grpSpPr>
          <a:xfrm>
            <a:off x="331696" y="889802"/>
            <a:ext cx="8812304" cy="3501982"/>
            <a:chOff x="442261" y="1186403"/>
            <a:chExt cx="11749740" cy="4669308"/>
          </a:xfrm>
        </p:grpSpPr>
        <p:grpSp>
          <p:nvGrpSpPr>
            <p:cNvPr id="6" name="iŝḻîďé">
              <a:extLst>
                <a:ext uri="{FF2B5EF4-FFF2-40B4-BE49-F238E27FC236}">
                  <a16:creationId xmlns:a16="http://schemas.microsoft.com/office/drawing/2014/main" id="{34CC5BF5-B675-4F37-8CF3-CBF53D992A20}"/>
                </a:ext>
              </a:extLst>
            </p:cNvPr>
            <p:cNvGrpSpPr/>
            <p:nvPr/>
          </p:nvGrpSpPr>
          <p:grpSpPr>
            <a:xfrm>
              <a:off x="3761293" y="1468493"/>
              <a:ext cx="4445714" cy="4387218"/>
              <a:chOff x="6961336" y="1468493"/>
              <a:chExt cx="4445714" cy="4387218"/>
            </a:xfrm>
          </p:grpSpPr>
          <p:sp>
            <p:nvSpPr>
              <p:cNvPr id="17" name="i$ḻîdè">
                <a:extLst>
                  <a:ext uri="{FF2B5EF4-FFF2-40B4-BE49-F238E27FC236}">
                    <a16:creationId xmlns:a16="http://schemas.microsoft.com/office/drawing/2014/main" id="{748DC0A3-F1E8-4387-B084-62CB89F23C11}"/>
                  </a:ext>
                </a:extLst>
              </p:cNvPr>
              <p:cNvSpPr/>
              <p:nvPr/>
            </p:nvSpPr>
            <p:spPr>
              <a:xfrm>
                <a:off x="6961336" y="1468493"/>
                <a:ext cx="4445714" cy="4387218"/>
              </a:xfrm>
              <a:custGeom>
                <a:avLst/>
                <a:gdLst>
                  <a:gd name="connsiteX0" fmla="*/ 584962 w 4445714"/>
                  <a:gd name="connsiteY0" fmla="*/ 643459 h 4387218"/>
                  <a:gd name="connsiteX1" fmla="*/ 584962 w 4445714"/>
                  <a:gd name="connsiteY1" fmla="*/ 2749323 h 4387218"/>
                  <a:gd name="connsiteX2" fmla="*/ 3860752 w 4445714"/>
                  <a:gd name="connsiteY2" fmla="*/ 2749323 h 4387218"/>
                  <a:gd name="connsiteX3" fmla="*/ 3860752 w 4445714"/>
                  <a:gd name="connsiteY3" fmla="*/ 643459 h 4387218"/>
                  <a:gd name="connsiteX4" fmla="*/ 2222857 w 4445714"/>
                  <a:gd name="connsiteY4" fmla="*/ 0 h 4387218"/>
                  <a:gd name="connsiteX5" fmla="*/ 2339850 w 4445714"/>
                  <a:gd name="connsiteY5" fmla="*/ 116992 h 4387218"/>
                  <a:gd name="connsiteX6" fmla="*/ 2339850 w 4445714"/>
                  <a:gd name="connsiteY6" fmla="*/ 233985 h 4387218"/>
                  <a:gd name="connsiteX7" fmla="*/ 4328722 w 4445714"/>
                  <a:gd name="connsiteY7" fmla="*/ 233985 h 4387218"/>
                  <a:gd name="connsiteX8" fmla="*/ 4445714 w 4445714"/>
                  <a:gd name="connsiteY8" fmla="*/ 350977 h 4387218"/>
                  <a:gd name="connsiteX9" fmla="*/ 4328722 w 4445714"/>
                  <a:gd name="connsiteY9" fmla="*/ 467970 h 4387218"/>
                  <a:gd name="connsiteX10" fmla="*/ 4211730 w 4445714"/>
                  <a:gd name="connsiteY10" fmla="*/ 467970 h 4387218"/>
                  <a:gd name="connsiteX11" fmla="*/ 4211730 w 4445714"/>
                  <a:gd name="connsiteY11" fmla="*/ 2866316 h 4387218"/>
                  <a:gd name="connsiteX12" fmla="*/ 4328722 w 4445714"/>
                  <a:gd name="connsiteY12" fmla="*/ 2866316 h 4387218"/>
                  <a:gd name="connsiteX13" fmla="*/ 4445714 w 4445714"/>
                  <a:gd name="connsiteY13" fmla="*/ 2983308 h 4387218"/>
                  <a:gd name="connsiteX14" fmla="*/ 4328722 w 4445714"/>
                  <a:gd name="connsiteY14" fmla="*/ 3100301 h 4387218"/>
                  <a:gd name="connsiteX15" fmla="*/ 2542247 w 4445714"/>
                  <a:gd name="connsiteY15" fmla="*/ 3100301 h 4387218"/>
                  <a:gd name="connsiteX16" fmla="*/ 3441334 w 4445714"/>
                  <a:gd name="connsiteY16" fmla="*/ 3999388 h 4387218"/>
                  <a:gd name="connsiteX17" fmla="*/ 3441334 w 4445714"/>
                  <a:gd name="connsiteY17" fmla="*/ 4164932 h 4387218"/>
                  <a:gd name="connsiteX18" fmla="*/ 3275790 w 4445714"/>
                  <a:gd name="connsiteY18" fmla="*/ 4164932 h 4387218"/>
                  <a:gd name="connsiteX19" fmla="*/ 2339850 w 4445714"/>
                  <a:gd name="connsiteY19" fmla="*/ 3228992 h 4387218"/>
                  <a:gd name="connsiteX20" fmla="*/ 2339850 w 4445714"/>
                  <a:gd name="connsiteY20" fmla="*/ 4270226 h 4387218"/>
                  <a:gd name="connsiteX21" fmla="*/ 2222857 w 4445714"/>
                  <a:gd name="connsiteY21" fmla="*/ 4387218 h 4387218"/>
                  <a:gd name="connsiteX22" fmla="*/ 2105865 w 4445714"/>
                  <a:gd name="connsiteY22" fmla="*/ 4270226 h 4387218"/>
                  <a:gd name="connsiteX23" fmla="*/ 2105865 w 4445714"/>
                  <a:gd name="connsiteY23" fmla="*/ 3230748 h 4387218"/>
                  <a:gd name="connsiteX24" fmla="*/ 1169925 w 4445714"/>
                  <a:gd name="connsiteY24" fmla="*/ 4166687 h 4387218"/>
                  <a:gd name="connsiteX25" fmla="*/ 1003503 w 4445714"/>
                  <a:gd name="connsiteY25" fmla="*/ 4167565 h 4387218"/>
                  <a:gd name="connsiteX26" fmla="*/ 1002626 w 4445714"/>
                  <a:gd name="connsiteY26" fmla="*/ 4001143 h 4387218"/>
                  <a:gd name="connsiteX27" fmla="*/ 1903468 w 4445714"/>
                  <a:gd name="connsiteY27" fmla="*/ 3100301 h 4387218"/>
                  <a:gd name="connsiteX28" fmla="*/ 116992 w 4445714"/>
                  <a:gd name="connsiteY28" fmla="*/ 3100301 h 4387218"/>
                  <a:gd name="connsiteX29" fmla="*/ 0 w 4445714"/>
                  <a:gd name="connsiteY29" fmla="*/ 2983308 h 4387218"/>
                  <a:gd name="connsiteX30" fmla="*/ 116992 w 4445714"/>
                  <a:gd name="connsiteY30" fmla="*/ 2866316 h 4387218"/>
                  <a:gd name="connsiteX31" fmla="*/ 233985 w 4445714"/>
                  <a:gd name="connsiteY31" fmla="*/ 2866316 h 4387218"/>
                  <a:gd name="connsiteX32" fmla="*/ 233985 w 4445714"/>
                  <a:gd name="connsiteY32" fmla="*/ 467970 h 4387218"/>
                  <a:gd name="connsiteX33" fmla="*/ 116992 w 4445714"/>
                  <a:gd name="connsiteY33" fmla="*/ 467970 h 4387218"/>
                  <a:gd name="connsiteX34" fmla="*/ 0 w 4445714"/>
                  <a:gd name="connsiteY34" fmla="*/ 350977 h 4387218"/>
                  <a:gd name="connsiteX35" fmla="*/ 116992 w 4445714"/>
                  <a:gd name="connsiteY35" fmla="*/ 233985 h 4387218"/>
                  <a:gd name="connsiteX36" fmla="*/ 2105865 w 4445714"/>
                  <a:gd name="connsiteY36" fmla="*/ 233985 h 4387218"/>
                  <a:gd name="connsiteX37" fmla="*/ 2105865 w 4445714"/>
                  <a:gd name="connsiteY37" fmla="*/ 116992 h 4387218"/>
                  <a:gd name="connsiteX38" fmla="*/ 2222857 w 4445714"/>
                  <a:gd name="connsiteY38" fmla="*/ 0 h 438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445714" h="4387218">
                    <a:moveTo>
                      <a:pt x="584962" y="643459"/>
                    </a:moveTo>
                    <a:lnTo>
                      <a:pt x="584962" y="2749323"/>
                    </a:lnTo>
                    <a:lnTo>
                      <a:pt x="3860752" y="2749323"/>
                    </a:lnTo>
                    <a:lnTo>
                      <a:pt x="3860752" y="643459"/>
                    </a:lnTo>
                    <a:close/>
                    <a:moveTo>
                      <a:pt x="2222857" y="0"/>
                    </a:moveTo>
                    <a:cubicBezTo>
                      <a:pt x="2287472" y="0"/>
                      <a:pt x="2339850" y="52378"/>
                      <a:pt x="2339850" y="116992"/>
                    </a:cubicBezTo>
                    <a:lnTo>
                      <a:pt x="2339850" y="233985"/>
                    </a:lnTo>
                    <a:lnTo>
                      <a:pt x="4328722" y="233985"/>
                    </a:lnTo>
                    <a:cubicBezTo>
                      <a:pt x="4393337" y="233985"/>
                      <a:pt x="4445714" y="286363"/>
                      <a:pt x="4445714" y="350977"/>
                    </a:cubicBezTo>
                    <a:cubicBezTo>
                      <a:pt x="4445714" y="415592"/>
                      <a:pt x="4393337" y="467970"/>
                      <a:pt x="4328722" y="467970"/>
                    </a:cubicBezTo>
                    <a:lnTo>
                      <a:pt x="4211730" y="467970"/>
                    </a:lnTo>
                    <a:lnTo>
                      <a:pt x="4211730" y="2866316"/>
                    </a:lnTo>
                    <a:lnTo>
                      <a:pt x="4328722" y="2866316"/>
                    </a:lnTo>
                    <a:cubicBezTo>
                      <a:pt x="4393337" y="2866316"/>
                      <a:pt x="4445714" y="2918693"/>
                      <a:pt x="4445714" y="2983308"/>
                    </a:cubicBezTo>
                    <a:cubicBezTo>
                      <a:pt x="4445714" y="3047923"/>
                      <a:pt x="4393337" y="3100301"/>
                      <a:pt x="4328722" y="3100301"/>
                    </a:cubicBezTo>
                    <a:lnTo>
                      <a:pt x="2542247" y="3100301"/>
                    </a:lnTo>
                    <a:lnTo>
                      <a:pt x="3441334" y="3999388"/>
                    </a:lnTo>
                    <a:cubicBezTo>
                      <a:pt x="3487049" y="4045103"/>
                      <a:pt x="3487049" y="4119218"/>
                      <a:pt x="3441334" y="4164932"/>
                    </a:cubicBezTo>
                    <a:cubicBezTo>
                      <a:pt x="3395619" y="4210647"/>
                      <a:pt x="3321504" y="4210647"/>
                      <a:pt x="3275790" y="4164932"/>
                    </a:cubicBezTo>
                    <a:lnTo>
                      <a:pt x="2339850" y="3228992"/>
                    </a:lnTo>
                    <a:lnTo>
                      <a:pt x="2339850" y="4270226"/>
                    </a:lnTo>
                    <a:cubicBezTo>
                      <a:pt x="2339850" y="4334841"/>
                      <a:pt x="2287472" y="4387218"/>
                      <a:pt x="2222857" y="4387218"/>
                    </a:cubicBezTo>
                    <a:cubicBezTo>
                      <a:pt x="2158242" y="4387218"/>
                      <a:pt x="2105865" y="4334841"/>
                      <a:pt x="2105865" y="4270226"/>
                    </a:cubicBezTo>
                    <a:lnTo>
                      <a:pt x="2105865" y="3230748"/>
                    </a:lnTo>
                    <a:lnTo>
                      <a:pt x="1169925" y="4166687"/>
                    </a:lnTo>
                    <a:cubicBezTo>
                      <a:pt x="1124210" y="4212888"/>
                      <a:pt x="1049703" y="4213279"/>
                      <a:pt x="1003503" y="4167565"/>
                    </a:cubicBezTo>
                    <a:cubicBezTo>
                      <a:pt x="957303" y="4121850"/>
                      <a:pt x="956911" y="4047343"/>
                      <a:pt x="1002626" y="4001143"/>
                    </a:cubicBezTo>
                    <a:lnTo>
                      <a:pt x="1903468" y="3100301"/>
                    </a:lnTo>
                    <a:lnTo>
                      <a:pt x="116992" y="3100301"/>
                    </a:lnTo>
                    <a:cubicBezTo>
                      <a:pt x="52378" y="3100301"/>
                      <a:pt x="0" y="3047923"/>
                      <a:pt x="0" y="2983308"/>
                    </a:cubicBezTo>
                    <a:cubicBezTo>
                      <a:pt x="0" y="2918693"/>
                      <a:pt x="52378" y="2866316"/>
                      <a:pt x="116992" y="2866316"/>
                    </a:cubicBezTo>
                    <a:lnTo>
                      <a:pt x="233985" y="2866316"/>
                    </a:lnTo>
                    <a:lnTo>
                      <a:pt x="233985" y="467970"/>
                    </a:lnTo>
                    <a:lnTo>
                      <a:pt x="116992" y="467970"/>
                    </a:lnTo>
                    <a:cubicBezTo>
                      <a:pt x="52378" y="467970"/>
                      <a:pt x="0" y="415592"/>
                      <a:pt x="0" y="350977"/>
                    </a:cubicBezTo>
                    <a:cubicBezTo>
                      <a:pt x="0" y="286363"/>
                      <a:pt x="52378" y="233985"/>
                      <a:pt x="116992" y="233985"/>
                    </a:cubicBezTo>
                    <a:lnTo>
                      <a:pt x="2105865" y="233985"/>
                    </a:lnTo>
                    <a:lnTo>
                      <a:pt x="2105865" y="116992"/>
                    </a:lnTo>
                    <a:cubicBezTo>
                      <a:pt x="2105865" y="52378"/>
                      <a:pt x="2158242" y="0"/>
                      <a:pt x="2222857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5844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ID" sz="1350"/>
              </a:p>
            </p:txBody>
          </p:sp>
          <p:grpSp>
            <p:nvGrpSpPr>
              <p:cNvPr id="18" name="iŝļïḍê">
                <a:extLst>
                  <a:ext uri="{FF2B5EF4-FFF2-40B4-BE49-F238E27FC236}">
                    <a16:creationId xmlns:a16="http://schemas.microsoft.com/office/drawing/2014/main" id="{A759087C-756A-45FC-980C-79BAF87B7AC3}"/>
                  </a:ext>
                </a:extLst>
              </p:cNvPr>
              <p:cNvGrpSpPr/>
              <p:nvPr/>
            </p:nvGrpSpPr>
            <p:grpSpPr>
              <a:xfrm>
                <a:off x="7882702" y="2733792"/>
                <a:ext cx="2826683" cy="948784"/>
                <a:chOff x="7860367" y="2733792"/>
                <a:chExt cx="2826683" cy="948784"/>
              </a:xfrm>
            </p:grpSpPr>
            <p:grpSp>
              <p:nvGrpSpPr>
                <p:cNvPr id="19" name="íŝḷíḓè">
                  <a:extLst>
                    <a:ext uri="{FF2B5EF4-FFF2-40B4-BE49-F238E27FC236}">
                      <a16:creationId xmlns:a16="http://schemas.microsoft.com/office/drawing/2014/main" id="{35C19D48-C603-456A-9BA3-81929DA8A69C}"/>
                    </a:ext>
                  </a:extLst>
                </p:cNvPr>
                <p:cNvGrpSpPr/>
                <p:nvPr/>
              </p:nvGrpSpPr>
              <p:grpSpPr>
                <a:xfrm>
                  <a:off x="7860367" y="2824540"/>
                  <a:ext cx="1159808" cy="858036"/>
                  <a:chOff x="4524416" y="3060820"/>
                  <a:chExt cx="1159808" cy="858036"/>
                </a:xfrm>
              </p:grpSpPr>
              <p:sp>
                <p:nvSpPr>
                  <p:cNvPr id="24" name="ïṡ1idê">
                    <a:extLst>
                      <a:ext uri="{FF2B5EF4-FFF2-40B4-BE49-F238E27FC236}">
                        <a16:creationId xmlns:a16="http://schemas.microsoft.com/office/drawing/2014/main" id="{8696B323-98A3-420B-BA97-9AFB42EE6C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938548" y="3060820"/>
                    <a:ext cx="331543" cy="347401"/>
                  </a:xfrm>
                  <a:custGeom>
                    <a:avLst/>
                    <a:gdLst>
                      <a:gd name="connsiteX0" fmla="*/ 75115 w 321487"/>
                      <a:gd name="connsiteY0" fmla="*/ 204009 h 336863"/>
                      <a:gd name="connsiteX1" fmla="*/ 94628 w 321487"/>
                      <a:gd name="connsiteY1" fmla="*/ 207993 h 336863"/>
                      <a:gd name="connsiteX2" fmla="*/ 114472 w 321487"/>
                      <a:gd name="connsiteY2" fmla="*/ 225257 h 336863"/>
                      <a:gd name="connsiteX3" fmla="*/ 156805 w 321487"/>
                      <a:gd name="connsiteY3" fmla="*/ 239866 h 336863"/>
                      <a:gd name="connsiteX4" fmla="*/ 170035 w 321487"/>
                      <a:gd name="connsiteY4" fmla="*/ 239866 h 336863"/>
                      <a:gd name="connsiteX5" fmla="*/ 212368 w 321487"/>
                      <a:gd name="connsiteY5" fmla="*/ 225257 h 336863"/>
                      <a:gd name="connsiteX6" fmla="*/ 230889 w 321487"/>
                      <a:gd name="connsiteY6" fmla="*/ 207993 h 336863"/>
                      <a:gd name="connsiteX7" fmla="*/ 269254 w 321487"/>
                      <a:gd name="connsiteY7" fmla="*/ 215961 h 336863"/>
                      <a:gd name="connsiteX8" fmla="*/ 310264 w 321487"/>
                      <a:gd name="connsiteY8" fmla="*/ 286346 h 336863"/>
                      <a:gd name="connsiteX9" fmla="*/ 316879 w 321487"/>
                      <a:gd name="connsiteY9" fmla="*/ 302282 h 336863"/>
                      <a:gd name="connsiteX10" fmla="*/ 319524 w 321487"/>
                      <a:gd name="connsiteY10" fmla="*/ 327514 h 336863"/>
                      <a:gd name="connsiteX11" fmla="*/ 295712 w 321487"/>
                      <a:gd name="connsiteY11" fmla="*/ 336810 h 336863"/>
                      <a:gd name="connsiteX12" fmla="*/ 28482 w 321487"/>
                      <a:gd name="connsiteY12" fmla="*/ 336810 h 336863"/>
                      <a:gd name="connsiteX13" fmla="*/ 2024 w 321487"/>
                      <a:gd name="connsiteY13" fmla="*/ 327514 h 336863"/>
                      <a:gd name="connsiteX14" fmla="*/ 3347 w 321487"/>
                      <a:gd name="connsiteY14" fmla="*/ 302282 h 336863"/>
                      <a:gd name="connsiteX15" fmla="*/ 11284 w 321487"/>
                      <a:gd name="connsiteY15" fmla="*/ 286346 h 336863"/>
                      <a:gd name="connsiteX16" fmla="*/ 53618 w 321487"/>
                      <a:gd name="connsiteY16" fmla="*/ 215961 h 336863"/>
                      <a:gd name="connsiteX17" fmla="*/ 75115 w 321487"/>
                      <a:gd name="connsiteY17" fmla="*/ 204009 h 336863"/>
                      <a:gd name="connsiteX18" fmla="*/ 160774 w 321487"/>
                      <a:gd name="connsiteY18" fmla="*/ 0 h 336863"/>
                      <a:gd name="connsiteX19" fmla="*/ 245706 w 321487"/>
                      <a:gd name="connsiteY19" fmla="*/ 100013 h 336863"/>
                      <a:gd name="connsiteX20" fmla="*/ 160774 w 321487"/>
                      <a:gd name="connsiteY20" fmla="*/ 200026 h 336863"/>
                      <a:gd name="connsiteX21" fmla="*/ 75842 w 321487"/>
                      <a:gd name="connsiteY21" fmla="*/ 100013 h 336863"/>
                      <a:gd name="connsiteX22" fmla="*/ 160774 w 321487"/>
                      <a:gd name="connsiteY22" fmla="*/ 0 h 3368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321487" h="336863">
                        <a:moveTo>
                          <a:pt x="75115" y="204009"/>
                        </a:moveTo>
                        <a:cubicBezTo>
                          <a:pt x="82391" y="203345"/>
                          <a:pt x="89337" y="205337"/>
                          <a:pt x="94628" y="207993"/>
                        </a:cubicBezTo>
                        <a:cubicBezTo>
                          <a:pt x="101243" y="211977"/>
                          <a:pt x="109180" y="221273"/>
                          <a:pt x="114472" y="225257"/>
                        </a:cubicBezTo>
                        <a:cubicBezTo>
                          <a:pt x="121087" y="231897"/>
                          <a:pt x="134316" y="239866"/>
                          <a:pt x="156805" y="239866"/>
                        </a:cubicBezTo>
                        <a:cubicBezTo>
                          <a:pt x="170035" y="239866"/>
                          <a:pt x="170035" y="239866"/>
                          <a:pt x="170035" y="239866"/>
                        </a:cubicBezTo>
                        <a:cubicBezTo>
                          <a:pt x="191201" y="239866"/>
                          <a:pt x="204431" y="231897"/>
                          <a:pt x="212368" y="225257"/>
                        </a:cubicBezTo>
                        <a:cubicBezTo>
                          <a:pt x="217660" y="221273"/>
                          <a:pt x="224274" y="210649"/>
                          <a:pt x="230889" y="207993"/>
                        </a:cubicBezTo>
                        <a:cubicBezTo>
                          <a:pt x="241472" y="202681"/>
                          <a:pt x="256024" y="200025"/>
                          <a:pt x="269254" y="215961"/>
                        </a:cubicBezTo>
                        <a:cubicBezTo>
                          <a:pt x="291743" y="241194"/>
                          <a:pt x="310264" y="286346"/>
                          <a:pt x="310264" y="286346"/>
                        </a:cubicBezTo>
                        <a:cubicBezTo>
                          <a:pt x="316879" y="302282"/>
                          <a:pt x="316879" y="302282"/>
                          <a:pt x="316879" y="302282"/>
                        </a:cubicBezTo>
                        <a:cubicBezTo>
                          <a:pt x="320847" y="308922"/>
                          <a:pt x="323493" y="320874"/>
                          <a:pt x="319524" y="327514"/>
                        </a:cubicBezTo>
                        <a:cubicBezTo>
                          <a:pt x="311587" y="338138"/>
                          <a:pt x="295712" y="336810"/>
                          <a:pt x="295712" y="336810"/>
                        </a:cubicBezTo>
                        <a:lnTo>
                          <a:pt x="28482" y="336810"/>
                        </a:lnTo>
                        <a:cubicBezTo>
                          <a:pt x="28482" y="336810"/>
                          <a:pt x="9962" y="338138"/>
                          <a:pt x="2024" y="327514"/>
                        </a:cubicBezTo>
                        <a:cubicBezTo>
                          <a:pt x="-1945" y="320874"/>
                          <a:pt x="701" y="308922"/>
                          <a:pt x="3347" y="302282"/>
                        </a:cubicBezTo>
                        <a:cubicBezTo>
                          <a:pt x="11284" y="286346"/>
                          <a:pt x="11284" y="286346"/>
                          <a:pt x="11284" y="286346"/>
                        </a:cubicBezTo>
                        <a:cubicBezTo>
                          <a:pt x="11284" y="286346"/>
                          <a:pt x="31128" y="241194"/>
                          <a:pt x="53618" y="215961"/>
                        </a:cubicBezTo>
                        <a:cubicBezTo>
                          <a:pt x="60233" y="207993"/>
                          <a:pt x="67839" y="204673"/>
                          <a:pt x="75115" y="204009"/>
                        </a:cubicBezTo>
                        <a:close/>
                        <a:moveTo>
                          <a:pt x="160774" y="0"/>
                        </a:moveTo>
                        <a:cubicBezTo>
                          <a:pt x="207681" y="0"/>
                          <a:pt x="245706" y="44777"/>
                          <a:pt x="245706" y="100013"/>
                        </a:cubicBezTo>
                        <a:cubicBezTo>
                          <a:pt x="245706" y="155249"/>
                          <a:pt x="207681" y="200026"/>
                          <a:pt x="160774" y="200026"/>
                        </a:cubicBezTo>
                        <a:cubicBezTo>
                          <a:pt x="113867" y="200026"/>
                          <a:pt x="75842" y="155249"/>
                          <a:pt x="75842" y="100013"/>
                        </a:cubicBezTo>
                        <a:cubicBezTo>
                          <a:pt x="75842" y="44777"/>
                          <a:pt x="113867" y="0"/>
                          <a:pt x="16077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endParaRPr sz="1350"/>
                  </a:p>
                </p:txBody>
              </p:sp>
              <p:sp>
                <p:nvSpPr>
                  <p:cNvPr id="25" name="iṩḻiḑe">
                    <a:extLst>
                      <a:ext uri="{FF2B5EF4-FFF2-40B4-BE49-F238E27FC236}">
                        <a16:creationId xmlns:a16="http://schemas.microsoft.com/office/drawing/2014/main" id="{97F81D43-6FE7-4BD5-AFFB-2C291DEC4DEB}"/>
                      </a:ext>
                    </a:extLst>
                  </p:cNvPr>
                  <p:cNvSpPr txBox="1"/>
                  <p:nvPr/>
                </p:nvSpPr>
                <p:spPr>
                  <a:xfrm>
                    <a:off x="4524416" y="3498332"/>
                    <a:ext cx="1159808" cy="420524"/>
                  </a:xfrm>
                  <a:prstGeom prst="rect">
                    <a:avLst/>
                  </a:prstGeom>
                  <a:noFill/>
                </p:spPr>
                <p:txBody>
                  <a:bodyPr wrap="square" lIns="68580" tIns="34290" rIns="68580" bIns="34290" rtlCol="0" anchor="ctr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r>
                      <a:rPr lang="zh-CN" altLang="en-US" sz="1050" b="1" dirty="0" smtClean="0"/>
                      <a:t>开源项目</a:t>
                    </a:r>
                    <a:endParaRPr lang="id-ID" sz="1050" b="1" dirty="0"/>
                  </a:p>
                </p:txBody>
              </p:sp>
            </p:grpSp>
            <p:grpSp>
              <p:nvGrpSpPr>
                <p:cNvPr id="20" name="ï$ḻïdé">
                  <a:extLst>
                    <a:ext uri="{FF2B5EF4-FFF2-40B4-BE49-F238E27FC236}">
                      <a16:creationId xmlns:a16="http://schemas.microsoft.com/office/drawing/2014/main" id="{969D02B7-390B-4EEA-944D-7139AE18E191}"/>
                    </a:ext>
                  </a:extLst>
                </p:cNvPr>
                <p:cNvGrpSpPr/>
                <p:nvPr/>
              </p:nvGrpSpPr>
              <p:grpSpPr>
                <a:xfrm>
                  <a:off x="9527242" y="2824540"/>
                  <a:ext cx="1159808" cy="858036"/>
                  <a:chOff x="4524416" y="3060820"/>
                  <a:chExt cx="1159808" cy="858036"/>
                </a:xfrm>
              </p:grpSpPr>
              <p:sp>
                <p:nvSpPr>
                  <p:cNvPr id="22" name="išľîdé">
                    <a:extLst>
                      <a:ext uri="{FF2B5EF4-FFF2-40B4-BE49-F238E27FC236}">
                        <a16:creationId xmlns:a16="http://schemas.microsoft.com/office/drawing/2014/main" id="{49270CEF-BA36-4BD7-9A94-AB34A09EEA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938548" y="3060820"/>
                    <a:ext cx="331543" cy="347401"/>
                  </a:xfrm>
                  <a:custGeom>
                    <a:avLst/>
                    <a:gdLst>
                      <a:gd name="connsiteX0" fmla="*/ 75115 w 321487"/>
                      <a:gd name="connsiteY0" fmla="*/ 204009 h 336863"/>
                      <a:gd name="connsiteX1" fmla="*/ 94628 w 321487"/>
                      <a:gd name="connsiteY1" fmla="*/ 207993 h 336863"/>
                      <a:gd name="connsiteX2" fmla="*/ 114472 w 321487"/>
                      <a:gd name="connsiteY2" fmla="*/ 225257 h 336863"/>
                      <a:gd name="connsiteX3" fmla="*/ 156805 w 321487"/>
                      <a:gd name="connsiteY3" fmla="*/ 239866 h 336863"/>
                      <a:gd name="connsiteX4" fmla="*/ 170035 w 321487"/>
                      <a:gd name="connsiteY4" fmla="*/ 239866 h 336863"/>
                      <a:gd name="connsiteX5" fmla="*/ 212368 w 321487"/>
                      <a:gd name="connsiteY5" fmla="*/ 225257 h 336863"/>
                      <a:gd name="connsiteX6" fmla="*/ 230889 w 321487"/>
                      <a:gd name="connsiteY6" fmla="*/ 207993 h 336863"/>
                      <a:gd name="connsiteX7" fmla="*/ 269254 w 321487"/>
                      <a:gd name="connsiteY7" fmla="*/ 215961 h 336863"/>
                      <a:gd name="connsiteX8" fmla="*/ 310264 w 321487"/>
                      <a:gd name="connsiteY8" fmla="*/ 286346 h 336863"/>
                      <a:gd name="connsiteX9" fmla="*/ 316879 w 321487"/>
                      <a:gd name="connsiteY9" fmla="*/ 302282 h 336863"/>
                      <a:gd name="connsiteX10" fmla="*/ 319524 w 321487"/>
                      <a:gd name="connsiteY10" fmla="*/ 327514 h 336863"/>
                      <a:gd name="connsiteX11" fmla="*/ 295712 w 321487"/>
                      <a:gd name="connsiteY11" fmla="*/ 336810 h 336863"/>
                      <a:gd name="connsiteX12" fmla="*/ 28482 w 321487"/>
                      <a:gd name="connsiteY12" fmla="*/ 336810 h 336863"/>
                      <a:gd name="connsiteX13" fmla="*/ 2024 w 321487"/>
                      <a:gd name="connsiteY13" fmla="*/ 327514 h 336863"/>
                      <a:gd name="connsiteX14" fmla="*/ 3347 w 321487"/>
                      <a:gd name="connsiteY14" fmla="*/ 302282 h 336863"/>
                      <a:gd name="connsiteX15" fmla="*/ 11284 w 321487"/>
                      <a:gd name="connsiteY15" fmla="*/ 286346 h 336863"/>
                      <a:gd name="connsiteX16" fmla="*/ 53618 w 321487"/>
                      <a:gd name="connsiteY16" fmla="*/ 215961 h 336863"/>
                      <a:gd name="connsiteX17" fmla="*/ 75115 w 321487"/>
                      <a:gd name="connsiteY17" fmla="*/ 204009 h 336863"/>
                      <a:gd name="connsiteX18" fmla="*/ 160774 w 321487"/>
                      <a:gd name="connsiteY18" fmla="*/ 0 h 336863"/>
                      <a:gd name="connsiteX19" fmla="*/ 245706 w 321487"/>
                      <a:gd name="connsiteY19" fmla="*/ 100013 h 336863"/>
                      <a:gd name="connsiteX20" fmla="*/ 160774 w 321487"/>
                      <a:gd name="connsiteY20" fmla="*/ 200026 h 336863"/>
                      <a:gd name="connsiteX21" fmla="*/ 75842 w 321487"/>
                      <a:gd name="connsiteY21" fmla="*/ 100013 h 336863"/>
                      <a:gd name="connsiteX22" fmla="*/ 160774 w 321487"/>
                      <a:gd name="connsiteY22" fmla="*/ 0 h 3368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321487" h="336863">
                        <a:moveTo>
                          <a:pt x="75115" y="204009"/>
                        </a:moveTo>
                        <a:cubicBezTo>
                          <a:pt x="82391" y="203345"/>
                          <a:pt x="89337" y="205337"/>
                          <a:pt x="94628" y="207993"/>
                        </a:cubicBezTo>
                        <a:cubicBezTo>
                          <a:pt x="101243" y="211977"/>
                          <a:pt x="109180" y="221273"/>
                          <a:pt x="114472" y="225257"/>
                        </a:cubicBezTo>
                        <a:cubicBezTo>
                          <a:pt x="121087" y="231897"/>
                          <a:pt x="134316" y="239866"/>
                          <a:pt x="156805" y="239866"/>
                        </a:cubicBezTo>
                        <a:cubicBezTo>
                          <a:pt x="170035" y="239866"/>
                          <a:pt x="170035" y="239866"/>
                          <a:pt x="170035" y="239866"/>
                        </a:cubicBezTo>
                        <a:cubicBezTo>
                          <a:pt x="191201" y="239866"/>
                          <a:pt x="204431" y="231897"/>
                          <a:pt x="212368" y="225257"/>
                        </a:cubicBezTo>
                        <a:cubicBezTo>
                          <a:pt x="217660" y="221273"/>
                          <a:pt x="224274" y="210649"/>
                          <a:pt x="230889" y="207993"/>
                        </a:cubicBezTo>
                        <a:cubicBezTo>
                          <a:pt x="241472" y="202681"/>
                          <a:pt x="256024" y="200025"/>
                          <a:pt x="269254" y="215961"/>
                        </a:cubicBezTo>
                        <a:cubicBezTo>
                          <a:pt x="291743" y="241194"/>
                          <a:pt x="310264" y="286346"/>
                          <a:pt x="310264" y="286346"/>
                        </a:cubicBezTo>
                        <a:cubicBezTo>
                          <a:pt x="316879" y="302282"/>
                          <a:pt x="316879" y="302282"/>
                          <a:pt x="316879" y="302282"/>
                        </a:cubicBezTo>
                        <a:cubicBezTo>
                          <a:pt x="320847" y="308922"/>
                          <a:pt x="323493" y="320874"/>
                          <a:pt x="319524" y="327514"/>
                        </a:cubicBezTo>
                        <a:cubicBezTo>
                          <a:pt x="311587" y="338138"/>
                          <a:pt x="295712" y="336810"/>
                          <a:pt x="295712" y="336810"/>
                        </a:cubicBezTo>
                        <a:lnTo>
                          <a:pt x="28482" y="336810"/>
                        </a:lnTo>
                        <a:cubicBezTo>
                          <a:pt x="28482" y="336810"/>
                          <a:pt x="9962" y="338138"/>
                          <a:pt x="2024" y="327514"/>
                        </a:cubicBezTo>
                        <a:cubicBezTo>
                          <a:pt x="-1945" y="320874"/>
                          <a:pt x="701" y="308922"/>
                          <a:pt x="3347" y="302282"/>
                        </a:cubicBezTo>
                        <a:cubicBezTo>
                          <a:pt x="11284" y="286346"/>
                          <a:pt x="11284" y="286346"/>
                          <a:pt x="11284" y="286346"/>
                        </a:cubicBezTo>
                        <a:cubicBezTo>
                          <a:pt x="11284" y="286346"/>
                          <a:pt x="31128" y="241194"/>
                          <a:pt x="53618" y="215961"/>
                        </a:cubicBezTo>
                        <a:cubicBezTo>
                          <a:pt x="60233" y="207993"/>
                          <a:pt x="67839" y="204673"/>
                          <a:pt x="75115" y="204009"/>
                        </a:cubicBezTo>
                        <a:close/>
                        <a:moveTo>
                          <a:pt x="160774" y="0"/>
                        </a:moveTo>
                        <a:cubicBezTo>
                          <a:pt x="207681" y="0"/>
                          <a:pt x="245706" y="44777"/>
                          <a:pt x="245706" y="100013"/>
                        </a:cubicBezTo>
                        <a:cubicBezTo>
                          <a:pt x="245706" y="155249"/>
                          <a:pt x="207681" y="200026"/>
                          <a:pt x="160774" y="200026"/>
                        </a:cubicBezTo>
                        <a:cubicBezTo>
                          <a:pt x="113867" y="200026"/>
                          <a:pt x="75842" y="155249"/>
                          <a:pt x="75842" y="100013"/>
                        </a:cubicBezTo>
                        <a:cubicBezTo>
                          <a:pt x="75842" y="44777"/>
                          <a:pt x="113867" y="0"/>
                          <a:pt x="16077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endParaRPr sz="1350"/>
                  </a:p>
                </p:txBody>
              </p:sp>
              <p:sp>
                <p:nvSpPr>
                  <p:cNvPr id="23" name="iṡḷîḑê">
                    <a:extLst>
                      <a:ext uri="{FF2B5EF4-FFF2-40B4-BE49-F238E27FC236}">
                        <a16:creationId xmlns:a16="http://schemas.microsoft.com/office/drawing/2014/main" id="{0B96FE36-E209-4E7F-B825-D8F4FEDE6165}"/>
                      </a:ext>
                    </a:extLst>
                  </p:cNvPr>
                  <p:cNvSpPr txBox="1"/>
                  <p:nvPr/>
                </p:nvSpPr>
                <p:spPr>
                  <a:xfrm>
                    <a:off x="4524416" y="3498332"/>
                    <a:ext cx="1159808" cy="420524"/>
                  </a:xfrm>
                  <a:prstGeom prst="rect">
                    <a:avLst/>
                  </a:prstGeom>
                  <a:noFill/>
                </p:spPr>
                <p:txBody>
                  <a:bodyPr wrap="square" lIns="68580" tIns="34290" rIns="68580" bIns="34290" rtlCol="0" anchor="ctr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r>
                      <a:rPr lang="zh-CN" altLang="en-US" sz="1050" b="1" dirty="0" smtClean="0"/>
                      <a:t>商用产品</a:t>
                    </a:r>
                    <a:endParaRPr lang="id-ID" sz="1050" b="1" dirty="0"/>
                  </a:p>
                </p:txBody>
              </p:sp>
            </p:grp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B4BD9C70-ED0A-48A7-A032-BEB8E58C05C0}"/>
                    </a:ext>
                  </a:extLst>
                </p:cNvPr>
                <p:cNvCxnSpPr/>
                <p:nvPr/>
              </p:nvCxnSpPr>
              <p:spPr>
                <a:xfrm>
                  <a:off x="9273709" y="2733792"/>
                  <a:ext cx="0" cy="928310"/>
                </a:xfrm>
                <a:prstGeom prst="line">
                  <a:avLst/>
                </a:prstGeom>
                <a:ln w="3175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îṩļíḋé">
              <a:extLst>
                <a:ext uri="{FF2B5EF4-FFF2-40B4-BE49-F238E27FC236}">
                  <a16:creationId xmlns:a16="http://schemas.microsoft.com/office/drawing/2014/main" id="{0E18682E-C0E3-42C6-A482-C8185ED629DD}"/>
                </a:ext>
              </a:extLst>
            </p:cNvPr>
            <p:cNvSpPr txBox="1"/>
            <p:nvPr/>
          </p:nvSpPr>
          <p:spPr>
            <a:xfrm>
              <a:off x="442261" y="3262051"/>
              <a:ext cx="3733331" cy="20287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buSzPct val="25000"/>
              </a:pPr>
              <a:r>
                <a:rPr lang="zh-CN" altLang="en-US" sz="1100" dirty="0" smtClean="0">
                  <a:latin typeface="+mn-ea"/>
                </a:rPr>
                <a:t>开源缺点：</a:t>
              </a:r>
              <a:endParaRPr lang="en-US" altLang="zh-CN" sz="1100" dirty="0" smtClean="0">
                <a:latin typeface="+mn-ea"/>
              </a:endParaRPr>
            </a:p>
            <a:p>
              <a:pPr>
                <a:lnSpc>
                  <a:spcPct val="150000"/>
                </a:lnSpc>
                <a:buSzPct val="25000"/>
              </a:pPr>
              <a:r>
                <a:rPr lang="en-US" altLang="zh-CN" sz="1100" dirty="0" smtClean="0">
                  <a:latin typeface="+mn-ea"/>
                </a:rPr>
                <a:t>1</a:t>
              </a:r>
              <a:r>
                <a:rPr lang="zh-CN" altLang="en-US" sz="1100" dirty="0">
                  <a:latin typeface="+mn-ea"/>
                </a:rPr>
                <a:t>、开源产品普遍的问题是开发文档不</a:t>
              </a:r>
              <a:r>
                <a:rPr lang="zh-CN" altLang="en-US" sz="1100" dirty="0" smtClean="0">
                  <a:latin typeface="+mn-ea"/>
                </a:rPr>
                <a:t>齐全</a:t>
              </a:r>
              <a:endParaRPr lang="en-US" altLang="zh-CN" sz="1100" dirty="0" smtClean="0">
                <a:latin typeface="+mn-ea"/>
              </a:endParaRPr>
            </a:p>
            <a:p>
              <a:pPr>
                <a:lnSpc>
                  <a:spcPct val="150000"/>
                </a:lnSpc>
                <a:buSzPct val="25000"/>
              </a:pPr>
              <a:r>
                <a:rPr lang="en-US" altLang="zh-CN" sz="1100" dirty="0" smtClean="0">
                  <a:latin typeface="+mn-ea"/>
                </a:rPr>
                <a:t>2</a:t>
              </a:r>
              <a:r>
                <a:rPr lang="zh-CN" altLang="en-US" sz="1100" dirty="0">
                  <a:latin typeface="+mn-ea"/>
                </a:rPr>
                <a:t>、开源规则引擎的性能相对</a:t>
              </a:r>
              <a:r>
                <a:rPr lang="zh-CN" altLang="en-US" sz="1100" dirty="0" smtClean="0">
                  <a:latin typeface="+mn-ea"/>
                </a:rPr>
                <a:t>较低</a:t>
              </a:r>
              <a:endParaRPr lang="en-US" altLang="zh-CN" sz="1100" dirty="0" smtClean="0">
                <a:latin typeface="+mn-ea"/>
              </a:endParaRPr>
            </a:p>
            <a:p>
              <a:pPr>
                <a:lnSpc>
                  <a:spcPct val="150000"/>
                </a:lnSpc>
                <a:buSzPct val="25000"/>
              </a:pPr>
              <a:r>
                <a:rPr lang="en-US" altLang="zh-CN" sz="1100" dirty="0" smtClean="0">
                  <a:latin typeface="+mn-ea"/>
                </a:rPr>
                <a:t>3</a:t>
              </a:r>
              <a:r>
                <a:rPr lang="zh-CN" altLang="en-US" sz="1100" dirty="0" smtClean="0">
                  <a:latin typeface="+mn-ea"/>
                </a:rPr>
                <a:t>、没有可视化界面和权限管理</a:t>
              </a:r>
              <a:endParaRPr lang="en-US" altLang="zh-CN" sz="1100" dirty="0" smtClean="0">
                <a:latin typeface="+mn-ea"/>
              </a:endParaRPr>
            </a:p>
            <a:p>
              <a:pPr>
                <a:lnSpc>
                  <a:spcPct val="150000"/>
                </a:lnSpc>
                <a:buSzPct val="25000"/>
              </a:pPr>
              <a:r>
                <a:rPr lang="en-US" altLang="zh-CN" sz="1100" dirty="0" smtClean="0">
                  <a:latin typeface="+mn-ea"/>
                </a:rPr>
                <a:t>4</a:t>
              </a:r>
              <a:r>
                <a:rPr lang="zh-CN" altLang="en-US" sz="1100" dirty="0" smtClean="0">
                  <a:latin typeface="+mn-ea"/>
                </a:rPr>
                <a:t>、</a:t>
              </a:r>
              <a:r>
                <a:rPr lang="zh-CN" altLang="en-US" sz="1100" dirty="0">
                  <a:latin typeface="+mn-ea"/>
                </a:rPr>
                <a:t>开源产品没有商业产品完善的技术支持和</a:t>
              </a:r>
              <a:r>
                <a:rPr lang="zh-CN" altLang="en-US" sz="1100" dirty="0" smtClean="0">
                  <a:latin typeface="+mn-ea"/>
                </a:rPr>
                <a:t>售后服务，随时可能存在项目不维护</a:t>
              </a:r>
              <a:endParaRPr lang="en-US" altLang="zh-CN" sz="1100" dirty="0">
                <a:latin typeface="+mn-ea"/>
              </a:endParaRPr>
            </a:p>
          </p:txBody>
        </p:sp>
        <p:sp>
          <p:nvSpPr>
            <p:cNvPr id="9" name="îṥļíḍè">
              <a:extLst>
                <a:ext uri="{FF2B5EF4-FFF2-40B4-BE49-F238E27FC236}">
                  <a16:creationId xmlns:a16="http://schemas.microsoft.com/office/drawing/2014/main" id="{A600AD02-FE55-4545-9D11-328B6975C37E}"/>
                </a:ext>
              </a:extLst>
            </p:cNvPr>
            <p:cNvSpPr txBox="1"/>
            <p:nvPr/>
          </p:nvSpPr>
          <p:spPr>
            <a:xfrm>
              <a:off x="444937" y="1186403"/>
              <a:ext cx="3406775" cy="16745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buSzPct val="25000"/>
              </a:pPr>
              <a:r>
                <a:rPr lang="zh-CN" altLang="en-US" sz="1100" dirty="0">
                  <a:latin typeface="+mn-ea"/>
                </a:rPr>
                <a:t>开源优点：</a:t>
              </a:r>
              <a:endParaRPr lang="en-US" altLang="zh-CN" sz="1100" dirty="0">
                <a:latin typeface="+mn-ea"/>
              </a:endParaRP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100" dirty="0">
                  <a:latin typeface="+mn-ea"/>
                </a:rPr>
                <a:t>1</a:t>
              </a:r>
              <a:r>
                <a:rPr lang="zh-CN" altLang="en-US" sz="1100" dirty="0">
                  <a:latin typeface="+mn-ea"/>
                </a:rPr>
                <a:t>、开放源代码，无需花费</a:t>
              </a:r>
              <a:endParaRPr lang="en-US" altLang="zh-CN" sz="1100" dirty="0">
                <a:latin typeface="+mn-ea"/>
              </a:endParaRP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100" dirty="0">
                  <a:latin typeface="+mn-ea"/>
                </a:rPr>
                <a:t>2</a:t>
              </a:r>
              <a:r>
                <a:rPr lang="zh-CN" altLang="en-US" sz="1100" dirty="0">
                  <a:latin typeface="+mn-ea"/>
                </a:rPr>
                <a:t>、社区活跃更新较快</a:t>
              </a:r>
              <a:endParaRPr lang="en-US" altLang="zh-CN" sz="1100" dirty="0">
                <a:latin typeface="+mn-ea"/>
              </a:endParaRP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100" dirty="0">
                  <a:latin typeface="+mn-ea"/>
                </a:rPr>
                <a:t>3</a:t>
              </a:r>
              <a:r>
                <a:rPr lang="zh-CN" altLang="en-US" sz="1100" dirty="0">
                  <a:latin typeface="+mn-ea"/>
                </a:rPr>
                <a:t>、 开源规则引擎可以满足基本规则的需求</a:t>
              </a:r>
              <a:endParaRPr lang="en-US" sz="1100" dirty="0">
                <a:latin typeface="+mn-ea"/>
              </a:endParaRPr>
            </a:p>
          </p:txBody>
        </p:sp>
        <p:sp>
          <p:nvSpPr>
            <p:cNvPr id="16" name="îśḷíḑé">
              <a:extLst>
                <a:ext uri="{FF2B5EF4-FFF2-40B4-BE49-F238E27FC236}">
                  <a16:creationId xmlns:a16="http://schemas.microsoft.com/office/drawing/2014/main" id="{627D4670-28BD-48EA-8046-1A0307C0D89B}"/>
                </a:ext>
              </a:extLst>
            </p:cNvPr>
            <p:cNvSpPr/>
            <p:nvPr/>
          </p:nvSpPr>
          <p:spPr bwMode="auto">
            <a:xfrm>
              <a:off x="8221838" y="1309293"/>
              <a:ext cx="3970163" cy="2722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7500" tIns="35100" rIns="67500" bIns="351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685800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/>
                <a:t>商业规则引擎</a:t>
              </a:r>
              <a:r>
                <a:rPr lang="zh-CN" altLang="en-US" sz="1100" dirty="0" smtClean="0"/>
                <a:t>优点</a:t>
              </a:r>
              <a:endParaRPr lang="en-US" altLang="zh-CN" sz="1100" dirty="0" smtClean="0"/>
            </a:p>
            <a:p>
              <a:pPr defTabSz="6858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 smtClean="0"/>
                <a:t>1</a:t>
              </a:r>
              <a:r>
                <a:rPr lang="zh-CN" altLang="en-US" sz="1100" dirty="0"/>
                <a:t>、商业规则引擎具有完善的文档和使用</a:t>
              </a:r>
              <a:r>
                <a:rPr lang="zh-CN" altLang="en-US" sz="1100" dirty="0" smtClean="0"/>
                <a:t>指南</a:t>
              </a:r>
              <a:endParaRPr lang="en-US" altLang="zh-CN" sz="1100" dirty="0"/>
            </a:p>
            <a:p>
              <a:pPr defTabSz="6858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 smtClean="0"/>
                <a:t>2</a:t>
              </a:r>
              <a:r>
                <a:rPr lang="zh-CN" altLang="en-US" sz="1100" dirty="0" smtClean="0"/>
                <a:t>、商业</a:t>
              </a:r>
              <a:r>
                <a:rPr lang="zh-CN" altLang="en-US" sz="1100" dirty="0"/>
                <a:t>规则引擎通常具有强大的性能，能够满足高并发和大量数据处理的</a:t>
              </a:r>
              <a:r>
                <a:rPr lang="zh-CN" altLang="en-US" sz="1100" dirty="0" smtClean="0"/>
                <a:t>需求</a:t>
              </a:r>
              <a:endParaRPr lang="en-US" altLang="zh-CN" sz="1100" dirty="0" smtClean="0"/>
            </a:p>
            <a:p>
              <a:pPr defTabSz="6858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 smtClean="0"/>
                <a:t>3</a:t>
              </a:r>
              <a:r>
                <a:rPr lang="zh-CN" altLang="en-US" sz="1100" dirty="0" smtClean="0"/>
                <a:t>、商业</a:t>
              </a:r>
              <a:r>
                <a:rPr lang="zh-CN" altLang="en-US" sz="1100" dirty="0"/>
                <a:t>规则引擎拥有完善的技术支持和售后服务，用户遇到问题可以得到及时的解决方案</a:t>
              </a:r>
              <a:endParaRPr lang="en-US" altLang="zh-CN" sz="1100" dirty="0" smtClean="0"/>
            </a:p>
            <a:p>
              <a:pPr marL="128588" indent="-128588" defTabSz="68580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sz="1100" dirty="0"/>
            </a:p>
          </p:txBody>
        </p:sp>
        <p:grpSp>
          <p:nvGrpSpPr>
            <p:cNvPr id="12" name="ísľídê">
              <a:extLst>
                <a:ext uri="{FF2B5EF4-FFF2-40B4-BE49-F238E27FC236}">
                  <a16:creationId xmlns:a16="http://schemas.microsoft.com/office/drawing/2014/main" id="{40FE0024-BF2A-4155-8BF8-FBEACB0784A4}"/>
                </a:ext>
              </a:extLst>
            </p:cNvPr>
            <p:cNvGrpSpPr/>
            <p:nvPr/>
          </p:nvGrpSpPr>
          <p:grpSpPr>
            <a:xfrm>
              <a:off x="8221838" y="3638102"/>
              <a:ext cx="3297062" cy="2088268"/>
              <a:chOff x="8221838" y="2022183"/>
              <a:chExt cx="3297062" cy="2088268"/>
            </a:xfrm>
          </p:grpSpPr>
          <p:sp>
            <p:nvSpPr>
              <p:cNvPr id="13" name="íšlíḍè">
                <a:extLst>
                  <a:ext uri="{FF2B5EF4-FFF2-40B4-BE49-F238E27FC236}">
                    <a16:creationId xmlns:a16="http://schemas.microsoft.com/office/drawing/2014/main" id="{0EF9D674-8BD6-4B86-8FAE-F43CA1501083}"/>
                  </a:ext>
                </a:extLst>
              </p:cNvPr>
              <p:cNvSpPr/>
              <p:nvPr/>
            </p:nvSpPr>
            <p:spPr>
              <a:xfrm>
                <a:off x="8581336" y="2022183"/>
                <a:ext cx="2937564" cy="377640"/>
              </a:xfrm>
              <a:prstGeom prst="rect">
                <a:avLst/>
              </a:prstGeom>
              <a:noFill/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 sz="13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iş1îdé">
                <a:extLst>
                  <a:ext uri="{FF2B5EF4-FFF2-40B4-BE49-F238E27FC236}">
                    <a16:creationId xmlns:a16="http://schemas.microsoft.com/office/drawing/2014/main" id="{0CE9E891-AD51-4A2C-AAAE-1A55A6CD24B7}"/>
                  </a:ext>
                </a:extLst>
              </p:cNvPr>
              <p:cNvSpPr/>
              <p:nvPr/>
            </p:nvSpPr>
            <p:spPr bwMode="auto">
              <a:xfrm>
                <a:off x="8221838" y="2544718"/>
                <a:ext cx="2772464" cy="1565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7500" tIns="35100" rIns="67500" bIns="351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68580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100" dirty="0" smtClean="0">
                    <a:latin typeface="+mn-ea"/>
                  </a:rPr>
                  <a:t>缺点</a:t>
                </a:r>
                <a:endParaRPr lang="en-US" altLang="zh-CN" sz="1100" dirty="0" smtClean="0">
                  <a:latin typeface="+mn-ea"/>
                </a:endParaRPr>
              </a:p>
              <a:p>
                <a:pPr defTabSz="68580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 smtClean="0">
                    <a:latin typeface="+mn-ea"/>
                  </a:rPr>
                  <a:t>1</a:t>
                </a:r>
                <a:r>
                  <a:rPr lang="zh-CN" altLang="en-US" sz="1100" dirty="0" smtClean="0">
                    <a:latin typeface="+mn-ea"/>
                  </a:rPr>
                  <a:t>、涉及到费用和授权</a:t>
                </a:r>
                <a:endParaRPr lang="en-US" altLang="zh-CN" sz="1100" dirty="0">
                  <a:latin typeface="+mn-ea"/>
                </a:endParaRPr>
              </a:p>
              <a:p>
                <a:pPr defTabSz="68580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 smtClean="0">
                    <a:latin typeface="+mn-ea"/>
                  </a:rPr>
                  <a:t>2</a:t>
                </a:r>
                <a:r>
                  <a:rPr lang="zh-CN" altLang="en-US" sz="1100" dirty="0" smtClean="0">
                    <a:latin typeface="+mn-ea"/>
                  </a:rPr>
                  <a:t>、部分定制化开发较涉及额外的费用</a:t>
                </a:r>
                <a:endParaRPr lang="en-US" altLang="zh-CN" sz="1100" dirty="0" smtClean="0">
                  <a:latin typeface="+mn-ea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3216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243454;"/>
  <p:tag name="ISLIDE.ICON" val="#154923;#53772;#47100;#143873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243454;"/>
  <p:tag name="ISLIDE.ICON" val="#154923;#53772;#47100;#143873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243454;"/>
  <p:tag name="ISLIDE.ICON" val="#154923;#53772;#47100;#143873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243454;"/>
  <p:tag name="ISLIDE.ICON" val="#154923;#53772;#47100;#143873;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19460</TotalTime>
  <Words>1509</Words>
  <Application>Microsoft Office PowerPoint</Application>
  <PresentationFormat>全屏显示(16:9)</PresentationFormat>
  <Paragraphs>171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Gill Sans</vt:lpstr>
      <vt:lpstr>等线</vt:lpstr>
      <vt:lpstr>等线 Light</vt:lpstr>
      <vt:lpstr>思源黑体 CN Medium</vt:lpstr>
      <vt:lpstr>思源黑体 CN Normal</vt:lpstr>
      <vt:lpstr>微软雅黑</vt:lpstr>
      <vt:lpstr>微软雅黑 Light</vt:lpstr>
      <vt:lpstr>Arial</vt:lpstr>
      <vt:lpstr>Calibri</vt:lpstr>
      <vt:lpstr>Calibri Light</vt:lpstr>
      <vt:lpstr>HelveticaNeueLT Std</vt:lpstr>
      <vt:lpstr>HelveticaNeueLT Std Med</vt:lpstr>
      <vt:lpstr>Segoe UI</vt:lpstr>
      <vt:lpstr>Wingdings</vt:lpstr>
      <vt:lpstr>Office 主题​​</vt:lpstr>
      <vt:lpstr>PowerPoint 演示文稿</vt:lpstr>
      <vt:lpstr>PowerPoint 演示文稿</vt:lpstr>
      <vt:lpstr>业务系统存在痛点</vt:lpstr>
      <vt:lpstr>PowerPoint 演示文稿</vt:lpstr>
      <vt:lpstr>PowerPoint 演示文稿</vt:lpstr>
      <vt:lpstr>PowerPoint 演示文稿</vt:lpstr>
      <vt:lpstr>PowerPoint 演示文稿</vt:lpstr>
      <vt:lpstr>规则引擎选型</vt:lpstr>
      <vt:lpstr>规则引擎选型</vt:lpstr>
      <vt:lpstr>PowerPoint 演示文稿</vt:lpstr>
      <vt:lpstr>urulePro案例：自动审单规则</vt:lpstr>
      <vt:lpstr>  URULE PRO: </vt:lpstr>
      <vt:lpstr>  URULE PRO: </vt:lpstr>
      <vt:lpstr>PowerPoint 演示文稿</vt:lpstr>
      <vt:lpstr>SMARTS案例：自动审单规则</vt:lpstr>
      <vt:lpstr>PowerPoint 演示文稿</vt:lpstr>
      <vt:lpstr>PowerPoint 演示文稿</vt:lpstr>
      <vt:lpstr>PowerPoint 演示文稿</vt:lpstr>
      <vt:lpstr>排期计划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walker.dou(窦鹏)</cp:lastModifiedBy>
  <cp:revision>441</cp:revision>
  <dcterms:created xsi:type="dcterms:W3CDTF">2019-08-21T05:14:00Z</dcterms:created>
  <dcterms:modified xsi:type="dcterms:W3CDTF">2024-07-08T09:21:46Z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