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8.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9.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11.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2.xml" ContentType="application/vnd.openxmlformats-officedocument.presentationml.notesSlide+xml"/>
  <Override PartName="/ppt/tags/tag129.xml" ContentType="application/vnd.openxmlformats-officedocument.presentationml.tags+xml"/>
  <Override PartName="/ppt/notesSlides/notesSlide13.xml" ContentType="application/vnd.openxmlformats-officedocument.presentationml.notesSlide+xml"/>
  <Override PartName="/ppt/tags/tag130.xml" ContentType="application/vnd.openxmlformats-officedocument.presentationml.tags+xml"/>
  <Override PartName="/ppt/notesSlides/notesSlide14.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6.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402" r:id="rId2"/>
    <p:sldId id="383" r:id="rId3"/>
    <p:sldId id="422" r:id="rId4"/>
    <p:sldId id="360" r:id="rId5"/>
    <p:sldId id="427" r:id="rId6"/>
    <p:sldId id="431" r:id="rId7"/>
    <p:sldId id="435" r:id="rId8"/>
    <p:sldId id="437" r:id="rId9"/>
    <p:sldId id="429" r:id="rId10"/>
    <p:sldId id="442" r:id="rId11"/>
    <p:sldId id="443" r:id="rId12"/>
    <p:sldId id="444" r:id="rId13"/>
    <p:sldId id="448" r:id="rId14"/>
    <p:sldId id="450" r:id="rId15"/>
    <p:sldId id="430" r:id="rId16"/>
    <p:sldId id="432" r:id="rId17"/>
    <p:sldId id="452" r:id="rId18"/>
    <p:sldId id="357" r:id="rId19"/>
  </p:sldIdLst>
  <p:sldSz cx="9144000" cy="5143500" type="screen16x9"/>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F5"/>
    <a:srgbClr val="E9EBF5"/>
    <a:srgbClr val="A3A5AC"/>
    <a:srgbClr val="CFD5EA"/>
    <a:srgbClr val="1D37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4" autoAdjust="0"/>
    <p:restoredTop sz="71911" autoAdjust="0"/>
  </p:normalViewPr>
  <p:slideViewPr>
    <p:cSldViewPr snapToGrid="0" snapToObjects="1">
      <p:cViewPr varScale="1">
        <p:scale>
          <a:sx n="109" d="100"/>
          <a:sy n="109" d="100"/>
        </p:scale>
        <p:origin x="14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463D7B-40F1-CC4D-A5AC-B9DE16818A89}" type="datetimeFigureOut">
              <a:rPr kumimoji="1" lang="zh-CN" altLang="en-US" smtClean="0"/>
              <a:t>2024/7/9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92F8E-B0AE-5545-8E00-1C0AAE623BC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69968-7645-3546-AAAD-63A43CAE3CCA}" type="datetimeFigureOut">
              <a:rPr kumimoji="1" lang="zh-CN" altLang="en-US" smtClean="0"/>
              <a:t>2024/7/9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F3233-C010-AA43-B94A-4CD36AFCE0D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5E6B2057-C58E-4B80-AFBF-498DFD9887B8}" type="datetime1">
              <a:rPr kumimoji="1" lang="zh-CN" altLang="en-US" smtClean="0"/>
              <a:t>2024/7/9</a:t>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4F40FB3-6ACE-4253-B482-45A3F5F4C42C}" type="datetime1">
              <a:rPr kumimoji="1" lang="zh-CN" altLang="en-US" smtClean="0"/>
              <a:t>2024/7/9</a:t>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9F4C7139-D601-414B-95D5-E75A89D5949B}" type="datetime1">
              <a:rPr kumimoji="1" lang="zh-CN" altLang="en-US" smtClean="0"/>
              <a:t>2024/7/9</a:t>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Line 47"/>
          <p:cNvSpPr>
            <a:spLocks noChangeShapeType="1"/>
          </p:cNvSpPr>
          <p:nvPr userDrawn="1"/>
        </p:nvSpPr>
        <p:spPr bwMode="gray">
          <a:xfrm>
            <a:off x="366346" y="602456"/>
            <a:ext cx="8440615" cy="0"/>
          </a:xfrm>
          <a:prstGeom prst="line">
            <a:avLst/>
          </a:prstGeom>
          <a:noFill/>
          <a:ln w="28575">
            <a:solidFill>
              <a:schemeClr val="accent1"/>
            </a:solidFill>
            <a:round/>
          </a:ln>
        </p:spPr>
        <p:txBody>
          <a:bodyPr wrap="none" lIns="68578" tIns="34289" rIns="68578" bIns="34289" anchor="ctr"/>
          <a:lstStyle/>
          <a:p>
            <a:pPr>
              <a:defRPr/>
            </a:pPr>
            <a:endParaRPr lang="en-US" sz="1350">
              <a:latin typeface="微软雅黑" panose="020B0503020204020204" charset="-122"/>
              <a:ea typeface="微软雅黑" panose="020B0503020204020204" charset="-122"/>
            </a:endParaRPr>
          </a:p>
        </p:txBody>
      </p:sp>
      <p:sp>
        <p:nvSpPr>
          <p:cNvPr id="9" name="Title 1"/>
          <p:cNvSpPr>
            <a:spLocks noGrp="1"/>
          </p:cNvSpPr>
          <p:nvPr>
            <p:ph type="title"/>
          </p:nvPr>
        </p:nvSpPr>
        <p:spPr>
          <a:xfrm>
            <a:off x="360001" y="99000"/>
            <a:ext cx="8424000" cy="472500"/>
          </a:xfrm>
        </p:spPr>
        <p:txBody>
          <a:bodyPr/>
          <a:lstStyle>
            <a:lvl1pPr>
              <a:defRPr sz="1500">
                <a:solidFill>
                  <a:srgbClr val="002776"/>
                </a:solidFill>
                <a:latin typeface="微软雅黑" panose="020B0503020204020204" charset="-122"/>
                <a:ea typeface="微软雅黑" panose="020B0503020204020204" charset="-122"/>
              </a:defRPr>
            </a:lvl1pPr>
          </a:lstStyle>
          <a:p>
            <a:r>
              <a:rPr lang="en-US" smtClean="0"/>
              <a:t>Click to edit Master title style</a:t>
            </a:r>
            <a:endParaRPr lang="en-GB"/>
          </a:p>
        </p:txBody>
      </p:sp>
      <p:sp>
        <p:nvSpPr>
          <p:cNvPr id="7" name="Text Box 5"/>
          <p:cNvSpPr txBox="1">
            <a:spLocks noChangeArrowheads="1"/>
          </p:cNvSpPr>
          <p:nvPr userDrawn="1"/>
        </p:nvSpPr>
        <p:spPr bwMode="gray">
          <a:xfrm>
            <a:off x="4009292" y="4914265"/>
            <a:ext cx="222250" cy="114935"/>
          </a:xfrm>
          <a:prstGeom prst="rect">
            <a:avLst/>
          </a:prstGeom>
          <a:noFill/>
          <a:ln>
            <a:noFill/>
          </a:ln>
          <a:effectLst>
            <a:prstShdw prst="shdw17" dist="17961" dir="2700000">
              <a:srgbClr val="858585"/>
            </a:prstShdw>
          </a:effectLst>
        </p:spPr>
        <p:txBody>
          <a:bodyPr wrap="none" lIns="0" tIns="0" rIns="0" bIns="0" anchor="b" anchorCtr="1">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tx1"/>
              </a:buClr>
              <a:buSzPct val="65000"/>
              <a:buFont typeface="Wingdings" panose="05000000000000000000" pitchFamily="2" charset="2"/>
              <a:buNone/>
              <a:defRPr/>
            </a:pPr>
            <a:r>
              <a:rPr lang="en-US" sz="750" dirty="0" smtClean="0">
                <a:solidFill>
                  <a:schemeClr val="bg1"/>
                </a:solidFill>
              </a:rPr>
              <a:t>- </a:t>
            </a:r>
            <a:fld id="{827310E2-640F-4ABE-8BCC-74D79CD9CBFD}" type="slidenum">
              <a:rPr lang="en-US" sz="750" dirty="0" smtClean="0">
                <a:solidFill>
                  <a:schemeClr val="bg1"/>
                </a:solidFill>
              </a:rPr>
              <a:t>‹#›</a:t>
            </a:fld>
            <a:r>
              <a:rPr lang="en-US" sz="750" dirty="0" smtClean="0">
                <a:solidFill>
                  <a:schemeClr val="bg1"/>
                </a:solidFill>
              </a:rPr>
              <a:t> -</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age ligh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Slide Number Placeholder 3"/>
          <p:cNvSpPr>
            <a:spLocks noGrp="1"/>
          </p:cNvSpPr>
          <p:nvPr>
            <p:ph type="sldNum" sz="quarter" idx="12"/>
          </p:nvPr>
        </p:nvSpPr>
        <p:spPr>
          <a:xfrm>
            <a:off x="7086600" y="4869657"/>
            <a:ext cx="2057400" cy="273844"/>
          </a:xfrm>
          <a:prstGeom prst="rect">
            <a:avLst/>
          </a:prstGeom>
        </p:spPr>
        <p:txBody>
          <a:bodyPr/>
          <a:lstStyle>
            <a:lvl1pPr algn="r">
              <a:defRPr sz="1200">
                <a:latin typeface="微软雅黑" panose="020B0503020204020204" charset="-122"/>
                <a:ea typeface="微软雅黑" panose="020B0503020204020204" charset="-122"/>
                <a:cs typeface="微软雅黑" panose="020B0503020204020204" charset="-122"/>
              </a:defRPr>
            </a:lvl1pPr>
          </a:lstStyle>
          <a:p>
            <a:fld id="{B208F09D-690D-FC4C-B4EA-A540FD849AA7}" type="slidenum">
              <a:rPr kumimoji="1" lang="zh-CN" altLang="en-US" smtClean="0"/>
              <a:t>‹#›</a:t>
            </a:fld>
            <a:endParaRPr kumimoji="1" lang="zh-CN" altLang="en-US" dirty="0"/>
          </a:p>
        </p:txBody>
      </p:sp>
      <p:sp>
        <p:nvSpPr>
          <p:cNvPr id="7" name="Title 1"/>
          <p:cNvSpPr>
            <a:spLocks noGrp="1"/>
          </p:cNvSpPr>
          <p:nvPr>
            <p:ph type="title" hasCustomPrompt="1"/>
          </p:nvPr>
        </p:nvSpPr>
        <p:spPr>
          <a:xfrm>
            <a:off x="313856" y="149751"/>
            <a:ext cx="7886700" cy="573100"/>
          </a:xfrm>
          <a:prstGeom prst="rect">
            <a:avLst/>
          </a:prstGeom>
        </p:spPr>
        <p:txBody>
          <a:bodyPr/>
          <a:lstStyle>
            <a:lvl1pPr>
              <a:defRPr sz="2600" baseline="0">
                <a:solidFill>
                  <a:srgbClr val="1D374B"/>
                </a:solidFill>
                <a:latin typeface="微软雅黑" panose="020B0503020204020204" charset="-122"/>
                <a:ea typeface="微软雅黑" panose="020B0503020204020204" charset="-122"/>
              </a:defRPr>
            </a:lvl1pPr>
          </a:lstStyle>
          <a:p>
            <a:r>
              <a:rPr lang="en-US" altLang="zh-CN" dirty="0"/>
              <a:t>Title</a:t>
            </a:r>
            <a:endParaRPr lang="en-US" dirty="0"/>
          </a:p>
        </p:txBody>
      </p:sp>
      <p:sp>
        <p:nvSpPr>
          <p:cNvPr id="8" name="Content Placeholder 2"/>
          <p:cNvSpPr>
            <a:spLocks noGrp="1"/>
          </p:cNvSpPr>
          <p:nvPr>
            <p:ph idx="1" hasCustomPrompt="1"/>
          </p:nvPr>
        </p:nvSpPr>
        <p:spPr>
          <a:xfrm>
            <a:off x="313856" y="993775"/>
            <a:ext cx="7886700" cy="3263504"/>
          </a:xfrm>
          <a:prstGeom prst="rect">
            <a:avLst/>
          </a:prstGeom>
        </p:spPr>
        <p:txBody>
          <a:bodyPr/>
          <a:lstStyle>
            <a:lvl1pPr marL="0" indent="0">
              <a:buFontTx/>
              <a:buNone/>
              <a:defRPr sz="1600" baseline="0">
                <a:solidFill>
                  <a:srgbClr val="1D374B"/>
                </a:solidFill>
                <a:latin typeface="微软雅黑" panose="020B0503020204020204" charset="-122"/>
                <a:ea typeface="微软雅黑" panose="020B0503020204020204" charset="-122"/>
              </a:defRPr>
            </a:lvl1pPr>
            <a:lvl2pPr marL="5143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2pPr>
            <a:lvl3pPr marL="8572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3pPr>
            <a:lvl4pPr marL="12001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4pPr>
            <a:lvl5pPr marL="1543050" indent="-171450">
              <a:buFont typeface="Wingdings" panose="05000000000000000000" pitchFamily="2" charset="2"/>
              <a:buChar char="p"/>
              <a:defRPr baseline="0">
                <a:solidFill>
                  <a:schemeClr val="bg1"/>
                </a:solidFill>
                <a:latin typeface="HelveticaNeueLT Std" panose="020B0604020202020204" charset="0"/>
                <a:ea typeface="思源黑体 CN Normal" panose="020B0500000000000000" charset="-122"/>
              </a:defRPr>
            </a:lvl5pPr>
          </a:lstStyle>
          <a:p>
            <a:pPr lvl="0"/>
            <a:r>
              <a:rPr lang="en-US" altLang="zh-CN" dirty="0"/>
              <a:t>Content</a:t>
            </a:r>
            <a:endParaRPr lang="zh-CN" altLang="en-US" dirty="0"/>
          </a:p>
        </p:txBody>
      </p:sp>
      <p:sp>
        <p:nvSpPr>
          <p:cNvPr id="6" name="文本框 5"/>
          <p:cNvSpPr txBox="1"/>
          <p:nvPr userDrawn="1"/>
        </p:nvSpPr>
        <p:spPr>
          <a:xfrm>
            <a:off x="63556" y="4903843"/>
            <a:ext cx="2645620" cy="215315"/>
          </a:xfrm>
          <a:prstGeom prst="rect">
            <a:avLst/>
          </a:prstGeom>
          <a:noFill/>
        </p:spPr>
        <p:txBody>
          <a:bodyPr wrap="square" rtlCol="0">
            <a:spAutoFit/>
          </a:bodyPr>
          <a:lstStyle/>
          <a:p>
            <a:pPr algn="l"/>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绝密</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Top Secret /</a:t>
            </a:r>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机密</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High</a:t>
            </a:r>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Secret /</a:t>
            </a:r>
            <a:r>
              <a:rPr lang="zh-CN" altLang="en-US"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秘密</a:t>
            </a:r>
            <a:r>
              <a:rPr lang="en-US" altLang="zh-CN" sz="800" b="0" i="0" u="none" strike="noStrike" kern="1200" dirty="0">
                <a:solidFill>
                  <a:schemeClr val="bg1">
                    <a:lumMod val="75000"/>
                  </a:schemeClr>
                </a:solidFill>
                <a:effectLst/>
                <a:latin typeface="微软雅黑" panose="020B0503020204020204" charset="-122"/>
                <a:ea typeface="微软雅黑" panose="020B0503020204020204" charset="-122"/>
                <a:cs typeface="+mn-cs"/>
              </a:rPr>
              <a:t> Secret</a:t>
            </a:r>
            <a:endParaRPr kumimoji="1" lang="zh-CN" altLang="en-US" sz="800" b="0" i="0" dirty="0">
              <a:solidFill>
                <a:schemeClr val="bg1">
                  <a:lumMod val="75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1D8E913D-7163-4043-950F-AD5EADE78AC7}" type="datetime1">
              <a:rPr kumimoji="1" lang="zh-CN" altLang="en-US" smtClean="0"/>
              <a:t>2024/7/9</a:t>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BF6B0750-E386-43F9-A23D-E8881CA7AD0D}" type="datetime1">
              <a:rPr kumimoji="1" lang="zh-CN" altLang="en-US" smtClean="0"/>
              <a:t>2024/7/9</a:t>
            </a:fld>
            <a:endParaRPr kumimoji="1"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9D7A2BE0-E08F-4533-B5E2-5310182ACDFA}" type="datetime1">
              <a:rPr kumimoji="1" lang="zh-CN" altLang="en-US" smtClean="0"/>
              <a:t>2024/7/9</a:t>
            </a:fld>
            <a:endParaRPr kumimoji="1"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3B0EDDAB-0654-4120-B5CC-C010ADC3694D}" type="datetime1">
              <a:rPr kumimoji="1" lang="zh-CN" altLang="en-US" smtClean="0"/>
              <a:t>2024/7/9</a:t>
            </a:fld>
            <a:endParaRPr kumimoji="1"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ECB1B77A-FF99-4DC5-9D7A-E450CE9628D6}" type="datetime1">
              <a:rPr kumimoji="1" lang="zh-CN" altLang="en-US" smtClean="0"/>
              <a:t>2024/7/9</a:t>
            </a:fld>
            <a:endParaRPr kumimoji="1"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62FF85C1-56E3-4DE5-9E53-5FE1946C8C3E}" type="datetime1">
              <a:rPr kumimoji="1" lang="zh-CN" altLang="en-US" smtClean="0"/>
              <a:t>2024/7/9</a:t>
            </a:fld>
            <a:endParaRPr kumimoji="1"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ACC8599C-AFA1-4129-9E21-B9732E9A61BC}" type="datetime1">
              <a:rPr kumimoji="1" lang="zh-CN" altLang="en-US" smtClean="0"/>
              <a:t>2024/7/9</a:t>
            </a:fld>
            <a:endParaRPr kumimoji="1"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AC01928C-5958-4E2C-80B9-630DC72CA0D6}" type="datetime1">
              <a:rPr kumimoji="1" lang="zh-CN" altLang="en-US" smtClean="0"/>
              <a:t>2024/7/9</a:t>
            </a:fld>
            <a:endParaRPr kumimoji="1"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kumimoji="1"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B208F09D-690D-FC4C-B4EA-A540FD849AA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6"/>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5.pn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notesSlide" Target="../notesSlides/notesSlide12.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Layout" Target="../slideLayouts/slideLayout2.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notesSlide" Target="../notesSlides/notesSlide15.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7.xml"/><Relationship Id="rId5" Type="http://schemas.openxmlformats.org/officeDocument/2006/relationships/tags" Target="../tags/tag135.xml"/><Relationship Id="rId4" Type="http://schemas.openxmlformats.org/officeDocument/2006/relationships/tags" Target="../tags/tag134.xml"/></Relationships>
</file>

<file path=ppt/slides/_rels/slide1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notesSlide" Target="../notesSlides/notesSlide16.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7.xml"/><Relationship Id="rId5" Type="http://schemas.openxmlformats.org/officeDocument/2006/relationships/tags" Target="../tags/tag140.xml"/><Relationship Id="rId4" Type="http://schemas.openxmlformats.org/officeDocument/2006/relationships/tags" Target="../tags/tag139.xml"/></Relationships>
</file>

<file path=ppt/slides/_rels/slide17.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slideLayout" Target="../slideLayouts/slideLayout2.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 Type="http://schemas.openxmlformats.org/officeDocument/2006/relationships/tags" Target="../tags/tag142.xml"/><Relationship Id="rId16" Type="http://schemas.openxmlformats.org/officeDocument/2006/relationships/tags" Target="../tags/tag156.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tags" Target="../tags/tag155.xml"/><Relationship Id="rId10" Type="http://schemas.openxmlformats.org/officeDocument/2006/relationships/tags" Target="../tags/tag150.xml"/><Relationship Id="rId19" Type="http://schemas.openxmlformats.org/officeDocument/2006/relationships/notesSlide" Target="../notesSlides/notesSlide17.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notesSlide" Target="../notesSlides/notesSlide3.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7.xml"/><Relationship Id="rId5" Type="http://schemas.openxmlformats.org/officeDocument/2006/relationships/tags" Target="../tags/tag18.xml"/><Relationship Id="rId4" Type="http://schemas.openxmlformats.org/officeDocument/2006/relationships/tags" Target="../tags/tag17.xml"/></Relationships>
</file>

<file path=ppt/slides/_rels/slide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26" Type="http://schemas.openxmlformats.org/officeDocument/2006/relationships/tags" Target="../tags/tag44.xml"/><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5" Type="http://schemas.openxmlformats.org/officeDocument/2006/relationships/tags" Target="../tags/tag43.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tags" Target="../tags/tag42.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tags" Target="../tags/tag41.xml"/><Relationship Id="rId28" Type="http://schemas.openxmlformats.org/officeDocument/2006/relationships/notesSlide" Target="../notesSlides/notesSlide4.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 Id="rId27"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3" Type="http://schemas.openxmlformats.org/officeDocument/2006/relationships/tags" Target="../tags/tag47.xml"/><Relationship Id="rId21" Type="http://schemas.openxmlformats.org/officeDocument/2006/relationships/slideLayout" Target="../slideLayouts/slideLayout2.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notesSlide" Target="../notesSlides/notesSlide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7.xml"/><Relationship Id="rId5" Type="http://schemas.openxmlformats.org/officeDocument/2006/relationships/tags" Target="../tags/tag69.xml"/><Relationship Id="rId4" Type="http://schemas.openxmlformats.org/officeDocument/2006/relationships/tags" Target="../tags/tag68.xml"/></Relationships>
</file>

<file path=ppt/slides/_rels/slide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notesSlide" Target="../notesSlides/notesSlide7.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slideLayout" Target="../slideLayouts/slideLayout2.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8.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notesSlide" Target="../notesSlides/notesSlide8.xml"/><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notesSlide" Target="../notesSlides/notesSlide9.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7.xml"/><Relationship Id="rId5" Type="http://schemas.openxmlformats.org/officeDocument/2006/relationships/tags" Target="../tags/tag113.xml"/><Relationship Id="rId4" Type="http://schemas.openxmlformats.org/officeDocument/2006/relationships/tags" Target="../tags/tag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规则引擎技术介绍与应用（优化决策流程，提升业务自动化能力）</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5149403"/>
          </a:xfrm>
          <a:prstGeom prst="rect">
            <a:avLst/>
          </a:prstGeom>
        </p:spPr>
      </p:pic>
      <p:sp>
        <p:nvSpPr>
          <p:cNvPr id="7" name="文本框 6"/>
          <p:cNvSpPr txBox="1"/>
          <p:nvPr/>
        </p:nvSpPr>
        <p:spPr>
          <a:xfrm>
            <a:off x="3651775" y="1826922"/>
            <a:ext cx="3434080" cy="583565"/>
          </a:xfrm>
          <a:prstGeom prst="rect">
            <a:avLst/>
          </a:prstGeom>
          <a:noFill/>
        </p:spPr>
        <p:txBody>
          <a:bodyPr wrap="none" rtlCol="0">
            <a:spAutoFit/>
          </a:bodyPr>
          <a:lstStyle/>
          <a:p>
            <a:pPr algn="r"/>
            <a:r>
              <a:rPr lang="zh-CN" altLang="en-US" sz="3200">
                <a:sym typeface="+mn-ea"/>
              </a:rPr>
              <a:t>规则引擎技术分享</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2"/>
            </p:custDataLst>
          </p:nvPr>
        </p:nvSpPr>
        <p:spPr>
          <a:xfrm>
            <a:off x="456248" y="3575209"/>
            <a:ext cx="8226266" cy="550069"/>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endParaRPr>
          </a:p>
        </p:txBody>
      </p:sp>
      <p:graphicFrame>
        <p:nvGraphicFramePr>
          <p:cNvPr id="3" name="表格 2"/>
          <p:cNvGraphicFramePr>
            <a:graphicFrameLocks noGrp="1"/>
          </p:cNvGraphicFramePr>
          <p:nvPr>
            <p:custDataLst>
              <p:tags r:id="rId3"/>
            </p:custDataLst>
          </p:nvPr>
        </p:nvGraphicFramePr>
        <p:xfrm>
          <a:off x="371475" y="594201"/>
          <a:ext cx="8227060" cy="3651246"/>
        </p:xfrm>
        <a:graphic>
          <a:graphicData uri="http://schemas.openxmlformats.org/drawingml/2006/table">
            <a:tbl>
              <a:tblPr firstRow="1" bandRow="1">
                <a:tableStyleId>{5C22544A-7EE6-4342-B048-85BDC9FD1C3A}</a:tableStyleId>
              </a:tblPr>
              <a:tblGrid>
                <a:gridCol w="1175703">
                  <a:extLst>
                    <a:ext uri="{9D8B030D-6E8A-4147-A177-3AD203B41FA5}">
                      <a16:colId xmlns:a16="http://schemas.microsoft.com/office/drawing/2014/main" val="20000"/>
                    </a:ext>
                  </a:extLst>
                </a:gridCol>
                <a:gridCol w="1762329">
                  <a:extLst>
                    <a:ext uri="{9D8B030D-6E8A-4147-A177-3AD203B41FA5}">
                      <a16:colId xmlns:a16="http://schemas.microsoft.com/office/drawing/2014/main" val="20001"/>
                    </a:ext>
                  </a:extLst>
                </a:gridCol>
                <a:gridCol w="1762329">
                  <a:extLst>
                    <a:ext uri="{9D8B030D-6E8A-4147-A177-3AD203B41FA5}">
                      <a16:colId xmlns:a16="http://schemas.microsoft.com/office/drawing/2014/main" val="20002"/>
                    </a:ext>
                  </a:extLst>
                </a:gridCol>
                <a:gridCol w="1175294">
                  <a:extLst>
                    <a:ext uri="{9D8B030D-6E8A-4147-A177-3AD203B41FA5}">
                      <a16:colId xmlns:a16="http://schemas.microsoft.com/office/drawing/2014/main" val="20003"/>
                    </a:ext>
                  </a:extLst>
                </a:gridCol>
                <a:gridCol w="1175702">
                  <a:extLst>
                    <a:ext uri="{9D8B030D-6E8A-4147-A177-3AD203B41FA5}">
                      <a16:colId xmlns:a16="http://schemas.microsoft.com/office/drawing/2014/main" val="20004"/>
                    </a:ext>
                  </a:extLst>
                </a:gridCol>
                <a:gridCol w="1175703">
                  <a:extLst>
                    <a:ext uri="{9D8B030D-6E8A-4147-A177-3AD203B41FA5}">
                      <a16:colId xmlns:a16="http://schemas.microsoft.com/office/drawing/2014/main" val="20005"/>
                    </a:ext>
                  </a:extLst>
                </a:gridCol>
              </a:tblGrid>
              <a:tr h="473710">
                <a:tc>
                  <a:txBody>
                    <a:bodyPr/>
                    <a:lstStyle/>
                    <a:p>
                      <a:pPr indent="0" algn="ctr" fontAlgn="ctr">
                        <a:lnSpc>
                          <a:spcPct val="120000"/>
                        </a:lnSpc>
                        <a:spcBef>
                          <a:spcPts val="0"/>
                        </a:spcBef>
                        <a:spcAft>
                          <a:spcPts val="0"/>
                        </a:spcAft>
                      </a:pPr>
                      <a:r>
                        <a:rPr lang="zh-CN" altLang="en-US" sz="1000" b="1" spc="130" baseline="0" dirty="0">
                          <a:uFillTx/>
                          <a:latin typeface="微软雅黑" panose="020B0503020204020204" charset="-122"/>
                          <a:ea typeface="微软雅黑" panose="020B0503020204020204" charset="-122"/>
                        </a:rPr>
                        <a:t>类型</a:t>
                      </a:r>
                    </a:p>
                  </a:txBody>
                  <a:tcPr marL="161925" marR="161925" marT="100012" marB="100012" anchor="ctr"/>
                </a:tc>
                <a:tc>
                  <a:txBody>
                    <a:bodyPr/>
                    <a:lstStyle/>
                    <a:p>
                      <a:pPr indent="0" algn="ctr" fontAlgn="ctr">
                        <a:lnSpc>
                          <a:spcPct val="120000"/>
                        </a:lnSpc>
                        <a:spcBef>
                          <a:spcPts val="0"/>
                        </a:spcBef>
                        <a:spcAft>
                          <a:spcPts val="0"/>
                        </a:spcAft>
                        <a:buNone/>
                      </a:pPr>
                      <a:r>
                        <a:rPr lang="zh-CN" altLang="en-US" sz="1000" b="1" spc="130" baseline="0" dirty="0">
                          <a:uFillTx/>
                          <a:latin typeface="微软雅黑" panose="020B0503020204020204" charset="-122"/>
                          <a:ea typeface="微软雅黑" panose="020B0503020204020204" charset="-122"/>
                        </a:rPr>
                        <a:t>名称</a:t>
                      </a:r>
                    </a:p>
                  </a:txBody>
                  <a:tcPr marL="161925" marR="161925" marT="100012" marB="100012" anchor="ctr"/>
                </a:tc>
                <a:tc>
                  <a:txBody>
                    <a:bodyPr/>
                    <a:lstStyle/>
                    <a:p>
                      <a:pPr indent="0" algn="ctr" fontAlgn="ctr">
                        <a:lnSpc>
                          <a:spcPct val="120000"/>
                        </a:lnSpc>
                        <a:spcBef>
                          <a:spcPts val="0"/>
                        </a:spcBef>
                        <a:spcAft>
                          <a:spcPts val="0"/>
                        </a:spcAft>
                      </a:pPr>
                      <a:r>
                        <a:rPr lang="zh-CN" altLang="en-US" sz="1000" b="1" spc="130" baseline="0" dirty="0">
                          <a:uFillTx/>
                          <a:latin typeface="微软雅黑" panose="020B0503020204020204" charset="-122"/>
                          <a:ea typeface="微软雅黑" panose="020B0503020204020204" charset="-122"/>
                        </a:rPr>
                        <a:t>特点</a:t>
                      </a:r>
                    </a:p>
                  </a:txBody>
                  <a:tcPr marL="161925" marR="161925" marT="100012" marB="100012" anchor="ctr"/>
                </a:tc>
                <a:tc>
                  <a:txBody>
                    <a:bodyPr/>
                    <a:lstStyle/>
                    <a:p>
                      <a:pPr indent="0" algn="ctr" fontAlgn="ctr">
                        <a:lnSpc>
                          <a:spcPct val="120000"/>
                        </a:lnSpc>
                        <a:spcBef>
                          <a:spcPts val="0"/>
                        </a:spcBef>
                        <a:spcAft>
                          <a:spcPts val="0"/>
                        </a:spcAft>
                        <a:buNone/>
                      </a:pPr>
                      <a:r>
                        <a:rPr lang="zh-CN" altLang="en-US" sz="1000" b="1" spc="130" baseline="0" dirty="0">
                          <a:uFillTx/>
                          <a:latin typeface="微软雅黑" panose="020B0503020204020204" charset="-122"/>
                          <a:ea typeface="微软雅黑" panose="020B0503020204020204" charset="-122"/>
                        </a:rPr>
                        <a:t>优势</a:t>
                      </a:r>
                    </a:p>
                  </a:txBody>
                  <a:tcPr marL="161925" marR="161925" marT="100012" marB="100012" anchor="ctr"/>
                </a:tc>
                <a:tc>
                  <a:txBody>
                    <a:bodyPr/>
                    <a:lstStyle/>
                    <a:p>
                      <a:pPr indent="0" algn="ctr" fontAlgn="ctr">
                        <a:lnSpc>
                          <a:spcPct val="120000"/>
                        </a:lnSpc>
                        <a:spcBef>
                          <a:spcPts val="0"/>
                        </a:spcBef>
                        <a:spcAft>
                          <a:spcPts val="0"/>
                        </a:spcAft>
                        <a:buNone/>
                      </a:pPr>
                      <a:r>
                        <a:rPr lang="zh-CN" altLang="en-US" sz="1000" b="1" spc="130" baseline="0" dirty="0">
                          <a:uFillTx/>
                          <a:latin typeface="微软雅黑" panose="020B0503020204020204" charset="-122"/>
                          <a:ea typeface="微软雅黑" panose="020B0503020204020204" charset="-122"/>
                        </a:rPr>
                        <a:t>缺点</a:t>
                      </a:r>
                    </a:p>
                  </a:txBody>
                  <a:tcPr marL="161925" marR="161925" marT="100012" marB="100012" anchor="ctr"/>
                </a:tc>
                <a:tc>
                  <a:txBody>
                    <a:bodyPr/>
                    <a:lstStyle/>
                    <a:p>
                      <a:pPr indent="0" algn="ctr" fontAlgn="ctr">
                        <a:lnSpc>
                          <a:spcPct val="120000"/>
                        </a:lnSpc>
                        <a:spcBef>
                          <a:spcPts val="0"/>
                        </a:spcBef>
                        <a:spcAft>
                          <a:spcPts val="0"/>
                        </a:spcAft>
                        <a:buNone/>
                      </a:pPr>
                      <a:r>
                        <a:rPr lang="zh-CN" altLang="en-US" sz="1000" spc="130" dirty="0">
                          <a:uFillTx/>
                          <a:latin typeface="微软雅黑" panose="020B0503020204020204" charset="-122"/>
                          <a:ea typeface="微软雅黑" panose="020B0503020204020204" charset="-122"/>
                          <a:sym typeface="+mn-ea"/>
                        </a:rPr>
                        <a:t>适用场景</a:t>
                      </a:r>
                      <a:endParaRPr lang="zh-CN" altLang="en-US" sz="1000" b="1" spc="130" baseline="0" dirty="0">
                        <a:uFillTx/>
                        <a:latin typeface="微软雅黑" panose="020B0503020204020204" charset="-122"/>
                        <a:ea typeface="微软雅黑" panose="020B0503020204020204" charset="-122"/>
                        <a:sym typeface="+mn-ea"/>
                      </a:endParaRPr>
                    </a:p>
                  </a:txBody>
                  <a:tcPr marL="161925" marR="161925" marT="100012" marB="100012" anchor="ctr"/>
                </a:tc>
                <a:extLst>
                  <a:ext uri="{0D108BD9-81ED-4DB2-BD59-A6C34878D82A}">
                    <a16:rowId xmlns:a16="http://schemas.microsoft.com/office/drawing/2014/main" val="10000"/>
                  </a:ext>
                </a:extLst>
              </a:tr>
              <a:tr h="457835">
                <a:tc rowSpan="2">
                  <a:txBody>
                    <a:bodyPr/>
                    <a:lstStyle/>
                    <a:p>
                      <a:pPr indent="0" algn="ctr" fontAlgn="ctr">
                        <a:lnSpc>
                          <a:spcPct val="120000"/>
                        </a:lnSpc>
                        <a:spcBef>
                          <a:spcPts val="0"/>
                        </a:spcBef>
                        <a:spcAft>
                          <a:spcPts val="0"/>
                        </a:spcAft>
                      </a:pPr>
                      <a:r>
                        <a:rPr lang="zh-CN" altLang="en-US" sz="1000" b="1" dirty="0" smtClean="0">
                          <a:sym typeface="+mn-ea"/>
                        </a:rPr>
                        <a:t>开源项目</a:t>
                      </a:r>
                      <a:endParaRPr lang="zh-CN" altLang="en-US" sz="1000" b="1" spc="130" baseline="0" dirty="0" smtClean="0">
                        <a:uFillTx/>
                        <a:latin typeface="微软雅黑" panose="020B0503020204020204" charset="-122"/>
                        <a:ea typeface="微软雅黑" panose="020B0503020204020204" charset="-122"/>
                        <a:sym typeface="+mn-ea"/>
                      </a:endParaRPr>
                    </a:p>
                  </a:txBody>
                  <a:tcPr marL="161925" marR="161925" marT="100012" marB="100012" anchor="ctr">
                    <a:solidFill>
                      <a:srgbClr val="E9EBF5"/>
                    </a:solidFill>
                  </a:tcP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Drools</a:t>
                      </a:r>
                    </a:p>
                  </a:txBody>
                  <a:tcPr marL="161925" marR="161925" marT="100012" marB="100012" anchor="ctr">
                    <a:solidFill>
                      <a:srgbClr val="E9EBF5"/>
                    </a:solidFill>
                  </a:tcPr>
                </a:tc>
                <a:tc>
                  <a:txBody>
                    <a:bodyPr/>
                    <a:lstStyle/>
                    <a:p>
                      <a:pPr indent="0" algn="ctr" fontAlgn="ctr">
                        <a:lnSpc>
                          <a:spcPct val="120000"/>
                        </a:lnSpc>
                        <a:spcBef>
                          <a:spcPts val="0"/>
                        </a:spcBef>
                        <a:spcAft>
                          <a:spcPts val="0"/>
                        </a:spcAft>
                      </a:pPr>
                      <a:r>
                        <a:rPr lang="en-US" altLang="zh-CN" sz="1000" b="0" spc="130" baseline="0" dirty="0">
                          <a:uFillTx/>
                          <a:latin typeface="微软雅黑" panose="020B0503020204020204" charset="-122"/>
                          <a:ea typeface="微软雅黑" panose="020B0503020204020204" charset="-122"/>
                        </a:rPr>
                        <a:t>强大的规则管理与执行框架，支持复杂规则逻辑，广泛应用于Java生态</a:t>
                      </a:r>
                    </a:p>
                  </a:txBody>
                  <a:tcPr marL="161925" marR="161925" marT="100012" marB="100012" anchor="ctr">
                    <a:solidFill>
                      <a:srgbClr val="E9EBF5"/>
                    </a:solidFill>
                  </a:tcPr>
                </a:tc>
                <a:tc>
                  <a:txBody>
                    <a:bodyPr/>
                    <a:lstStyle/>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丰富的社区资源，高度可定制化</a:t>
                      </a:r>
                    </a:p>
                  </a:txBody>
                  <a:tcPr marL="161925" marR="161925" marT="100012" marB="100012" anchor="ctr">
                    <a:solidFill>
                      <a:srgbClr val="E9EBF5"/>
                    </a:solidFill>
                  </a:tcPr>
                </a:tc>
                <a:tc>
                  <a:txBody>
                    <a:bodyPr/>
                    <a:lstStyle/>
                    <a:p>
                      <a:pPr indent="0" algn="ctr" fontAlgn="ctr">
                        <a:lnSpc>
                          <a:spcPct val="120000"/>
                        </a:lnSpc>
                        <a:spcBef>
                          <a:spcPts val="0"/>
                        </a:spcBef>
                        <a:spcAft>
                          <a:spcPts val="0"/>
                        </a:spcAft>
                        <a:buNone/>
                      </a:pPr>
                      <a:r>
                        <a:rPr lang="zh-CN" altLang="en-US" sz="1000" dirty="0">
                          <a:latin typeface="+mn-ea"/>
                          <a:sym typeface="+mn-ea"/>
                        </a:rPr>
                        <a:t>性能相对</a:t>
                      </a:r>
                      <a:r>
                        <a:rPr lang="zh-CN" altLang="en-US" sz="1000" dirty="0" smtClean="0">
                          <a:latin typeface="+mn-ea"/>
                          <a:sym typeface="+mn-ea"/>
                        </a:rPr>
                        <a:t>较低</a:t>
                      </a:r>
                      <a:endParaRPr lang="en-US" altLang="zh-CN" sz="1000" b="0" spc="130" baseline="0" dirty="0">
                        <a:uFillTx/>
                        <a:latin typeface="微软雅黑" panose="020B0503020204020204" charset="-122"/>
                        <a:ea typeface="微软雅黑" panose="020B0503020204020204" charset="-122"/>
                      </a:endParaRPr>
                    </a:p>
                  </a:txBody>
                  <a:tcPr marL="161925" marR="161925" marT="100012" marB="100012" anchor="ctr">
                    <a:solidFill>
                      <a:srgbClr val="E9EBF5"/>
                    </a:solidFill>
                  </a:tcP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企业级应用，复杂业务逻辑处理</a:t>
                      </a:r>
                    </a:p>
                  </a:txBody>
                  <a:tcPr marL="161925" marR="161925" marT="100012" marB="100012" anchor="ctr">
                    <a:solidFill>
                      <a:srgbClr val="E9EBF5"/>
                    </a:solidFill>
                  </a:tcPr>
                </a:tc>
                <a:extLst>
                  <a:ext uri="{0D108BD9-81ED-4DB2-BD59-A6C34878D82A}">
                    <a16:rowId xmlns:a16="http://schemas.microsoft.com/office/drawing/2014/main" val="10001"/>
                  </a:ext>
                </a:extLst>
              </a:tr>
              <a:tr h="458470">
                <a:tc vMerge="1">
                  <a:txBody>
                    <a:bodyPr/>
                    <a:lstStyle/>
                    <a:p>
                      <a:endParaRPr lang="zh-CN"/>
                    </a:p>
                  </a:txBody>
                  <a:tcPr marL="161925" marR="161925" marT="100012" marB="100012" anchor="ct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Easy Rules</a:t>
                      </a:r>
                    </a:p>
                  </a:txBody>
                  <a:tcPr marL="161925" marR="161925" marT="100012" marB="100012" anchor="ctr"/>
                </a:tc>
                <a:tc>
                  <a:txBody>
                    <a:bodyPr/>
                    <a:lstStyle/>
                    <a:p>
                      <a:pPr indent="0" algn="ctr" fontAlgn="ctr">
                        <a:lnSpc>
                          <a:spcPct val="120000"/>
                        </a:lnSpc>
                        <a:spcBef>
                          <a:spcPts val="0"/>
                        </a:spcBef>
                        <a:spcAft>
                          <a:spcPts val="0"/>
                        </a:spcAft>
                      </a:pPr>
                      <a:r>
                        <a:rPr lang="en-US" altLang="zh-CN" sz="1000" b="0" spc="130" baseline="0" dirty="0">
                          <a:uFillTx/>
                          <a:latin typeface="微软雅黑" panose="020B0503020204020204" charset="-122"/>
                          <a:ea typeface="微软雅黑" panose="020B0503020204020204" charset="-122"/>
                        </a:rPr>
                        <a:t>轻量级，易于上手，适用于简单的业务规则管理</a:t>
                      </a:r>
                    </a:p>
                  </a:txBody>
                  <a:tcPr marL="161925" marR="161925" marT="100012" marB="100012" anchor="ctr"/>
                </a:tc>
                <a:tc>
                  <a:txBody>
                    <a:bodyPr/>
                    <a:lstStyle/>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代码侵入性低，学习曲线平缓</a:t>
                      </a:r>
                    </a:p>
                  </a:txBody>
                  <a:tcPr marL="161925" marR="161925" marT="100012" marB="100012" anchor="ct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功能相对有限</a:t>
                      </a:r>
                    </a:p>
                  </a:txBody>
                  <a:tcPr marL="161925" marR="161925" marT="100012" marB="100012" anchor="ct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小型项目或快速原型开发</a:t>
                      </a:r>
                    </a:p>
                  </a:txBody>
                  <a:tcPr marL="161925" marR="161925" marT="100012" marB="100012" anchor="ctr"/>
                </a:tc>
                <a:extLst>
                  <a:ext uri="{0D108BD9-81ED-4DB2-BD59-A6C34878D82A}">
                    <a16:rowId xmlns:a16="http://schemas.microsoft.com/office/drawing/2014/main" val="10002"/>
                  </a:ext>
                </a:extLst>
              </a:tr>
              <a:tr h="0">
                <a:tc rowSpan="2">
                  <a:txBody>
                    <a:bodyPr/>
                    <a:lstStyle/>
                    <a:p>
                      <a:pPr indent="0" algn="ctr" fontAlgn="ctr">
                        <a:lnSpc>
                          <a:spcPct val="120000"/>
                        </a:lnSpc>
                        <a:spcBef>
                          <a:spcPts val="0"/>
                        </a:spcBef>
                        <a:spcAft>
                          <a:spcPts val="0"/>
                        </a:spcAft>
                      </a:pPr>
                      <a:r>
                        <a:rPr lang="zh-CN" altLang="en-US" sz="1000" b="1" dirty="0" smtClean="0">
                          <a:sym typeface="+mn-ea"/>
                        </a:rPr>
                        <a:t>商用产品</a:t>
                      </a:r>
                      <a:endParaRPr lang="zh-CN" altLang="en-US" sz="1000" b="1" spc="130" baseline="0" dirty="0" smtClean="0">
                        <a:uFillTx/>
                        <a:latin typeface="微软雅黑" panose="020B0503020204020204" charset="-122"/>
                        <a:ea typeface="微软雅黑" panose="020B0503020204020204" charset="-122"/>
                        <a:sym typeface="+mn-ea"/>
                      </a:endParaRP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URule</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pPr>
                      <a:r>
                        <a:rPr lang="en-US" altLang="zh-CN" sz="1000" b="0" spc="130" baseline="0" dirty="0">
                          <a:uFillTx/>
                          <a:latin typeface="微软雅黑" panose="020B0503020204020204" charset="-122"/>
                          <a:ea typeface="微软雅黑" panose="020B0503020204020204" charset="-122"/>
                        </a:rPr>
                        <a:t>提供图形化规则编辑界面，支持多执行模式</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易用性强，良好的中文支持，适合国内企业</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高级与定制</a:t>
                      </a:r>
                      <a:r>
                        <a:rPr lang="zh-CN" altLang="en-US" sz="1000" b="0" spc="130" baseline="0" dirty="0">
                          <a:uFillTx/>
                          <a:latin typeface="微软雅黑" panose="020B0503020204020204" charset="-122"/>
                          <a:ea typeface="微软雅黑" panose="020B0503020204020204" charset="-122"/>
                        </a:rPr>
                        <a:t>化功能需收费</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需要快速部署与迭代的项目</a:t>
                      </a:r>
                    </a:p>
                  </a:txBody>
                  <a:tcPr marL="161925" marR="161925" marT="100012" marB="100012" anchor="ctr">
                    <a:solidFill>
                      <a:srgbClr val="CFD5EA"/>
                    </a:solidFill>
                  </a:tcPr>
                </a:tc>
                <a:extLst>
                  <a:ext uri="{0D108BD9-81ED-4DB2-BD59-A6C34878D82A}">
                    <a16:rowId xmlns:a16="http://schemas.microsoft.com/office/drawing/2014/main" val="10003"/>
                  </a:ext>
                </a:extLst>
              </a:tr>
              <a:tr h="457835">
                <a:tc vMerge="1">
                  <a:txBody>
                    <a:bodyPr/>
                    <a:lstStyle/>
                    <a:p>
                      <a:endParaRPr lang="zh-CN"/>
                    </a:p>
                  </a:txBody>
                  <a:tcPr marL="161925" marR="161925" marT="100012" marB="100012" anchor="ctr"/>
                </a:tc>
                <a:tc>
                  <a:txBody>
                    <a:bodyPr/>
                    <a:lstStyle/>
                    <a:p>
                      <a:pPr indent="0" algn="ctr" fontAlgn="ctr">
                        <a:lnSpc>
                          <a:spcPct val="120000"/>
                        </a:lnSpc>
                        <a:spcBef>
                          <a:spcPts val="0"/>
                        </a:spcBef>
                        <a:spcAft>
                          <a:spcPts val="0"/>
                        </a:spcAft>
                        <a:buNone/>
                      </a:pPr>
                      <a:r>
                        <a:rPr lang="en-US" altLang="zh-CN" sz="1000" b="0" spc="130" baseline="0" dirty="0">
                          <a:uFillTx/>
                          <a:latin typeface="微软雅黑" panose="020B0503020204020204" charset="-122"/>
                          <a:ea typeface="微软雅黑" panose="020B0503020204020204" charset="-122"/>
                        </a:rPr>
                        <a:t>SMARTS</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pPr>
                      <a:r>
                        <a:rPr lang="zh-CN" altLang="en-US" sz="1000" b="0" spc="130" baseline="0" dirty="0">
                          <a:uFillTx/>
                          <a:latin typeface="微软雅黑" panose="020B0503020204020204" charset="-122"/>
                          <a:ea typeface="微软雅黑" panose="020B0503020204020204" charset="-122"/>
                        </a:rPr>
                        <a:t>实时监控与分析能力、功能强大</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提供技术支持与服务</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学习成本高、价格昂贵</a:t>
                      </a:r>
                    </a:p>
                  </a:txBody>
                  <a:tcPr marL="161925" marR="161925" marT="100012" marB="100012" anchor="ctr">
                    <a:solidFill>
                      <a:srgbClr val="CFD5EA"/>
                    </a:solidFill>
                  </a:tcPr>
                </a:tc>
                <a:tc>
                  <a:txBody>
                    <a:bodyPr/>
                    <a:lstStyle/>
                    <a:p>
                      <a:pPr indent="0" algn="ctr" fontAlgn="ctr">
                        <a:lnSpc>
                          <a:spcPct val="120000"/>
                        </a:lnSpc>
                        <a:spcBef>
                          <a:spcPts val="0"/>
                        </a:spcBef>
                        <a:spcAft>
                          <a:spcPts val="0"/>
                        </a:spcAft>
                        <a:buNone/>
                      </a:pPr>
                      <a:r>
                        <a:rPr lang="zh-CN" altLang="en-US" sz="1000" b="0" spc="130" baseline="0" dirty="0">
                          <a:uFillTx/>
                          <a:latin typeface="微软雅黑" panose="020B0503020204020204" charset="-122"/>
                          <a:ea typeface="微软雅黑" panose="020B0503020204020204" charset="-122"/>
                        </a:rPr>
                        <a:t>专业领域、大型项目</a:t>
                      </a:r>
                    </a:p>
                  </a:txBody>
                  <a:tcPr marL="161925" marR="161925" marT="100012" marB="100012" anchor="ctr">
                    <a:solidFill>
                      <a:srgbClr val="CFD5EA"/>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custDataLst>
              <p:tags r:id="rId2"/>
            </p:custDataLst>
          </p:nvPr>
        </p:nvSpPr>
        <p:spPr>
          <a:xfrm>
            <a:off x="456248" y="3575209"/>
            <a:ext cx="8226266" cy="550069"/>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endParaRPr>
          </a:p>
        </p:txBody>
      </p:sp>
      <p:sp>
        <p:nvSpPr>
          <p:cNvPr id="71" name="文本框 70"/>
          <p:cNvSpPr txBox="1"/>
          <p:nvPr/>
        </p:nvSpPr>
        <p:spPr>
          <a:xfrm>
            <a:off x="457056" y="742900"/>
            <a:ext cx="1554630" cy="248658"/>
          </a:xfrm>
          <a:prstGeom prst="rect">
            <a:avLst/>
          </a:prstGeom>
          <a:noFill/>
        </p:spPr>
        <p:txBody>
          <a:bodyPr wrap="square" rtlCol="0">
            <a:spAutoFit/>
          </a:bodyPr>
          <a:lstStyle/>
          <a:p>
            <a:pPr defTabSz="658495">
              <a:defRPr/>
            </a:pPr>
            <a:r>
              <a:rPr lang="zh-CN" altLang="en-US" sz="1015" dirty="0">
                <a:solidFill>
                  <a:prstClr val="white">
                    <a:lumMod val="95000"/>
                  </a:prstClr>
                </a:solidFill>
                <a:latin typeface="微软雅黑" panose="020B0503020204020204" charset="-122"/>
                <a:ea typeface="微软雅黑" panose="020B0503020204020204" charset="-122"/>
              </a:rPr>
              <a:t>整体</a:t>
            </a:r>
            <a:endParaRPr lang="en-US" altLang="zh-CN" sz="1015" dirty="0">
              <a:solidFill>
                <a:prstClr val="white">
                  <a:lumMod val="95000"/>
                </a:prstClr>
              </a:solidFill>
              <a:latin typeface="微软雅黑" panose="020B0503020204020204" charset="-122"/>
              <a:ea typeface="微软雅黑" panose="020B0503020204020204" charset="-122"/>
            </a:endParaRPr>
          </a:p>
        </p:txBody>
      </p:sp>
      <p:sp>
        <p:nvSpPr>
          <p:cNvPr id="70" name="标题 2"/>
          <p:cNvSpPr txBox="1"/>
          <p:nvPr/>
        </p:nvSpPr>
        <p:spPr>
          <a:xfrm>
            <a:off x="394534" y="263467"/>
            <a:ext cx="6587010" cy="411636"/>
          </a:xfrm>
          <a:prstGeom prst="rect">
            <a:avLst/>
          </a:prstGeom>
        </p:spPr>
        <p:txBody>
          <a:bodyPr/>
          <a:lstStyle>
            <a:defPPr marL="0" marR="0" indent="0" algn="l" defTabSz="457200" rtl="0" fontAlgn="auto" latinLnBrk="1" hangingPunct="0">
              <a:lnSpc>
                <a:spcPct val="100000"/>
              </a:lnSpc>
              <a:spcBef>
                <a:spcPts val="0"/>
              </a:spcBef>
              <a:spcAft>
                <a:spcPts val="0"/>
              </a:spcAft>
              <a:buClrTx/>
              <a:buSzTx/>
              <a:buFontTx/>
              <a:buNone/>
              <a:defRPr kumimoji="0" sz="900" b="0" i="0" u="none" strike="noStrike" cap="none" spc="0" normalizeH="0" baseline="0">
                <a:ln>
                  <a:noFill/>
                </a:ln>
                <a:solidFill>
                  <a:srgbClr val="000000"/>
                </a:solidFill>
                <a:effectLst/>
                <a:uFillTx/>
              </a:defRPr>
            </a:defPPr>
            <a:lvl1pPr algn="l" defTabSz="914400" eaLnBrk="1" hangingPunct="1">
              <a:lnSpc>
                <a:spcPct val="90000"/>
              </a:lnSpc>
              <a:spcBef>
                <a:spcPct val="0"/>
              </a:spcBef>
              <a:defRPr sz="3200" kern="1200">
                <a:solidFill>
                  <a:schemeClr val="tx1"/>
                </a:solidFill>
                <a:latin typeface="+mj-lt"/>
                <a:ea typeface="+mj-ea"/>
                <a:cs typeface="+mj-cs"/>
              </a:defRPr>
            </a:lvl1pPr>
          </a:lstStyle>
          <a:p>
            <a:pPr defTabSz="685800"/>
            <a:r>
              <a:rPr lang="zh-CN" altLang="en-US" sz="2400" dirty="0">
                <a:latin typeface="+mn-ea"/>
              </a:rPr>
              <a:t>上海锐</a:t>
            </a:r>
            <a:r>
              <a:rPr lang="zh-CN" altLang="en-US" sz="2400" dirty="0" smtClean="0">
                <a:latin typeface="+mn-ea"/>
              </a:rPr>
              <a:t>道</a:t>
            </a:r>
            <a:r>
              <a:rPr lang="en-US" altLang="zh-CN" sz="2400" dirty="0" smtClean="0">
                <a:latin typeface="+mn-ea"/>
              </a:rPr>
              <a:t>-</a:t>
            </a:r>
            <a:r>
              <a:rPr lang="en-US" altLang="zh-CN" sz="2100" dirty="0" smtClean="0">
                <a:solidFill>
                  <a:srgbClr val="000000"/>
                </a:solidFill>
                <a:latin typeface="+mj-ea"/>
                <a:cs typeface="+mn-ea"/>
                <a:sym typeface="+mn-lt"/>
              </a:rPr>
              <a:t>URULE </a:t>
            </a:r>
            <a:r>
              <a:rPr lang="zh-CN" altLang="en-US" sz="2100" dirty="0" smtClean="0">
                <a:solidFill>
                  <a:srgbClr val="000000"/>
                </a:solidFill>
                <a:latin typeface="+mj-ea"/>
                <a:cs typeface="+mn-ea"/>
                <a:sym typeface="+mn-lt"/>
              </a:rPr>
              <a:t>产品基本功能一览</a:t>
            </a:r>
            <a:endParaRPr lang="zh-CN" altLang="en-US" sz="2100" dirty="0">
              <a:solidFill>
                <a:srgbClr val="000000"/>
              </a:solidFill>
              <a:latin typeface="+mj-ea"/>
              <a:cs typeface="+mn-ea"/>
              <a:sym typeface="+mn-lt"/>
            </a:endParaRPr>
          </a:p>
        </p:txBody>
      </p:sp>
      <p:pic>
        <p:nvPicPr>
          <p:cNvPr id="72" name="图片 71" descr="图示&#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4371" y="708659"/>
            <a:ext cx="5719350" cy="424507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5038090" y="902970"/>
            <a:ext cx="3543300" cy="3821430"/>
          </a:xfrm>
          <a:prstGeom prst="rect">
            <a:avLst/>
          </a:prstGeom>
          <a:solidFill>
            <a:schemeClr val="accent1">
              <a:lumMod val="20000"/>
              <a:lumOff val="80000"/>
            </a:schemeClr>
          </a:solidFill>
          <a:ln>
            <a:noFill/>
          </a:ln>
          <a:effectLst>
            <a:outerShdw blurRad="76200" dir="13500000" sy="23000" kx="1200000" algn="br" rotWithShape="0">
              <a:prstClr val="black">
                <a:alpha val="2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8" name="矩形 37"/>
          <p:cNvSpPr/>
          <p:nvPr/>
        </p:nvSpPr>
        <p:spPr>
          <a:xfrm>
            <a:off x="537210" y="902970"/>
            <a:ext cx="3543300" cy="3821430"/>
          </a:xfrm>
          <a:prstGeom prst="rect">
            <a:avLst/>
          </a:prstGeom>
          <a:solidFill>
            <a:schemeClr val="bg1">
              <a:lumMod val="95000"/>
            </a:schemeClr>
          </a:solidFill>
          <a:ln>
            <a:noFill/>
          </a:ln>
          <a:effectLst>
            <a:outerShdw blurRad="76200" dir="13500000" sx="71000" sy="71000" kx="1200000" algn="br" rotWithShape="0">
              <a:prstClr val="black">
                <a:alpha val="5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dirty="0">
                <a:sym typeface="+mn-ea"/>
              </a:rPr>
              <a:t>传统硬编码方式</a:t>
            </a:r>
            <a:endParaRPr lang="zh-CN" altLang="en-US"/>
          </a:p>
        </p:txBody>
      </p:sp>
      <p:sp>
        <p:nvSpPr>
          <p:cNvPr id="2" name="文本框 1"/>
          <p:cNvSpPr txBox="1"/>
          <p:nvPr>
            <p:custDataLst>
              <p:tags r:id="rId2"/>
            </p:custDataLst>
          </p:nvPr>
        </p:nvSpPr>
        <p:spPr>
          <a:xfrm>
            <a:off x="184785" y="125730"/>
            <a:ext cx="5889625" cy="777240"/>
          </a:xfrm>
          <a:prstGeom prst="rect">
            <a:avLst/>
          </a:prstGeom>
          <a:noFill/>
        </p:spPr>
        <p:txBody>
          <a:bodyPr wrap="square" rtlCol="0">
            <a:normAutofit/>
          </a:bodyPr>
          <a:lstStyle/>
          <a:p>
            <a:pPr lvl="0" fontAlgn="auto">
              <a:lnSpc>
                <a:spcPct val="130000"/>
              </a:lnSpc>
            </a:pPr>
            <a:r>
              <a:rPr lang="en-US" altLang="zh-CN" sz="2800" dirty="0" err="1" smtClean="0">
                <a:sym typeface="+mn-ea"/>
              </a:rPr>
              <a:t>urule</a:t>
            </a:r>
            <a:r>
              <a:rPr lang="zh-CN" altLang="en-US" sz="2800" dirty="0" smtClean="0">
                <a:sym typeface="+mn-ea"/>
              </a:rPr>
              <a:t>案例：自动审单规则</a:t>
            </a:r>
            <a:endPar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pic>
        <p:nvPicPr>
          <p:cNvPr id="3" name="图片 2" descr="C:/Users/dp/Desktop/图片2.png图片2"/>
          <p:cNvPicPr>
            <a:picLocks noChangeAspect="1"/>
          </p:cNvPicPr>
          <p:nvPr>
            <p:custDataLst>
              <p:tags r:id="rId3"/>
            </p:custDataLst>
          </p:nvPr>
        </p:nvPicPr>
        <p:blipFill>
          <a:blip r:embed="rId13"/>
          <a:srcRect l="983" r="983"/>
          <a:stretch>
            <a:fillRect/>
          </a:stretch>
        </p:blipFill>
        <p:spPr>
          <a:xfrm>
            <a:off x="5372893" y="1316148"/>
            <a:ext cx="3099467" cy="1884261"/>
          </a:xfrm>
          <a:custGeom>
            <a:avLst/>
            <a:gdLst/>
            <a:ahLst/>
            <a:cxnLst>
              <a:cxn ang="3">
                <a:pos x="hc" y="t"/>
              </a:cxn>
              <a:cxn ang="cd2">
                <a:pos x="l" y="vc"/>
              </a:cxn>
              <a:cxn ang="cd4">
                <a:pos x="hc" y="b"/>
              </a:cxn>
              <a:cxn ang="0">
                <a:pos x="r" y="vc"/>
              </a:cxn>
            </a:cxnLst>
            <a:rect l="l" t="t" r="r" b="b"/>
            <a:pathLst>
              <a:path w="7295" h="3887">
                <a:moveTo>
                  <a:pt x="189" y="0"/>
                </a:moveTo>
                <a:lnTo>
                  <a:pt x="7106" y="0"/>
                </a:lnTo>
                <a:cubicBezTo>
                  <a:pt x="7210" y="0"/>
                  <a:pt x="7295" y="85"/>
                  <a:pt x="7295" y="189"/>
                </a:cubicBezTo>
                <a:lnTo>
                  <a:pt x="7295" y="3698"/>
                </a:lnTo>
                <a:cubicBezTo>
                  <a:pt x="7295" y="3802"/>
                  <a:pt x="7210" y="3887"/>
                  <a:pt x="7106" y="3887"/>
                </a:cubicBezTo>
                <a:lnTo>
                  <a:pt x="189" y="3887"/>
                </a:lnTo>
                <a:cubicBezTo>
                  <a:pt x="85" y="3887"/>
                  <a:pt x="0" y="3802"/>
                  <a:pt x="0" y="3698"/>
                </a:cubicBezTo>
                <a:lnTo>
                  <a:pt x="0" y="189"/>
                </a:lnTo>
                <a:cubicBezTo>
                  <a:pt x="0" y="85"/>
                  <a:pt x="85" y="0"/>
                  <a:pt x="189" y="0"/>
                </a:cubicBezTo>
                <a:close/>
              </a:path>
            </a:pathLst>
          </a:custGeom>
          <a:solidFill>
            <a:schemeClr val="accent1"/>
          </a:solidFill>
          <a:ln w="6350">
            <a:solidFill>
              <a:schemeClr val="tx1">
                <a:lumMod val="40000"/>
                <a:lumOff val="60000"/>
                <a:alpha val="20000"/>
              </a:schemeClr>
            </a:solidFill>
          </a:ln>
        </p:spPr>
      </p:pic>
      <p:pic>
        <p:nvPicPr>
          <p:cNvPr id="4" name="图片 3" descr="C:/Users/dp/Desktop/图片1.png图片1"/>
          <p:cNvPicPr>
            <a:picLocks noChangeAspect="1"/>
          </p:cNvPicPr>
          <p:nvPr>
            <p:custDataLst>
              <p:tags r:id="rId4"/>
            </p:custDataLst>
          </p:nvPr>
        </p:nvPicPr>
        <p:blipFill>
          <a:blip r:embed="rId14"/>
          <a:srcRect l="15120" r="15120"/>
          <a:stretch>
            <a:fillRect/>
          </a:stretch>
        </p:blipFill>
        <p:spPr>
          <a:xfrm>
            <a:off x="709275" y="1316148"/>
            <a:ext cx="3099467" cy="1884261"/>
          </a:xfrm>
          <a:custGeom>
            <a:avLst/>
            <a:gdLst/>
            <a:ahLst/>
            <a:cxnLst>
              <a:cxn ang="3">
                <a:pos x="hc" y="t"/>
              </a:cxn>
              <a:cxn ang="cd2">
                <a:pos x="l" y="vc"/>
              </a:cxn>
              <a:cxn ang="cd4">
                <a:pos x="hc" y="b"/>
              </a:cxn>
              <a:cxn ang="0">
                <a:pos x="r" y="vc"/>
              </a:cxn>
            </a:cxnLst>
            <a:rect l="l" t="t" r="r" b="b"/>
            <a:pathLst>
              <a:path w="7295" h="3887">
                <a:moveTo>
                  <a:pt x="189" y="0"/>
                </a:moveTo>
                <a:lnTo>
                  <a:pt x="7106" y="0"/>
                </a:lnTo>
                <a:cubicBezTo>
                  <a:pt x="7210" y="0"/>
                  <a:pt x="7295" y="85"/>
                  <a:pt x="7295" y="189"/>
                </a:cubicBezTo>
                <a:lnTo>
                  <a:pt x="7295" y="3698"/>
                </a:lnTo>
                <a:cubicBezTo>
                  <a:pt x="7295" y="3802"/>
                  <a:pt x="7210" y="3887"/>
                  <a:pt x="7106" y="3887"/>
                </a:cubicBezTo>
                <a:lnTo>
                  <a:pt x="189" y="3887"/>
                </a:lnTo>
                <a:cubicBezTo>
                  <a:pt x="85" y="3887"/>
                  <a:pt x="0" y="3802"/>
                  <a:pt x="0" y="3698"/>
                </a:cubicBezTo>
                <a:lnTo>
                  <a:pt x="0" y="189"/>
                </a:lnTo>
                <a:cubicBezTo>
                  <a:pt x="0" y="85"/>
                  <a:pt x="85" y="0"/>
                  <a:pt x="189" y="0"/>
                </a:cubicBezTo>
                <a:close/>
              </a:path>
            </a:pathLst>
          </a:custGeom>
          <a:solidFill>
            <a:schemeClr val="accent1"/>
          </a:solidFill>
          <a:ln w="6350">
            <a:solidFill>
              <a:schemeClr val="tx1">
                <a:lumMod val="40000"/>
                <a:lumOff val="60000"/>
                <a:alpha val="20000"/>
              </a:schemeClr>
            </a:solidFill>
          </a:ln>
        </p:spPr>
      </p:pic>
      <p:sp>
        <p:nvSpPr>
          <p:cNvPr id="16" name="矩形 15"/>
          <p:cNvSpPr/>
          <p:nvPr>
            <p:custDataLst>
              <p:tags r:id="rId5"/>
            </p:custDataLst>
          </p:nvPr>
        </p:nvSpPr>
        <p:spPr>
          <a:xfrm>
            <a:off x="703580" y="3519805"/>
            <a:ext cx="3105150" cy="335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30000"/>
              </a:lnSpc>
            </a:pP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会出现大量的</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sym typeface="+mn-ea"/>
              </a:rPr>
              <a:t>if </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判断而且随着业务的增长后期，想要理解此业务逻辑非常的复杂繁琐还容易出错</a:t>
            </a:r>
            <a:endParaRPr lang="zh-CN" altLang="en-US" sz="1000" kern="0" spc="0" dirty="0">
              <a:ln>
                <a:noFill/>
                <a:prstDash val="sysDot"/>
              </a:ln>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9" name="矩形 8"/>
          <p:cNvSpPr/>
          <p:nvPr>
            <p:custDataLst>
              <p:tags r:id="rId6"/>
            </p:custDataLst>
          </p:nvPr>
        </p:nvSpPr>
        <p:spPr>
          <a:xfrm>
            <a:off x="5278755" y="3512185"/>
            <a:ext cx="3003550" cy="335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30000"/>
              </a:lnSpc>
            </a:pP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采用</a:t>
            </a:r>
            <a:r>
              <a:rPr lang="en-US" altLang="zh-CN" sz="1000" dirty="0">
                <a:solidFill>
                  <a:schemeClr val="tx1"/>
                </a:solidFill>
                <a:latin typeface="微软雅黑" panose="020B0503020204020204" charset="-122"/>
                <a:ea typeface="微软雅黑" panose="020B0503020204020204" charset="-122"/>
                <a:cs typeface="微软雅黑" panose="020B0503020204020204" charset="-122"/>
                <a:sym typeface="+mn-ea"/>
              </a:rPr>
              <a:t>URULE PRO</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sym typeface="+mn-ea"/>
              </a:rPr>
              <a:t>规则引擎对于负载的业务判断，可以做到可视化；业务人员都可以对这段规则或者业务逻辑指出不足和改进，并且后期对于规则的阅读非常简洁</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p>
            <a:pPr algn="ctr">
              <a:lnSpc>
                <a:spcPct val="130000"/>
              </a:lnSpc>
            </a:pPr>
            <a:endParaRPr lang="zh-CN" altLang="en-US" sz="1000" kern="0" spc="0" dirty="0">
              <a:ln>
                <a:noFill/>
                <a:prstDash val="sysDot"/>
              </a:ln>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19" name="椭圆 18"/>
          <p:cNvSpPr/>
          <p:nvPr>
            <p:custDataLst>
              <p:tags r:id="rId7"/>
            </p:custDataLst>
          </p:nvPr>
        </p:nvSpPr>
        <p:spPr>
          <a:xfrm>
            <a:off x="2114430" y="2945546"/>
            <a:ext cx="471612" cy="471612"/>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715"/>
          </a:p>
        </p:txBody>
      </p:sp>
      <p:sp>
        <p:nvSpPr>
          <p:cNvPr id="11" name="椭圆 10"/>
          <p:cNvSpPr/>
          <p:nvPr>
            <p:custDataLst>
              <p:tags r:id="rId8"/>
            </p:custDataLst>
          </p:nvPr>
        </p:nvSpPr>
        <p:spPr>
          <a:xfrm>
            <a:off x="6861869" y="2945546"/>
            <a:ext cx="471612" cy="471612"/>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715"/>
          </a:p>
        </p:txBody>
      </p:sp>
      <p:sp>
        <p:nvSpPr>
          <p:cNvPr id="12" name="cancel_181661"/>
          <p:cNvSpPr/>
          <p:nvPr>
            <p:custDataLst>
              <p:tags r:id="rId9"/>
            </p:custDataLst>
          </p:nvPr>
        </p:nvSpPr>
        <p:spPr>
          <a:xfrm>
            <a:off x="2182589" y="3010566"/>
            <a:ext cx="335979" cy="335472"/>
          </a:xfrm>
          <a:custGeom>
            <a:avLst/>
            <a:gdLst>
              <a:gd name="T0" fmla="*/ 2000 w 4000"/>
              <a:gd name="T1" fmla="*/ 0 h 4000"/>
              <a:gd name="T2" fmla="*/ 0 w 4000"/>
              <a:gd name="T3" fmla="*/ 2000 h 4000"/>
              <a:gd name="T4" fmla="*/ 2000 w 4000"/>
              <a:gd name="T5" fmla="*/ 4000 h 4000"/>
              <a:gd name="T6" fmla="*/ 4000 w 4000"/>
              <a:gd name="T7" fmla="*/ 2000 h 4000"/>
              <a:gd name="T8" fmla="*/ 2000 w 4000"/>
              <a:gd name="T9" fmla="*/ 0 h 4000"/>
              <a:gd name="T10" fmla="*/ 2754 w 4000"/>
              <a:gd name="T11" fmla="*/ 2762 h 4000"/>
              <a:gd name="T12" fmla="*/ 2465 w 4000"/>
              <a:gd name="T13" fmla="*/ 2762 h 4000"/>
              <a:gd name="T14" fmla="*/ 2010 w 4000"/>
              <a:gd name="T15" fmla="*/ 2307 h 4000"/>
              <a:gd name="T16" fmla="*/ 1535 w 4000"/>
              <a:gd name="T17" fmla="*/ 2783 h 4000"/>
              <a:gd name="T18" fmla="*/ 1246 w 4000"/>
              <a:gd name="T19" fmla="*/ 2783 h 4000"/>
              <a:gd name="T20" fmla="*/ 1246 w 4000"/>
              <a:gd name="T21" fmla="*/ 2494 h 4000"/>
              <a:gd name="T22" fmla="*/ 1721 w 4000"/>
              <a:gd name="T23" fmla="*/ 2018 h 4000"/>
              <a:gd name="T24" fmla="*/ 1278 w 4000"/>
              <a:gd name="T25" fmla="*/ 1575 h 4000"/>
              <a:gd name="T26" fmla="*/ 1278 w 4000"/>
              <a:gd name="T27" fmla="*/ 1286 h 4000"/>
              <a:gd name="T28" fmla="*/ 1567 w 4000"/>
              <a:gd name="T29" fmla="*/ 1286 h 4000"/>
              <a:gd name="T30" fmla="*/ 2010 w 4000"/>
              <a:gd name="T31" fmla="*/ 1729 h 4000"/>
              <a:gd name="T32" fmla="*/ 2433 w 4000"/>
              <a:gd name="T33" fmla="*/ 1307 h 4000"/>
              <a:gd name="T34" fmla="*/ 2722 w 4000"/>
              <a:gd name="T35" fmla="*/ 1307 h 4000"/>
              <a:gd name="T36" fmla="*/ 2722 w 4000"/>
              <a:gd name="T37" fmla="*/ 1596 h 4000"/>
              <a:gd name="T38" fmla="*/ 2299 w 4000"/>
              <a:gd name="T39" fmla="*/ 2018 h 4000"/>
              <a:gd name="T40" fmla="*/ 2754 w 4000"/>
              <a:gd name="T41" fmla="*/ 2473 h 4000"/>
              <a:gd name="T42" fmla="*/ 2754 w 4000"/>
              <a:gd name="T43" fmla="*/ 2762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00" h="4000">
                <a:moveTo>
                  <a:pt x="2000" y="0"/>
                </a:moveTo>
                <a:cubicBezTo>
                  <a:pt x="895" y="0"/>
                  <a:pt x="0" y="895"/>
                  <a:pt x="0" y="2000"/>
                </a:cubicBezTo>
                <a:cubicBezTo>
                  <a:pt x="0" y="3105"/>
                  <a:pt x="895" y="4000"/>
                  <a:pt x="2000" y="4000"/>
                </a:cubicBezTo>
                <a:cubicBezTo>
                  <a:pt x="3105" y="4000"/>
                  <a:pt x="4000" y="3105"/>
                  <a:pt x="4000" y="2000"/>
                </a:cubicBezTo>
                <a:cubicBezTo>
                  <a:pt x="4000" y="895"/>
                  <a:pt x="3105" y="0"/>
                  <a:pt x="2000" y="0"/>
                </a:cubicBezTo>
                <a:close/>
                <a:moveTo>
                  <a:pt x="2754" y="2762"/>
                </a:moveTo>
                <a:cubicBezTo>
                  <a:pt x="2675" y="2842"/>
                  <a:pt x="2545" y="2842"/>
                  <a:pt x="2465" y="2762"/>
                </a:cubicBezTo>
                <a:lnTo>
                  <a:pt x="2010" y="2307"/>
                </a:lnTo>
                <a:lnTo>
                  <a:pt x="1535" y="2783"/>
                </a:lnTo>
                <a:cubicBezTo>
                  <a:pt x="1455" y="2863"/>
                  <a:pt x="1325" y="2863"/>
                  <a:pt x="1246" y="2783"/>
                </a:cubicBezTo>
                <a:cubicBezTo>
                  <a:pt x="1166" y="2703"/>
                  <a:pt x="1166" y="2574"/>
                  <a:pt x="1246" y="2494"/>
                </a:cubicBezTo>
                <a:lnTo>
                  <a:pt x="1721" y="2018"/>
                </a:lnTo>
                <a:lnTo>
                  <a:pt x="1278" y="1575"/>
                </a:lnTo>
                <a:cubicBezTo>
                  <a:pt x="1199" y="1495"/>
                  <a:pt x="1199" y="1366"/>
                  <a:pt x="1278" y="1286"/>
                </a:cubicBezTo>
                <a:cubicBezTo>
                  <a:pt x="1358" y="1206"/>
                  <a:pt x="1488" y="1206"/>
                  <a:pt x="1567" y="1286"/>
                </a:cubicBezTo>
                <a:lnTo>
                  <a:pt x="2010" y="1729"/>
                </a:lnTo>
                <a:lnTo>
                  <a:pt x="2433" y="1307"/>
                </a:lnTo>
                <a:cubicBezTo>
                  <a:pt x="2512" y="1227"/>
                  <a:pt x="2642" y="1227"/>
                  <a:pt x="2722" y="1307"/>
                </a:cubicBezTo>
                <a:cubicBezTo>
                  <a:pt x="2802" y="1387"/>
                  <a:pt x="2802" y="1516"/>
                  <a:pt x="2722" y="1596"/>
                </a:cubicBezTo>
                <a:lnTo>
                  <a:pt x="2299" y="2018"/>
                </a:lnTo>
                <a:lnTo>
                  <a:pt x="2754" y="2473"/>
                </a:lnTo>
                <a:cubicBezTo>
                  <a:pt x="2834" y="2553"/>
                  <a:pt x="2834" y="2682"/>
                  <a:pt x="2754" y="2762"/>
                </a:cubicBezTo>
                <a:close/>
              </a:path>
            </a:pathLst>
          </a:custGeom>
          <a:gradFill>
            <a:gsLst>
              <a:gs pos="2000">
                <a:srgbClr val="666666"/>
              </a:gs>
              <a:gs pos="100000">
                <a:srgbClr val="A5A5A5"/>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5"/>
          </a:p>
        </p:txBody>
      </p:sp>
      <p:sp>
        <p:nvSpPr>
          <p:cNvPr id="18" name="success_149691"/>
          <p:cNvSpPr/>
          <p:nvPr>
            <p:custDataLst>
              <p:tags r:id="rId10"/>
            </p:custDataLst>
          </p:nvPr>
        </p:nvSpPr>
        <p:spPr>
          <a:xfrm>
            <a:off x="6930305" y="3010551"/>
            <a:ext cx="335861" cy="335353"/>
          </a:xfrm>
          <a:custGeom>
            <a:avLst/>
            <a:gdLst>
              <a:gd name="T0" fmla="*/ 3413 w 6827"/>
              <a:gd name="T1" fmla="*/ 0 h 6827"/>
              <a:gd name="T2" fmla="*/ 0 w 6827"/>
              <a:gd name="T3" fmla="*/ 3413 h 6827"/>
              <a:gd name="T4" fmla="*/ 3413 w 6827"/>
              <a:gd name="T5" fmla="*/ 6827 h 6827"/>
              <a:gd name="T6" fmla="*/ 6827 w 6827"/>
              <a:gd name="T7" fmla="*/ 3413 h 6827"/>
              <a:gd name="T8" fmla="*/ 3413 w 6827"/>
              <a:gd name="T9" fmla="*/ 0 h 6827"/>
              <a:gd name="T10" fmla="*/ 5017 w 6827"/>
              <a:gd name="T11" fmla="*/ 3033 h 6827"/>
              <a:gd name="T12" fmla="*/ 3431 w 6827"/>
              <a:gd name="T13" fmla="*/ 4619 h 6827"/>
              <a:gd name="T14" fmla="*/ 2802 w 6827"/>
              <a:gd name="T15" fmla="*/ 4619 h 6827"/>
              <a:gd name="T16" fmla="*/ 1884 w 6827"/>
              <a:gd name="T17" fmla="*/ 3701 h 6827"/>
              <a:gd name="T18" fmla="*/ 1884 w 6827"/>
              <a:gd name="T19" fmla="*/ 3072 h 6827"/>
              <a:gd name="T20" fmla="*/ 2514 w 6827"/>
              <a:gd name="T21" fmla="*/ 3072 h 6827"/>
              <a:gd name="T22" fmla="*/ 3117 w 6827"/>
              <a:gd name="T23" fmla="*/ 3674 h 6827"/>
              <a:gd name="T24" fmla="*/ 4387 w 6827"/>
              <a:gd name="T25" fmla="*/ 2404 h 6827"/>
              <a:gd name="T26" fmla="*/ 5017 w 6827"/>
              <a:gd name="T27" fmla="*/ 2404 h 6827"/>
              <a:gd name="T28" fmla="*/ 5017 w 6827"/>
              <a:gd name="T29" fmla="*/ 3033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27" h="6827">
                <a:moveTo>
                  <a:pt x="3413" y="0"/>
                </a:moveTo>
                <a:cubicBezTo>
                  <a:pt x="1531" y="0"/>
                  <a:pt x="0" y="1531"/>
                  <a:pt x="0" y="3413"/>
                </a:cubicBezTo>
                <a:cubicBezTo>
                  <a:pt x="0" y="5295"/>
                  <a:pt x="1531" y="6827"/>
                  <a:pt x="3413" y="6827"/>
                </a:cubicBezTo>
                <a:cubicBezTo>
                  <a:pt x="5296" y="6827"/>
                  <a:pt x="6827" y="5295"/>
                  <a:pt x="6827" y="3413"/>
                </a:cubicBezTo>
                <a:cubicBezTo>
                  <a:pt x="6827" y="1531"/>
                  <a:pt x="5296" y="0"/>
                  <a:pt x="3413" y="0"/>
                </a:cubicBezTo>
                <a:close/>
                <a:moveTo>
                  <a:pt x="5017" y="3033"/>
                </a:moveTo>
                <a:lnTo>
                  <a:pt x="3431" y="4619"/>
                </a:lnTo>
                <a:cubicBezTo>
                  <a:pt x="3257" y="4792"/>
                  <a:pt x="2976" y="4792"/>
                  <a:pt x="2802" y="4619"/>
                </a:cubicBezTo>
                <a:lnTo>
                  <a:pt x="1884" y="3701"/>
                </a:lnTo>
                <a:cubicBezTo>
                  <a:pt x="1710" y="3527"/>
                  <a:pt x="1710" y="3245"/>
                  <a:pt x="1884" y="3072"/>
                </a:cubicBezTo>
                <a:cubicBezTo>
                  <a:pt x="2058" y="2898"/>
                  <a:pt x="2340" y="2898"/>
                  <a:pt x="2514" y="3072"/>
                </a:cubicBezTo>
                <a:lnTo>
                  <a:pt x="3117" y="3674"/>
                </a:lnTo>
                <a:lnTo>
                  <a:pt x="4387" y="2404"/>
                </a:lnTo>
                <a:cubicBezTo>
                  <a:pt x="4561" y="2230"/>
                  <a:pt x="4843" y="2230"/>
                  <a:pt x="5017" y="2404"/>
                </a:cubicBezTo>
                <a:cubicBezTo>
                  <a:pt x="5190" y="2578"/>
                  <a:pt x="5190" y="2859"/>
                  <a:pt x="5017" y="3033"/>
                </a:cubicBezTo>
                <a:close/>
              </a:path>
            </a:pathLst>
          </a:custGeom>
          <a:gradFill flip="none" rotWithShape="1">
            <a:gsLst>
              <a:gs pos="90800">
                <a:schemeClr val="accent1">
                  <a:lumMod val="60000"/>
                  <a:lumOff val="40000"/>
                </a:schemeClr>
              </a:gs>
              <a:gs pos="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15"/>
          </a:p>
        </p:txBody>
      </p:sp>
      <p:sp>
        <p:nvSpPr>
          <p:cNvPr id="40" name="五边形 39"/>
          <p:cNvSpPr/>
          <p:nvPr/>
        </p:nvSpPr>
        <p:spPr>
          <a:xfrm>
            <a:off x="4296410" y="2156460"/>
            <a:ext cx="670560" cy="854075"/>
          </a:xfrm>
          <a:prstGeom prst="homePlate">
            <a:avLst/>
          </a:prstGeom>
        </p:spPr>
        <p:style>
          <a:lnRef idx="0">
            <a:srgbClr val="FFFFFF"/>
          </a:lnRef>
          <a:fillRef idx="2">
            <a:schemeClr val="accent1"/>
          </a:fillRef>
          <a:effectRef idx="0">
            <a:srgbClr val="FFFFFF"/>
          </a:effectRef>
          <a:fontRef idx="minor">
            <a:schemeClr val="lt1"/>
          </a:fontRef>
        </p:style>
        <p:txBody>
          <a:bodyPr rtlCol="0" anchor="ctr"/>
          <a:lstStyle/>
          <a:p>
            <a:pPr algn="ctr"/>
            <a:endParaRPr lang="zh-CN" altLang="en-US"/>
          </a:p>
        </p:txBody>
      </p:sp>
      <p:sp>
        <p:nvSpPr>
          <p:cNvPr id="42" name="文本框 41"/>
          <p:cNvSpPr txBox="1"/>
          <p:nvPr/>
        </p:nvSpPr>
        <p:spPr>
          <a:xfrm>
            <a:off x="610235" y="971550"/>
            <a:ext cx="1501140" cy="306705"/>
          </a:xfrm>
          <a:prstGeom prst="rect">
            <a:avLst/>
          </a:prstGeom>
          <a:noFill/>
        </p:spPr>
        <p:txBody>
          <a:bodyPr wrap="square" rtlCol="0" anchor="t">
            <a:spAutoFit/>
          </a:bodyPr>
          <a:lstStyle/>
          <a:p>
            <a:r>
              <a:rPr lang="zh-CN" altLang="en-US" sz="1400" b="1" dirty="0">
                <a:sym typeface="+mn-ea"/>
              </a:rPr>
              <a:t>传统硬编码方式</a:t>
            </a:r>
          </a:p>
        </p:txBody>
      </p:sp>
      <p:sp>
        <p:nvSpPr>
          <p:cNvPr id="43" name="文本框 42"/>
          <p:cNvSpPr txBox="1"/>
          <p:nvPr/>
        </p:nvSpPr>
        <p:spPr>
          <a:xfrm>
            <a:off x="5342255" y="969010"/>
            <a:ext cx="2350770" cy="306705"/>
          </a:xfrm>
          <a:prstGeom prst="rect">
            <a:avLst/>
          </a:prstGeom>
          <a:noFill/>
        </p:spPr>
        <p:txBody>
          <a:bodyPr wrap="square" rtlCol="0" anchor="t">
            <a:spAutoFit/>
          </a:bodyPr>
          <a:lstStyle/>
          <a:p>
            <a:r>
              <a:rPr lang="en-US" altLang="zh-CN" sz="1400" b="1" dirty="0">
                <a:sym typeface="+mn-ea"/>
              </a:rPr>
              <a:t>URULE </a:t>
            </a:r>
            <a:r>
              <a:rPr lang="zh-CN" altLang="en-US" sz="1400" b="1" dirty="0">
                <a:sym typeface="+mn-ea"/>
              </a:rPr>
              <a:t>可视化规则方式</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6" y="32910"/>
            <a:ext cx="7886700" cy="573100"/>
          </a:xfrm>
        </p:spPr>
        <p:txBody>
          <a:bodyPr>
            <a:normAutofit fontScale="90000"/>
          </a:bodyPr>
          <a:lstStyle/>
          <a:p>
            <a:r>
              <a:rPr lang="zh-CN" altLang="en-US" sz="2000" b="1" dirty="0">
                <a:latin typeface="+mn-ea"/>
                <a:ea typeface="+mn-ea"/>
              </a:rPr>
              <a:t>  </a:t>
            </a:r>
            <a:r>
              <a:rPr lang="en-US" altLang="zh-CN" sz="2000" b="1" dirty="0">
                <a:latin typeface="+mn-ea"/>
                <a:ea typeface="+mn-ea"/>
              </a:rPr>
              <a:t>URULE PRO</a:t>
            </a:r>
            <a:r>
              <a:rPr lang="en-US" altLang="zh-CN" sz="2100" dirty="0">
                <a:latin typeface="+mn-ea"/>
                <a:ea typeface="+mn-ea"/>
              </a:rPr>
              <a:t>:</a:t>
            </a:r>
            <a:br>
              <a:rPr lang="en-US" altLang="zh-CN" sz="2100" dirty="0">
                <a:latin typeface="+mn-ea"/>
                <a:ea typeface="+mn-ea"/>
              </a:rPr>
            </a:br>
            <a:endParaRPr lang="zh-CN" altLang="en-US" sz="2000" b="1" dirty="0">
              <a:latin typeface="+mn-ea"/>
              <a:ea typeface="+mn-ea"/>
            </a:endParaRPr>
          </a:p>
        </p:txBody>
      </p:sp>
      <p:sp>
        <p:nvSpPr>
          <p:cNvPr id="15" name="文本框 14"/>
          <p:cNvSpPr txBox="1"/>
          <p:nvPr/>
        </p:nvSpPr>
        <p:spPr>
          <a:xfrm>
            <a:off x="289231" y="375176"/>
            <a:ext cx="7747098" cy="3000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350" dirty="0">
                <a:latin typeface="+mn-ea"/>
              </a:rPr>
              <a:t>根据决策集设计一个订单规则</a:t>
            </a:r>
            <a:endParaRPr lang="en-US" altLang="zh-CN" sz="1350" dirty="0">
              <a:latin typeface="+mn-ea"/>
            </a:endParaRPr>
          </a:p>
        </p:txBody>
      </p:sp>
      <p:sp>
        <p:nvSpPr>
          <p:cNvPr id="6" name="文本框 5"/>
          <p:cNvSpPr txBox="1"/>
          <p:nvPr/>
        </p:nvSpPr>
        <p:spPr>
          <a:xfrm>
            <a:off x="289231" y="921310"/>
            <a:ext cx="8258331" cy="415498"/>
          </a:xfrm>
          <a:prstGeom prst="rect">
            <a:avLst/>
          </a:prstGeom>
          <a:noFill/>
        </p:spPr>
        <p:txBody>
          <a:bodyPr wrap="square" rtlCol="0">
            <a:spAutoFit/>
          </a:bodyPr>
          <a:lstStyle/>
          <a:p>
            <a:r>
              <a:rPr lang="en-US" altLang="zh-CN" sz="1050" dirty="0"/>
              <a:t>1.</a:t>
            </a:r>
            <a:r>
              <a:rPr lang="zh-CN" altLang="en-US" sz="1050" dirty="0"/>
              <a:t>提供一个规则查询，并且使用</a:t>
            </a:r>
            <a:r>
              <a:rPr lang="en-US" altLang="zh-CN" sz="1050" dirty="0" err="1"/>
              <a:t>urule</a:t>
            </a:r>
            <a:r>
              <a:rPr lang="en-US" altLang="zh-CN" sz="1050" dirty="0"/>
              <a:t> Pro </a:t>
            </a:r>
            <a:r>
              <a:rPr lang="zh-CN" altLang="en-US" sz="1050" dirty="0"/>
              <a:t>通过</a:t>
            </a:r>
            <a:r>
              <a:rPr lang="en-US" altLang="zh-CN" sz="1050" dirty="0"/>
              <a:t>http </a:t>
            </a:r>
            <a:r>
              <a:rPr lang="zh-CN" altLang="en-US" sz="1050" dirty="0"/>
              <a:t>方式调用设置到</a:t>
            </a:r>
            <a:r>
              <a:rPr lang="en-US" altLang="zh-CN" sz="1050" dirty="0" err="1"/>
              <a:t>urule</a:t>
            </a:r>
            <a:r>
              <a:rPr lang="en-US" altLang="zh-CN" sz="1050" dirty="0"/>
              <a:t> Pro</a:t>
            </a:r>
            <a:r>
              <a:rPr lang="zh-CN" altLang="en-US" sz="1050" dirty="0"/>
              <a:t>中</a:t>
            </a:r>
            <a:r>
              <a:rPr lang="en-US" altLang="zh-CN" sz="1050" dirty="0"/>
              <a:t>;</a:t>
            </a:r>
            <a:br>
              <a:rPr lang="en-US" altLang="zh-CN" sz="1050" dirty="0"/>
            </a:br>
            <a:r>
              <a:rPr lang="en-US" altLang="zh-CN" sz="1050" dirty="0"/>
              <a:t>2.</a:t>
            </a:r>
            <a:r>
              <a:rPr lang="zh-CN" altLang="en-US" sz="1050" dirty="0"/>
              <a:t>从</a:t>
            </a:r>
            <a:r>
              <a:rPr lang="en-US" altLang="zh-CN" sz="1050" dirty="0" err="1"/>
              <a:t>urule</a:t>
            </a:r>
            <a:r>
              <a:rPr lang="en-US" altLang="zh-CN" sz="1050" dirty="0"/>
              <a:t> Pro</a:t>
            </a:r>
            <a:r>
              <a:rPr lang="zh-CN" altLang="en-US" sz="1050" dirty="0"/>
              <a:t>中设置规则</a:t>
            </a:r>
            <a:r>
              <a:rPr lang="en-US" altLang="zh-CN" sz="1050" dirty="0"/>
              <a:t>—</a:t>
            </a:r>
            <a:r>
              <a:rPr lang="zh-CN" altLang="en-US" sz="1050" dirty="0"/>
              <a:t>设置变量库</a:t>
            </a:r>
          </a:p>
        </p:txBody>
      </p:sp>
      <p:pic>
        <p:nvPicPr>
          <p:cNvPr id="7" name="图片 6"/>
          <p:cNvPicPr>
            <a:picLocks noChangeAspect="1"/>
          </p:cNvPicPr>
          <p:nvPr/>
        </p:nvPicPr>
        <p:blipFill>
          <a:blip r:embed="rId4"/>
          <a:stretch>
            <a:fillRect/>
          </a:stretch>
        </p:blipFill>
        <p:spPr>
          <a:xfrm>
            <a:off x="289231" y="1501812"/>
            <a:ext cx="8439132" cy="2924716"/>
          </a:xfrm>
          <a:prstGeom prst="rect">
            <a:avLst/>
          </a:prstGeom>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66" y="32910"/>
            <a:ext cx="7886700" cy="573100"/>
          </a:xfrm>
        </p:spPr>
        <p:txBody>
          <a:bodyPr>
            <a:normAutofit fontScale="90000"/>
          </a:bodyPr>
          <a:lstStyle/>
          <a:p>
            <a:r>
              <a:rPr lang="zh-CN" altLang="en-US" sz="2000" b="1" dirty="0">
                <a:latin typeface="+mn-ea"/>
                <a:ea typeface="+mn-ea"/>
              </a:rPr>
              <a:t>  </a:t>
            </a:r>
            <a:r>
              <a:rPr lang="en-US" altLang="zh-CN" sz="2000" b="1" dirty="0">
                <a:latin typeface="+mn-ea"/>
                <a:ea typeface="+mn-ea"/>
              </a:rPr>
              <a:t>URULE PRO</a:t>
            </a:r>
            <a:r>
              <a:rPr lang="en-US" altLang="zh-CN" sz="2100" dirty="0">
                <a:latin typeface="+mn-ea"/>
                <a:ea typeface="+mn-ea"/>
              </a:rPr>
              <a:t>:</a:t>
            </a:r>
            <a:br>
              <a:rPr lang="en-US" altLang="zh-CN" sz="2100" dirty="0">
                <a:latin typeface="+mn-ea"/>
                <a:ea typeface="+mn-ea"/>
              </a:rPr>
            </a:br>
            <a:endParaRPr lang="zh-CN" altLang="en-US" sz="2000" b="1" dirty="0">
              <a:latin typeface="+mn-ea"/>
              <a:ea typeface="+mn-ea"/>
            </a:endParaRPr>
          </a:p>
        </p:txBody>
      </p:sp>
      <p:sp>
        <p:nvSpPr>
          <p:cNvPr id="13" name="文本框 12"/>
          <p:cNvSpPr txBox="1"/>
          <p:nvPr/>
        </p:nvSpPr>
        <p:spPr>
          <a:xfrm>
            <a:off x="276763" y="490593"/>
            <a:ext cx="2842445" cy="253916"/>
          </a:xfrm>
          <a:prstGeom prst="rect">
            <a:avLst/>
          </a:prstGeom>
          <a:noFill/>
        </p:spPr>
        <p:txBody>
          <a:bodyPr wrap="none" rtlCol="0">
            <a:spAutoFit/>
          </a:bodyPr>
          <a:lstStyle/>
          <a:p>
            <a:r>
              <a:rPr lang="en-US" altLang="zh-CN" sz="1050" dirty="0">
                <a:latin typeface="+mn-ea"/>
              </a:rPr>
              <a:t>3.</a:t>
            </a:r>
            <a:r>
              <a:rPr lang="zh-CN" altLang="en-US" sz="1050" dirty="0">
                <a:latin typeface="+mn-ea"/>
              </a:rPr>
              <a:t>使用决策集编写决策，将规则加入到变量中</a:t>
            </a:r>
          </a:p>
        </p:txBody>
      </p:sp>
      <p:pic>
        <p:nvPicPr>
          <p:cNvPr id="14" name="图片 13"/>
          <p:cNvPicPr>
            <a:picLocks noChangeAspect="1"/>
          </p:cNvPicPr>
          <p:nvPr/>
        </p:nvPicPr>
        <p:blipFill>
          <a:blip r:embed="rId4"/>
          <a:stretch>
            <a:fillRect/>
          </a:stretch>
        </p:blipFill>
        <p:spPr>
          <a:xfrm>
            <a:off x="276763" y="766674"/>
            <a:ext cx="3875444" cy="1955582"/>
          </a:xfrm>
          <a:prstGeom prst="rect">
            <a:avLst/>
          </a:prstGeom>
        </p:spPr>
      </p:pic>
      <p:sp>
        <p:nvSpPr>
          <p:cNvPr id="2" name="文本框 1"/>
          <p:cNvSpPr txBox="1"/>
          <p:nvPr/>
        </p:nvSpPr>
        <p:spPr>
          <a:xfrm>
            <a:off x="4738254" y="490593"/>
            <a:ext cx="1091966" cy="253916"/>
          </a:xfrm>
          <a:prstGeom prst="rect">
            <a:avLst/>
          </a:prstGeom>
          <a:noFill/>
        </p:spPr>
        <p:txBody>
          <a:bodyPr wrap="none" rtlCol="0">
            <a:spAutoFit/>
          </a:bodyPr>
          <a:lstStyle/>
          <a:p>
            <a:r>
              <a:rPr lang="en-US" altLang="zh-CN" sz="1050" dirty="0">
                <a:latin typeface="+mn-ea"/>
              </a:rPr>
              <a:t>4.</a:t>
            </a:r>
            <a:r>
              <a:rPr lang="zh-CN" altLang="en-US" sz="1050" dirty="0">
                <a:latin typeface="+mn-ea"/>
              </a:rPr>
              <a:t>编写规则判断</a:t>
            </a:r>
          </a:p>
        </p:txBody>
      </p:sp>
      <p:sp>
        <p:nvSpPr>
          <p:cNvPr id="3" name="文本框 2"/>
          <p:cNvSpPr txBox="1"/>
          <p:nvPr/>
        </p:nvSpPr>
        <p:spPr>
          <a:xfrm>
            <a:off x="276763" y="2882919"/>
            <a:ext cx="822661" cy="253916"/>
          </a:xfrm>
          <a:prstGeom prst="rect">
            <a:avLst/>
          </a:prstGeom>
          <a:noFill/>
        </p:spPr>
        <p:txBody>
          <a:bodyPr wrap="none" rtlCol="0">
            <a:spAutoFit/>
          </a:bodyPr>
          <a:lstStyle/>
          <a:p>
            <a:r>
              <a:rPr lang="en-US" altLang="zh-CN" sz="1050" dirty="0">
                <a:latin typeface="+mn-ea"/>
              </a:rPr>
              <a:t>5.</a:t>
            </a:r>
            <a:r>
              <a:rPr lang="zh-CN" altLang="en-US" sz="1050" dirty="0">
                <a:latin typeface="+mn-ea"/>
              </a:rPr>
              <a:t>调试</a:t>
            </a:r>
            <a:r>
              <a:rPr lang="zh-CN" altLang="en-US" sz="1050" dirty="0"/>
              <a:t>规则</a:t>
            </a:r>
          </a:p>
        </p:txBody>
      </p:sp>
      <p:pic>
        <p:nvPicPr>
          <p:cNvPr id="4" name="图片 3"/>
          <p:cNvPicPr>
            <a:picLocks noChangeAspect="1"/>
          </p:cNvPicPr>
          <p:nvPr/>
        </p:nvPicPr>
        <p:blipFill>
          <a:blip r:embed="rId5"/>
          <a:stretch>
            <a:fillRect/>
          </a:stretch>
        </p:blipFill>
        <p:spPr>
          <a:xfrm>
            <a:off x="276763" y="3190975"/>
            <a:ext cx="3564819" cy="1671971"/>
          </a:xfrm>
          <a:prstGeom prst="rect">
            <a:avLst/>
          </a:prstGeom>
        </p:spPr>
      </p:pic>
      <p:sp>
        <p:nvSpPr>
          <p:cNvPr id="8" name="文本框 7"/>
          <p:cNvSpPr txBox="1"/>
          <p:nvPr/>
        </p:nvSpPr>
        <p:spPr>
          <a:xfrm>
            <a:off x="4807679" y="2900393"/>
            <a:ext cx="4288524" cy="253916"/>
          </a:xfrm>
          <a:prstGeom prst="rect">
            <a:avLst/>
          </a:prstGeom>
          <a:noFill/>
        </p:spPr>
        <p:txBody>
          <a:bodyPr wrap="square" rtlCol="0">
            <a:spAutoFit/>
          </a:bodyPr>
          <a:lstStyle/>
          <a:p>
            <a:r>
              <a:rPr lang="en-US" altLang="zh-CN" sz="1050" dirty="0">
                <a:latin typeface="+mn-ea"/>
              </a:rPr>
              <a:t>6.</a:t>
            </a:r>
            <a:r>
              <a:rPr lang="zh-CN" altLang="en-US" sz="1050" dirty="0">
                <a:latin typeface="+mn-ea"/>
              </a:rPr>
              <a:t>通过调试，使用知识包发布。发布后可以使用</a:t>
            </a:r>
            <a:r>
              <a:rPr lang="en-US" altLang="zh-CN" sz="1050" dirty="0">
                <a:latin typeface="+mn-ea"/>
              </a:rPr>
              <a:t>http </a:t>
            </a:r>
            <a:r>
              <a:rPr lang="zh-CN" altLang="en-US" sz="1050" dirty="0">
                <a:latin typeface="+mn-ea"/>
              </a:rPr>
              <a:t>的方式调用。</a:t>
            </a:r>
          </a:p>
        </p:txBody>
      </p:sp>
      <p:pic>
        <p:nvPicPr>
          <p:cNvPr id="9" name="图片 8"/>
          <p:cNvPicPr>
            <a:picLocks noChangeAspect="1"/>
          </p:cNvPicPr>
          <p:nvPr/>
        </p:nvPicPr>
        <p:blipFill>
          <a:blip r:embed="rId6"/>
          <a:stretch>
            <a:fillRect/>
          </a:stretch>
        </p:blipFill>
        <p:spPr>
          <a:xfrm>
            <a:off x="4479377" y="832650"/>
            <a:ext cx="4329063" cy="3076620"/>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04</a:t>
            </a:r>
          </a:p>
        </p:txBody>
      </p:sp>
      <p:sp>
        <p:nvSpPr>
          <p:cNvPr id="7" name="文本框 6"/>
          <p:cNvSpPr txBox="1"/>
          <p:nvPr>
            <p:custDataLst>
              <p:tags r:id="rId3"/>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4"/>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5"/>
            </p:custDataLst>
          </p:nvPr>
        </p:nvSpPr>
        <p:spPr>
          <a:xfrm>
            <a:off x="2807971" y="1902460"/>
            <a:ext cx="5767705" cy="835660"/>
          </a:xfrm>
          <a:prstGeom prst="rect">
            <a:avLst/>
          </a:prstGeom>
        </p:spPr>
        <p:txBody>
          <a:bodyPr vert="horz" wrap="square" lIns="0" tIns="0" rIns="0" bIns="0" rtlCol="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案例分享</a:t>
            </a: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05</a:t>
            </a:r>
          </a:p>
        </p:txBody>
      </p:sp>
      <p:sp>
        <p:nvSpPr>
          <p:cNvPr id="7" name="文本框 6"/>
          <p:cNvSpPr txBox="1"/>
          <p:nvPr>
            <p:custDataLst>
              <p:tags r:id="rId3"/>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4"/>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5"/>
            </p:custDataLst>
          </p:nvPr>
        </p:nvSpPr>
        <p:spPr>
          <a:xfrm>
            <a:off x="2807971" y="1902460"/>
            <a:ext cx="5767705" cy="835660"/>
          </a:xfrm>
          <a:prstGeom prst="rect">
            <a:avLst/>
          </a:prstGeom>
        </p:spPr>
        <p:txBody>
          <a:bodyPr vert="horz" wrap="square" lIns="0" tIns="0" rIns="0" bIns="0" rtlCol="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未来趋势与挑战</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4320" y="4115435"/>
            <a:ext cx="8707755" cy="510540"/>
          </a:xfrm>
          <a:prstGeom prst="rect">
            <a:avLst/>
          </a:prstGeom>
          <a:solidFill>
            <a:schemeClr val="accent1">
              <a:lumMod val="40000"/>
              <a:lumOff val="60000"/>
            </a:schemeClr>
          </a:solidFill>
          <a:ln>
            <a:noFill/>
          </a:ln>
        </p:spPr>
        <p:txBody>
          <a:bodyPr wrap="square" rtlCol="0" anchor="t">
            <a:noAutofit/>
          </a:bodyPr>
          <a:lstStyle/>
          <a:p>
            <a:pPr algn="l" fontAlgn="auto">
              <a:lnSpc>
                <a:spcPct val="120000"/>
              </a:lnSpc>
              <a:spcAft>
                <a:spcPts val="800"/>
              </a:spcAft>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引擎正朝着更加智能化、易用化和云原生化的方向发展，但同时需应对复杂性管理、性能优化和安全性等多重挑战。未来成功的规则引擎将是在保障高效决策的同时，也能灵活适应不断变化的业务和技术环境。</a:t>
            </a:r>
          </a:p>
        </p:txBody>
      </p:sp>
      <p:sp>
        <p:nvSpPr>
          <p:cNvPr id="42" name="矩形 41"/>
          <p:cNvSpPr/>
          <p:nvPr>
            <p:custDataLst>
              <p:tags r:id="rId2"/>
            </p:custDataLst>
          </p:nvPr>
        </p:nvSpPr>
        <p:spPr>
          <a:xfrm>
            <a:off x="399415" y="826135"/>
            <a:ext cx="4050665" cy="662305"/>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lstStyle/>
          <a:p>
            <a:pPr>
              <a:lnSpc>
                <a:spcPct val="130000"/>
              </a:lnSpc>
            </a:pPr>
            <a:r>
              <a:rPr lang="zh-CN" altLang="en-US" sz="1000" b="1" dirty="0">
                <a:solidFill>
                  <a:schemeClr val="tx1">
                    <a:lumMod val="85000"/>
                    <a:lumOff val="15000"/>
                  </a:schemeClr>
                </a:solidFill>
                <a:latin typeface="+mn-ea"/>
                <a:cs typeface="+mn-ea"/>
              </a:rPr>
              <a:t>智能化融合</a:t>
            </a:r>
            <a:endParaRPr lang="zh-CN" altLang="en-US" sz="1000"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规则引擎与人工智能（AI）、机器学习深度融合，实现更智能的决策支持，自学习优化规则，提高决策精准度。</a:t>
            </a:r>
          </a:p>
        </p:txBody>
      </p:sp>
      <p:sp>
        <p:nvSpPr>
          <p:cNvPr id="43" name="矩形 42"/>
          <p:cNvSpPr/>
          <p:nvPr>
            <p:custDataLst>
              <p:tags r:id="rId3"/>
            </p:custDataLst>
          </p:nvPr>
        </p:nvSpPr>
        <p:spPr>
          <a:xfrm>
            <a:off x="274320" y="826135"/>
            <a:ext cx="147955" cy="662305"/>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a:p>
        </p:txBody>
      </p:sp>
      <p:sp>
        <p:nvSpPr>
          <p:cNvPr id="44" name="矩形 43"/>
          <p:cNvSpPr/>
          <p:nvPr>
            <p:custDataLst>
              <p:tags r:id="rId4"/>
            </p:custDataLst>
          </p:nvPr>
        </p:nvSpPr>
        <p:spPr>
          <a:xfrm>
            <a:off x="399415" y="1689100"/>
            <a:ext cx="4050665" cy="662305"/>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lstStyle/>
          <a:p>
            <a:pPr>
              <a:lnSpc>
                <a:spcPct val="130000"/>
              </a:lnSpc>
            </a:pPr>
            <a:r>
              <a:rPr lang="zh-CN" altLang="en-US" sz="1000" b="1" dirty="0">
                <a:solidFill>
                  <a:schemeClr val="tx1">
                    <a:lumMod val="85000"/>
                    <a:lumOff val="15000"/>
                  </a:schemeClr>
                </a:solidFill>
                <a:latin typeface="+mn-ea"/>
                <a:cs typeface="+mn-ea"/>
              </a:rPr>
              <a:t>低代码/无代码平台</a:t>
            </a:r>
          </a:p>
          <a:p>
            <a:pPr>
              <a:lnSpc>
                <a:spcPct val="130000"/>
              </a:lnSpc>
            </a:pPr>
            <a:r>
              <a:rPr lang="zh-CN" altLang="en-US" sz="1000" dirty="0">
                <a:solidFill>
                  <a:schemeClr val="tx1">
                    <a:lumMod val="85000"/>
                    <a:lumOff val="15000"/>
                  </a:schemeClr>
                </a:solidFill>
                <a:latin typeface="+mn-ea"/>
                <a:cs typeface="+mn-ea"/>
              </a:rPr>
              <a:t>采用低代码/无代码界面，使业务人员能直观拖拽构建规则，减少对开发资源的依赖，加快规则部署速度。</a:t>
            </a:r>
            <a:endParaRPr lang="en-US" altLang="zh-CN" sz="1000" dirty="0">
              <a:solidFill>
                <a:schemeClr val="tx1">
                  <a:lumMod val="85000"/>
                  <a:lumOff val="15000"/>
                </a:schemeClr>
              </a:solidFill>
              <a:latin typeface="+mn-ea"/>
              <a:cs typeface="+mn-ea"/>
            </a:endParaRPr>
          </a:p>
        </p:txBody>
      </p:sp>
      <p:sp>
        <p:nvSpPr>
          <p:cNvPr id="45" name="矩形 44"/>
          <p:cNvSpPr/>
          <p:nvPr>
            <p:custDataLst>
              <p:tags r:id="rId5"/>
            </p:custDataLst>
          </p:nvPr>
        </p:nvSpPr>
        <p:spPr>
          <a:xfrm>
            <a:off x="274320" y="1689100"/>
            <a:ext cx="147955" cy="662305"/>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dirty="0"/>
          </a:p>
        </p:txBody>
      </p:sp>
      <p:sp>
        <p:nvSpPr>
          <p:cNvPr id="46" name="矩形 45"/>
          <p:cNvSpPr/>
          <p:nvPr>
            <p:custDataLst>
              <p:tags r:id="rId6"/>
            </p:custDataLst>
          </p:nvPr>
        </p:nvSpPr>
        <p:spPr>
          <a:xfrm>
            <a:off x="391795" y="2513965"/>
            <a:ext cx="4058285" cy="638810"/>
          </a:xfrm>
          <a:prstGeom prst="rect">
            <a:avLst/>
          </a:prstGeom>
          <a:solidFill>
            <a:schemeClr val="accent3">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lstStyle/>
          <a:p>
            <a:pPr>
              <a:lnSpc>
                <a:spcPct val="130000"/>
              </a:lnSpc>
            </a:pPr>
            <a:r>
              <a:rPr lang="zh-CN" altLang="en-US" sz="1000" b="1" dirty="0">
                <a:solidFill>
                  <a:schemeClr val="tx1">
                    <a:lumMod val="85000"/>
                    <a:lumOff val="15000"/>
                  </a:schemeClr>
                </a:solidFill>
                <a:latin typeface="+mn-ea"/>
                <a:cs typeface="+mn-ea"/>
              </a:rPr>
              <a:t>云原生与微服务化</a:t>
            </a:r>
          </a:p>
          <a:p>
            <a:pPr>
              <a:lnSpc>
                <a:spcPct val="130000"/>
              </a:lnSpc>
            </a:pPr>
            <a:r>
              <a:rPr lang="zh-CN" altLang="en-US" sz="1000" dirty="0">
                <a:solidFill>
                  <a:schemeClr val="tx1">
                    <a:lumMod val="85000"/>
                    <a:lumOff val="15000"/>
                  </a:schemeClr>
                </a:solidFill>
                <a:latin typeface="+mn-ea"/>
                <a:cs typeface="+mn-ea"/>
              </a:rPr>
              <a:t>规则引擎将更多地以云原生应用形式部署，支持容器化、微服务架构，实现弹性伸缩和高效运维。</a:t>
            </a:r>
          </a:p>
        </p:txBody>
      </p:sp>
      <p:sp>
        <p:nvSpPr>
          <p:cNvPr id="47" name="矩形 46"/>
          <p:cNvSpPr/>
          <p:nvPr>
            <p:custDataLst>
              <p:tags r:id="rId7"/>
            </p:custDataLst>
          </p:nvPr>
        </p:nvSpPr>
        <p:spPr>
          <a:xfrm>
            <a:off x="266700" y="2513965"/>
            <a:ext cx="147955" cy="63881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dirty="0"/>
          </a:p>
        </p:txBody>
      </p:sp>
      <p:sp>
        <p:nvSpPr>
          <p:cNvPr id="50" name="矩形 49"/>
          <p:cNvSpPr/>
          <p:nvPr>
            <p:custDataLst>
              <p:tags r:id="rId8"/>
            </p:custDataLst>
          </p:nvPr>
        </p:nvSpPr>
        <p:spPr>
          <a:xfrm>
            <a:off x="4789170" y="826135"/>
            <a:ext cx="4171950" cy="662305"/>
          </a:xfrm>
          <a:prstGeom prst="rect">
            <a:avLst/>
          </a:prstGeom>
          <a:solidFill>
            <a:schemeClr val="accent4">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lstStyle/>
          <a:p>
            <a:pPr>
              <a:lnSpc>
                <a:spcPct val="130000"/>
              </a:lnSpc>
            </a:pPr>
            <a:r>
              <a:rPr lang="zh-CN" altLang="en-US" sz="1000" b="1" dirty="0">
                <a:solidFill>
                  <a:schemeClr val="tx1">
                    <a:lumMod val="85000"/>
                    <a:lumOff val="15000"/>
                  </a:schemeClr>
                </a:solidFill>
                <a:latin typeface="+mn-ea"/>
                <a:cs typeface="+mn-ea"/>
              </a:rPr>
              <a:t>复杂性管理</a:t>
            </a:r>
          </a:p>
          <a:p>
            <a:pPr>
              <a:lnSpc>
                <a:spcPct val="130000"/>
              </a:lnSpc>
            </a:pPr>
            <a:r>
              <a:rPr lang="zh-CN" altLang="en-US" sz="1000" dirty="0">
                <a:solidFill>
                  <a:schemeClr val="tx1">
                    <a:lumMod val="85000"/>
                    <a:lumOff val="15000"/>
                  </a:schemeClr>
                </a:solidFill>
                <a:latin typeface="+mn-ea"/>
                <a:cs typeface="+mn-ea"/>
              </a:rPr>
              <a:t>随着规则数量激增，如何有效管理规则之间的依赖和冲突，保持规则库的清晰和可维护性成为挑战。</a:t>
            </a:r>
          </a:p>
        </p:txBody>
      </p:sp>
      <p:sp>
        <p:nvSpPr>
          <p:cNvPr id="48" name="矩形 47"/>
          <p:cNvSpPr/>
          <p:nvPr>
            <p:custDataLst>
              <p:tags r:id="rId9"/>
            </p:custDataLst>
          </p:nvPr>
        </p:nvSpPr>
        <p:spPr>
          <a:xfrm>
            <a:off x="4664710" y="826135"/>
            <a:ext cx="147955" cy="662305"/>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dirty="0"/>
          </a:p>
        </p:txBody>
      </p:sp>
      <p:sp>
        <p:nvSpPr>
          <p:cNvPr id="65" name="矩形 64"/>
          <p:cNvSpPr/>
          <p:nvPr>
            <p:custDataLst>
              <p:tags r:id="rId10"/>
            </p:custDataLst>
          </p:nvPr>
        </p:nvSpPr>
        <p:spPr>
          <a:xfrm>
            <a:off x="4789170" y="1689100"/>
            <a:ext cx="4171950" cy="662940"/>
          </a:xfrm>
          <a:prstGeom prst="rect">
            <a:avLst/>
          </a:prstGeom>
          <a:solidFill>
            <a:schemeClr val="accent5">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lstStyle/>
          <a:p>
            <a:pPr>
              <a:lnSpc>
                <a:spcPct val="130000"/>
              </a:lnSpc>
            </a:pPr>
            <a:r>
              <a:rPr lang="zh-CN" altLang="en-US" sz="1000" b="1" dirty="0">
                <a:solidFill>
                  <a:schemeClr val="tx1">
                    <a:lumMod val="85000"/>
                    <a:lumOff val="15000"/>
                  </a:schemeClr>
                </a:solidFill>
                <a:latin typeface="+mn-ea"/>
                <a:cs typeface="+mn-ea"/>
              </a:rPr>
              <a:t>性能与可扩展性</a:t>
            </a:r>
            <a:endParaRPr lang="zh-CN" altLang="en-US" sz="1000"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在处理大规模数据和高并发请求时，保证规则引擎的高性能和水平扩展能力，避免成为系统瓶颈。</a:t>
            </a:r>
          </a:p>
        </p:txBody>
      </p:sp>
      <p:sp>
        <p:nvSpPr>
          <p:cNvPr id="66" name="矩形 65"/>
          <p:cNvSpPr/>
          <p:nvPr>
            <p:custDataLst>
              <p:tags r:id="rId11"/>
            </p:custDataLst>
          </p:nvPr>
        </p:nvSpPr>
        <p:spPr>
          <a:xfrm>
            <a:off x="4664710" y="1689100"/>
            <a:ext cx="147955" cy="680085"/>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dirty="0"/>
          </a:p>
        </p:txBody>
      </p:sp>
      <p:sp>
        <p:nvSpPr>
          <p:cNvPr id="68" name="矩形 67"/>
          <p:cNvSpPr/>
          <p:nvPr>
            <p:custDataLst>
              <p:tags r:id="rId12"/>
            </p:custDataLst>
          </p:nvPr>
        </p:nvSpPr>
        <p:spPr>
          <a:xfrm>
            <a:off x="4789170" y="2513965"/>
            <a:ext cx="4171950" cy="638810"/>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lstStyle/>
          <a:p>
            <a:pPr>
              <a:lnSpc>
                <a:spcPct val="130000"/>
              </a:lnSpc>
            </a:pPr>
            <a:r>
              <a:rPr lang="zh-CN" altLang="en-US" sz="1000" b="1" dirty="0">
                <a:solidFill>
                  <a:schemeClr val="tx1">
                    <a:lumMod val="85000"/>
                    <a:lumOff val="15000"/>
                  </a:schemeClr>
                </a:solidFill>
                <a:latin typeface="+mn-ea"/>
                <a:cs typeface="+mn-ea"/>
              </a:rPr>
              <a:t>安全与隐私保护</a:t>
            </a:r>
          </a:p>
          <a:p>
            <a:pPr>
              <a:lnSpc>
                <a:spcPct val="130000"/>
              </a:lnSpc>
            </a:pPr>
            <a:r>
              <a:rPr lang="zh-CN" altLang="en-US" sz="1000" dirty="0">
                <a:solidFill>
                  <a:schemeClr val="tx1">
                    <a:lumMod val="85000"/>
                    <a:lumOff val="15000"/>
                  </a:schemeClr>
                </a:solidFill>
                <a:latin typeface="+mn-ea"/>
                <a:cs typeface="+mn-ea"/>
              </a:rPr>
              <a:t>确保规则执行过程中数据的安全性，特别是在云环境和多租户架构中，防止数据泄露和违规访问。</a:t>
            </a:r>
          </a:p>
        </p:txBody>
      </p:sp>
      <p:sp>
        <p:nvSpPr>
          <p:cNvPr id="69" name="矩形 68"/>
          <p:cNvSpPr/>
          <p:nvPr>
            <p:custDataLst>
              <p:tags r:id="rId13"/>
            </p:custDataLst>
          </p:nvPr>
        </p:nvSpPr>
        <p:spPr>
          <a:xfrm>
            <a:off x="4664710" y="2513965"/>
            <a:ext cx="147955" cy="638810"/>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dirty="0"/>
          </a:p>
        </p:txBody>
      </p:sp>
      <p:sp>
        <p:nvSpPr>
          <p:cNvPr id="49" name="矩形 48"/>
          <p:cNvSpPr/>
          <p:nvPr>
            <p:custDataLst>
              <p:tags r:id="rId14"/>
            </p:custDataLst>
          </p:nvPr>
        </p:nvSpPr>
        <p:spPr>
          <a:xfrm>
            <a:off x="389255" y="3303905"/>
            <a:ext cx="4060825" cy="638810"/>
          </a:xfrm>
          <a:prstGeom prst="rect">
            <a:avLst/>
          </a:prstGeom>
          <a:solidFill>
            <a:srgbClr val="FFFC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7" bIns="127902" rtlCol="0" anchor="ctr">
            <a:noAutofit/>
          </a:bodyPr>
          <a:lstStyle/>
          <a:p>
            <a:pPr>
              <a:lnSpc>
                <a:spcPct val="130000"/>
              </a:lnSpc>
            </a:pPr>
            <a:r>
              <a:rPr lang="zh-CN" altLang="en-US" sz="1000" b="1" dirty="0">
                <a:solidFill>
                  <a:schemeClr val="tx1">
                    <a:lumMod val="85000"/>
                    <a:lumOff val="15000"/>
                  </a:schemeClr>
                </a:solidFill>
                <a:latin typeface="+mn-ea"/>
                <a:cs typeface="+mn-ea"/>
                <a:sym typeface="+mn-ea"/>
              </a:rPr>
              <a:t>自动化与DevOps集成</a:t>
            </a:r>
          </a:p>
          <a:p>
            <a:pPr>
              <a:lnSpc>
                <a:spcPct val="130000"/>
              </a:lnSpc>
            </a:pPr>
            <a:r>
              <a:rPr lang="zh-CN" altLang="en-US" sz="1000" dirty="0">
                <a:solidFill>
                  <a:schemeClr val="tx1">
                    <a:lumMod val="85000"/>
                    <a:lumOff val="15000"/>
                  </a:schemeClr>
                </a:solidFill>
                <a:latin typeface="+mn-ea"/>
                <a:cs typeface="+mn-ea"/>
              </a:rPr>
              <a:t>集成至DevOps流程，支持规则的自动化测试、部署和持续优化，提高规则迭代效率。</a:t>
            </a:r>
          </a:p>
        </p:txBody>
      </p:sp>
      <p:sp>
        <p:nvSpPr>
          <p:cNvPr id="51" name="矩形 50"/>
          <p:cNvSpPr/>
          <p:nvPr>
            <p:custDataLst>
              <p:tags r:id="rId15"/>
            </p:custDataLst>
          </p:nvPr>
        </p:nvSpPr>
        <p:spPr>
          <a:xfrm>
            <a:off x="264160" y="3303905"/>
            <a:ext cx="147955" cy="6388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dirty="0"/>
          </a:p>
        </p:txBody>
      </p:sp>
      <p:sp>
        <p:nvSpPr>
          <p:cNvPr id="52" name="矩形 51"/>
          <p:cNvSpPr/>
          <p:nvPr>
            <p:custDataLst>
              <p:tags r:id="rId16"/>
            </p:custDataLst>
          </p:nvPr>
        </p:nvSpPr>
        <p:spPr>
          <a:xfrm>
            <a:off x="4789170" y="3314700"/>
            <a:ext cx="4171950" cy="638810"/>
          </a:xfrm>
          <a:prstGeom prst="rect">
            <a:avLst/>
          </a:prstGeom>
          <a:solidFill>
            <a:schemeClr val="accent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33668" tIns="127902" rIns="169176" bIns="127902" rtlCol="0" anchor="ctr">
            <a:noAutofit/>
          </a:bodyPr>
          <a:lstStyle/>
          <a:p>
            <a:pPr>
              <a:lnSpc>
                <a:spcPct val="130000"/>
              </a:lnSpc>
            </a:pPr>
            <a:r>
              <a:rPr lang="zh-CN" altLang="en-US" sz="1000" b="1" dirty="0">
                <a:solidFill>
                  <a:schemeClr val="tx1">
                    <a:lumMod val="85000"/>
                    <a:lumOff val="15000"/>
                  </a:schemeClr>
                </a:solidFill>
                <a:latin typeface="+mn-ea"/>
                <a:cs typeface="+mn-ea"/>
              </a:rPr>
              <a:t>跨领域集成与标准化</a:t>
            </a:r>
            <a:endParaRPr lang="zh-CN" altLang="en-US" sz="1000" dirty="0">
              <a:solidFill>
                <a:schemeClr val="tx1">
                  <a:lumMod val="85000"/>
                  <a:lumOff val="15000"/>
                </a:schemeClr>
              </a:solidFill>
              <a:latin typeface="+mn-ea"/>
              <a:cs typeface="+mn-ea"/>
            </a:endParaRPr>
          </a:p>
          <a:p>
            <a:pPr>
              <a:lnSpc>
                <a:spcPct val="130000"/>
              </a:lnSpc>
            </a:pPr>
            <a:r>
              <a:rPr lang="zh-CN" altLang="en-US" sz="1000" dirty="0">
                <a:solidFill>
                  <a:schemeClr val="tx1">
                    <a:lumMod val="85000"/>
                    <a:lumOff val="15000"/>
                  </a:schemeClr>
                </a:solidFill>
                <a:latin typeface="+mn-ea"/>
                <a:cs typeface="+mn-ea"/>
              </a:rPr>
              <a:t>随着规则引擎应用领域的拓展，如何实现与不同行业标准、遗留系统及新兴技术的无缝集成是一大挑战。</a:t>
            </a:r>
          </a:p>
        </p:txBody>
      </p:sp>
      <p:sp>
        <p:nvSpPr>
          <p:cNvPr id="53" name="矩形 52"/>
          <p:cNvSpPr/>
          <p:nvPr>
            <p:custDataLst>
              <p:tags r:id="rId17"/>
            </p:custDataLst>
          </p:nvPr>
        </p:nvSpPr>
        <p:spPr>
          <a:xfrm>
            <a:off x="4664710" y="3314700"/>
            <a:ext cx="147955" cy="6388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sz="1515" dirty="0"/>
          </a:p>
        </p:txBody>
      </p:sp>
      <p:sp>
        <p:nvSpPr>
          <p:cNvPr id="54" name="圆角矩形 53"/>
          <p:cNvSpPr/>
          <p:nvPr/>
        </p:nvSpPr>
        <p:spPr>
          <a:xfrm>
            <a:off x="264160" y="259080"/>
            <a:ext cx="4185285" cy="320040"/>
          </a:xfrm>
          <a:prstGeom prst="roundRect">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solidFill>
                  <a:schemeClr val="tx1"/>
                </a:solidFill>
              </a:rPr>
              <a:t>趋势</a:t>
            </a:r>
          </a:p>
        </p:txBody>
      </p:sp>
      <p:sp>
        <p:nvSpPr>
          <p:cNvPr id="55" name="圆角矩形 54"/>
          <p:cNvSpPr/>
          <p:nvPr/>
        </p:nvSpPr>
        <p:spPr>
          <a:xfrm>
            <a:off x="4664710" y="259080"/>
            <a:ext cx="4295775" cy="320040"/>
          </a:xfrm>
          <a:prstGeom prst="roundRect">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solidFill>
                  <a:schemeClr val="tx1"/>
                </a:solidFill>
              </a:rPr>
              <a:t>挑战</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0199" y="1911669"/>
            <a:ext cx="2026920" cy="706755"/>
          </a:xfrm>
          <a:prstGeom prst="rect">
            <a:avLst/>
          </a:prstGeom>
          <a:noFill/>
        </p:spPr>
        <p:txBody>
          <a:bodyPr wrap="none" rtlCol="0">
            <a:spAutoFit/>
          </a:bodyPr>
          <a:lstStyle/>
          <a:p>
            <a:r>
              <a:rPr kumimoji="1" lang="en-US" altLang="zh-CN" sz="4000" dirty="0">
                <a:solidFill>
                  <a:srgbClr val="1D374B"/>
                </a:solidFill>
                <a:latin typeface="HelveticaNeueLT Std Med" panose="020B0604020202020204" charset="0"/>
                <a:ea typeface="思源黑体 CN Medium" panose="020B0600000000000000" pitchFamily="34" charset="-128"/>
                <a:cs typeface="HelveticaNeueLT Std Med" panose="020B0604020202020204" charset="0"/>
              </a:rPr>
              <a:t>Thanks!</a:t>
            </a:r>
            <a:endParaRPr kumimoji="1" lang="zh-CN" altLang="en-US" sz="4000" dirty="0">
              <a:solidFill>
                <a:srgbClr val="1D374B"/>
              </a:solidFill>
              <a:latin typeface="HelveticaNeueLT Std Med" panose="020B0604020202020204" charset="0"/>
              <a:ea typeface="思源黑体 CN Medium" panose="020B0600000000000000" pitchFamily="34" charset="-128"/>
              <a:cs typeface="HelveticaNeueLT Std Med" panose="020B0604020202020204" charset="0"/>
            </a:endParaRPr>
          </a:p>
        </p:txBody>
      </p:sp>
      <p:sp>
        <p:nvSpPr>
          <p:cNvPr id="6" name="文本框 5"/>
          <p:cNvSpPr txBox="1"/>
          <p:nvPr/>
        </p:nvSpPr>
        <p:spPr>
          <a:xfrm>
            <a:off x="580199" y="4536331"/>
            <a:ext cx="3377848" cy="338554"/>
          </a:xfrm>
          <a:prstGeom prst="rect">
            <a:avLst/>
          </a:prstGeom>
          <a:noFill/>
        </p:spPr>
        <p:txBody>
          <a:bodyPr wrap="none" rtlCol="0">
            <a:spAutoFit/>
          </a:bodyPr>
          <a:lstStyle/>
          <a:p>
            <a:r>
              <a:rPr kumimoji="1" lang="zh-CN" altLang="en-US" sz="1600" dirty="0">
                <a:solidFill>
                  <a:srgbClr val="1D374B"/>
                </a:solidFill>
                <a:latin typeface="思源黑体 CN Normal" panose="020B0500000000000000" charset="-122"/>
                <a:ea typeface="思源黑体 CN Normal" panose="020B0500000000000000" charset="-122"/>
              </a:rPr>
              <a:t>我们的使命</a:t>
            </a:r>
            <a:r>
              <a:rPr kumimoji="1" lang="en-US" altLang="zh-CN" sz="1600" dirty="0">
                <a:solidFill>
                  <a:srgbClr val="1D374B"/>
                </a:solidFill>
                <a:latin typeface="思源黑体 CN Normal" panose="020B0500000000000000" charset="-122"/>
                <a:ea typeface="思源黑体 CN Normal" panose="020B0500000000000000" charset="-122"/>
              </a:rPr>
              <a:t>: </a:t>
            </a:r>
            <a:r>
              <a:rPr kumimoji="1" lang="zh-CN" altLang="en-US" sz="1600" dirty="0">
                <a:solidFill>
                  <a:srgbClr val="1D374B"/>
                </a:solidFill>
                <a:latin typeface="思源黑体 CN Normal" panose="020B0500000000000000" charset="-122"/>
                <a:ea typeface="思源黑体 CN Normal" panose="020B0500000000000000" charset="-122"/>
              </a:rPr>
              <a:t>让机器人服务全球家庭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0"/>
          <p:cNvSpPr txBox="1"/>
          <p:nvPr>
            <p:custDataLst>
              <p:tags r:id="rId2"/>
            </p:custDataLst>
          </p:nvPr>
        </p:nvSpPr>
        <p:spPr>
          <a:xfrm>
            <a:off x="1210277" y="3666671"/>
            <a:ext cx="3271921" cy="457553"/>
          </a:xfrm>
          <a:prstGeom prst="rect">
            <a:avLst/>
          </a:prstGeom>
          <a:noFill/>
        </p:spPr>
        <p:txBody>
          <a:bodyPr wrap="square" rtlCol="0">
            <a:normAutofit fontScale="97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未来趋势与挑战</a:t>
            </a:r>
          </a:p>
        </p:txBody>
      </p:sp>
      <p:sp>
        <p:nvSpPr>
          <p:cNvPr id="24" name="TextBox 40"/>
          <p:cNvSpPr txBox="1"/>
          <p:nvPr>
            <p:custDataLst>
              <p:tags r:id="rId3"/>
            </p:custDataLst>
          </p:nvPr>
        </p:nvSpPr>
        <p:spPr>
          <a:xfrm>
            <a:off x="538881" y="3666671"/>
            <a:ext cx="671396" cy="457553"/>
          </a:xfrm>
          <a:prstGeom prst="rect">
            <a:avLst/>
          </a:prstGeom>
          <a:noFill/>
        </p:spPr>
        <p:txBody>
          <a:bodyPr wrap="square" rtlCol="0">
            <a:normAutofit fontScale="95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05.</a:t>
            </a:r>
          </a:p>
        </p:txBody>
      </p:sp>
      <p:sp>
        <p:nvSpPr>
          <p:cNvPr id="27" name="TextBox 40"/>
          <p:cNvSpPr txBox="1"/>
          <p:nvPr>
            <p:custDataLst>
              <p:tags r:id="rId4"/>
            </p:custDataLst>
          </p:nvPr>
        </p:nvSpPr>
        <p:spPr>
          <a:xfrm>
            <a:off x="1210277" y="2627897"/>
            <a:ext cx="3271921" cy="457553"/>
          </a:xfrm>
          <a:prstGeom prst="rect">
            <a:avLst/>
          </a:prstGeom>
          <a:noFill/>
        </p:spPr>
        <p:txBody>
          <a:bodyPr wrap="square" rtlCol="0">
            <a:normAutofit fontScale="97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规则引擎技术选型</a:t>
            </a:r>
          </a:p>
        </p:txBody>
      </p:sp>
      <p:sp>
        <p:nvSpPr>
          <p:cNvPr id="28" name="TextBox 40"/>
          <p:cNvSpPr txBox="1"/>
          <p:nvPr>
            <p:custDataLst>
              <p:tags r:id="rId5"/>
            </p:custDataLst>
          </p:nvPr>
        </p:nvSpPr>
        <p:spPr>
          <a:xfrm>
            <a:off x="538881" y="2658377"/>
            <a:ext cx="671396" cy="457553"/>
          </a:xfrm>
          <a:prstGeom prst="rect">
            <a:avLst/>
          </a:prstGeom>
          <a:noFill/>
        </p:spPr>
        <p:txBody>
          <a:bodyPr wrap="square" rtlCol="0">
            <a:normAutofit fontScale="95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03.</a:t>
            </a:r>
          </a:p>
        </p:txBody>
      </p:sp>
      <p:sp>
        <p:nvSpPr>
          <p:cNvPr id="29" name="TextBox 40"/>
          <p:cNvSpPr txBox="1"/>
          <p:nvPr>
            <p:custDataLst>
              <p:tags r:id="rId6"/>
            </p:custDataLst>
          </p:nvPr>
        </p:nvSpPr>
        <p:spPr>
          <a:xfrm>
            <a:off x="5455686" y="2620277"/>
            <a:ext cx="3271921" cy="457553"/>
          </a:xfrm>
          <a:prstGeom prst="rect">
            <a:avLst/>
          </a:prstGeom>
          <a:noFill/>
        </p:spPr>
        <p:txBody>
          <a:bodyPr wrap="square" rtlCol="0">
            <a:normAutofit fontScale="97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案例分享</a:t>
            </a:r>
          </a:p>
        </p:txBody>
      </p:sp>
      <p:sp>
        <p:nvSpPr>
          <p:cNvPr id="30" name="TextBox 40"/>
          <p:cNvSpPr txBox="1"/>
          <p:nvPr>
            <p:custDataLst>
              <p:tags r:id="rId7"/>
            </p:custDataLst>
          </p:nvPr>
        </p:nvSpPr>
        <p:spPr>
          <a:xfrm>
            <a:off x="4784290" y="2658377"/>
            <a:ext cx="671396" cy="457553"/>
          </a:xfrm>
          <a:prstGeom prst="rect">
            <a:avLst/>
          </a:prstGeom>
          <a:noFill/>
        </p:spPr>
        <p:txBody>
          <a:bodyPr wrap="square" rtlCol="0">
            <a:normAutofit fontScale="95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04.</a:t>
            </a:r>
          </a:p>
        </p:txBody>
      </p:sp>
      <p:sp>
        <p:nvSpPr>
          <p:cNvPr id="31" name="TextBox 40"/>
          <p:cNvSpPr txBox="1"/>
          <p:nvPr>
            <p:custDataLst>
              <p:tags r:id="rId8"/>
            </p:custDataLst>
          </p:nvPr>
        </p:nvSpPr>
        <p:spPr>
          <a:xfrm>
            <a:off x="1210277" y="1676600"/>
            <a:ext cx="3271921" cy="457553"/>
          </a:xfrm>
          <a:prstGeom prst="rect">
            <a:avLst/>
          </a:prstGeom>
          <a:noFill/>
        </p:spPr>
        <p:txBody>
          <a:bodyPr wrap="square" rtlCol="0">
            <a:normAutofit fontScale="97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为什么使用规则引擎</a:t>
            </a:r>
          </a:p>
        </p:txBody>
      </p:sp>
      <p:sp>
        <p:nvSpPr>
          <p:cNvPr id="32" name="TextBox 40"/>
          <p:cNvSpPr txBox="1"/>
          <p:nvPr>
            <p:custDataLst>
              <p:tags r:id="rId9"/>
            </p:custDataLst>
          </p:nvPr>
        </p:nvSpPr>
        <p:spPr>
          <a:xfrm>
            <a:off x="538881" y="1676600"/>
            <a:ext cx="671396" cy="457553"/>
          </a:xfrm>
          <a:prstGeom prst="rect">
            <a:avLst/>
          </a:prstGeom>
          <a:noFill/>
        </p:spPr>
        <p:txBody>
          <a:bodyPr wrap="square" rtlCol="0">
            <a:normAutofit fontScale="95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01.</a:t>
            </a:r>
          </a:p>
        </p:txBody>
      </p:sp>
      <p:sp>
        <p:nvSpPr>
          <p:cNvPr id="33" name="TextBox 40"/>
          <p:cNvSpPr txBox="1"/>
          <p:nvPr>
            <p:custDataLst>
              <p:tags r:id="rId10"/>
            </p:custDataLst>
          </p:nvPr>
        </p:nvSpPr>
        <p:spPr>
          <a:xfrm>
            <a:off x="5455686" y="1676600"/>
            <a:ext cx="3271921" cy="457553"/>
          </a:xfrm>
          <a:prstGeom prst="rect">
            <a:avLst/>
          </a:prstGeom>
          <a:noFill/>
        </p:spPr>
        <p:txBody>
          <a:bodyPr wrap="square" rtlCol="0">
            <a:normAutofit fontScale="975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360" spc="300" dirty="0">
                <a:solidFill>
                  <a:schemeClr val="dk1">
                    <a:lumMod val="85000"/>
                    <a:lumOff val="15000"/>
                  </a:schemeClr>
                </a:solidFill>
                <a:latin typeface="微软雅黑" panose="020B0503020204020204" charset="-122"/>
                <a:ea typeface="微软雅黑" panose="020B0503020204020204" charset="-122"/>
                <a:cs typeface="Lato Black" charset="0"/>
              </a:rPr>
              <a:t>规则引擎的介绍</a:t>
            </a:r>
          </a:p>
        </p:txBody>
      </p:sp>
      <p:sp>
        <p:nvSpPr>
          <p:cNvPr id="34" name="TextBox 40"/>
          <p:cNvSpPr txBox="1"/>
          <p:nvPr>
            <p:custDataLst>
              <p:tags r:id="rId11"/>
            </p:custDataLst>
          </p:nvPr>
        </p:nvSpPr>
        <p:spPr>
          <a:xfrm>
            <a:off x="4784290" y="1676600"/>
            <a:ext cx="671396" cy="457553"/>
          </a:xfrm>
          <a:prstGeom prst="rect">
            <a:avLst/>
          </a:prstGeom>
          <a:noFill/>
        </p:spPr>
        <p:txBody>
          <a:bodyPr wrap="square" rtlCol="0">
            <a:normAutofit fontScale="95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spc="300" dirty="0">
                <a:solidFill>
                  <a:schemeClr val="accent1"/>
                </a:solidFill>
                <a:latin typeface="微软雅黑" panose="020B0503020204020204" charset="-122"/>
                <a:ea typeface="微软雅黑" panose="020B0503020204020204" charset="-122"/>
                <a:cs typeface="Lato Black" charset="0"/>
              </a:rPr>
              <a:t>02.</a:t>
            </a:r>
          </a:p>
        </p:txBody>
      </p:sp>
      <p:sp>
        <p:nvSpPr>
          <p:cNvPr id="3" name="标题 4"/>
          <p:cNvSpPr txBox="1"/>
          <p:nvPr>
            <p:custDataLst>
              <p:tags r:id="rId12"/>
            </p:custDataLst>
          </p:nvPr>
        </p:nvSpPr>
        <p:spPr>
          <a:xfrm>
            <a:off x="360361" y="194173"/>
            <a:ext cx="1207680" cy="710067"/>
          </a:xfrm>
          <a:prstGeom prst="rect">
            <a:avLst/>
          </a:prstGeom>
        </p:spPr>
        <p:txBody>
          <a:bodyPr vert="horz" wrap="square" lIns="90000" tIns="46800" rIns="90000" bIns="46800" rtlCol="0" anchor="t" anchorCtr="0">
            <a:norm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r>
              <a:rPr lang="zh-CN" altLang="en-US" sz="4000" spc="0" dirty="0">
                <a:solidFill>
                  <a:schemeClr val="accent1"/>
                </a:solidFill>
                <a:latin typeface="汉仪旗黑-85S" panose="00020600040101010101" pitchFamily="18" charset="-122"/>
              </a:rPr>
              <a:t>目录</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p>
        </p:txBody>
      </p:sp>
      <p:sp>
        <p:nvSpPr>
          <p:cNvPr id="7" name="文本框 6"/>
          <p:cNvSpPr txBox="1"/>
          <p:nvPr>
            <p:custDataLst>
              <p:tags r:id="rId3"/>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4"/>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5"/>
            </p:custDataLst>
          </p:nvPr>
        </p:nvSpPr>
        <p:spPr>
          <a:xfrm>
            <a:off x="2807971" y="1902460"/>
            <a:ext cx="5767705" cy="83566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r>
              <a:rPr lang="zh-CN" altLang="en-US" sz="4780">
                <a:solidFill>
                  <a:schemeClr val="dk1"/>
                </a:solidFill>
              </a:rPr>
              <a:t>为什么使用规则引擎</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对角圆角矩形 52"/>
          <p:cNvSpPr/>
          <p:nvPr>
            <p:custDataLst>
              <p:tags r:id="rId2"/>
            </p:custDataLst>
          </p:nvPr>
        </p:nvSpPr>
        <p:spPr>
          <a:xfrm>
            <a:off x="724622" y="1148636"/>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525">
              <a:latin typeface="+mj-ea"/>
              <a:ea typeface="+mj-ea"/>
            </a:endParaRPr>
          </a:p>
        </p:txBody>
      </p:sp>
      <p:sp>
        <p:nvSpPr>
          <p:cNvPr id="54" name="椭圆 53"/>
          <p:cNvSpPr/>
          <p:nvPr>
            <p:custDataLst>
              <p:tags r:id="rId3"/>
            </p:custDataLst>
          </p:nvPr>
        </p:nvSpPr>
        <p:spPr>
          <a:xfrm>
            <a:off x="2044139"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525" dirty="0">
              <a:sym typeface="+mn-ea"/>
            </a:endParaRPr>
          </a:p>
        </p:txBody>
      </p:sp>
      <p:sp>
        <p:nvSpPr>
          <p:cNvPr id="55" name="矩形 54"/>
          <p:cNvSpPr/>
          <p:nvPr>
            <p:custDataLst>
              <p:tags r:id="rId4"/>
            </p:custDataLst>
          </p:nvPr>
        </p:nvSpPr>
        <p:spPr>
          <a:xfrm>
            <a:off x="873908" y="2036780"/>
            <a:ext cx="1401067" cy="1833777"/>
          </a:xfrm>
          <a:prstGeom prst="rect">
            <a:avLst/>
          </a:prstGeom>
        </p:spPr>
        <p:txBody>
          <a:bodyPr wrap="square" lIns="0" tIns="0" rIns="0" bIns="0">
            <a:noAutofit/>
          </a:bodyPr>
          <a:lstStyle/>
          <a:p>
            <a:pPr algn="just">
              <a:lnSpc>
                <a:spcPct val="150000"/>
              </a:lnSpc>
              <a:spcBef>
                <a:spcPct val="0"/>
              </a:spcBef>
              <a:spcAft>
                <a:spcPct val="0"/>
              </a:spcAft>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业务逻辑混杂在代码里，难以理解、难以维护，容易造成逻辑错误。</a:t>
            </a:r>
          </a:p>
        </p:txBody>
      </p:sp>
      <p:sp>
        <p:nvSpPr>
          <p:cNvPr id="56" name="矩形 55"/>
          <p:cNvSpPr/>
          <p:nvPr>
            <p:custDataLst>
              <p:tags r:id="rId5"/>
            </p:custDataLst>
          </p:nvPr>
        </p:nvSpPr>
        <p:spPr>
          <a:xfrm>
            <a:off x="827563" y="1330453"/>
            <a:ext cx="1494205" cy="464795"/>
          </a:xfrm>
          <a:prstGeom prst="rect">
            <a:avLst/>
          </a:prstGeom>
          <a:noFill/>
        </p:spPr>
        <p:txBody>
          <a:bodyPr wrap="square" lIns="0" tIns="0" rIns="0" bIns="0" rtlCol="0" anchor="b">
            <a:noAutofit/>
          </a:bodyPr>
          <a:lstStyle/>
          <a:p>
            <a:pPr algn="ctr">
              <a:spcBef>
                <a:spcPct val="0"/>
              </a:spcBef>
              <a:spcAft>
                <a:spcPct val="0"/>
              </a:spcAft>
            </a:pPr>
            <a:r>
              <a:rPr lang="zh-CN" altLang="en-US" sz="1865" b="1">
                <a:solidFill>
                  <a:schemeClr val="accent1"/>
                </a:solidFill>
                <a:latin typeface="+mn-ea"/>
                <a:cs typeface="+mn-ea"/>
                <a:sym typeface="+mn-ea"/>
              </a:rPr>
              <a:t>维护成本高</a:t>
            </a:r>
          </a:p>
        </p:txBody>
      </p:sp>
      <p:cxnSp>
        <p:nvCxnSpPr>
          <p:cNvPr id="58" name="直接连接符 57"/>
          <p:cNvCxnSpPr/>
          <p:nvPr>
            <p:custDataLst>
              <p:tags r:id="rId6"/>
            </p:custDataLst>
          </p:nvPr>
        </p:nvCxnSpPr>
        <p:spPr>
          <a:xfrm>
            <a:off x="1309291" y="1912449"/>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对角圆角矩形 58"/>
          <p:cNvSpPr/>
          <p:nvPr>
            <p:custDataLst>
              <p:tags r:id="rId7"/>
            </p:custDataLst>
          </p:nvPr>
        </p:nvSpPr>
        <p:spPr>
          <a:xfrm>
            <a:off x="2641286" y="1146853"/>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525">
              <a:latin typeface="+mj-ea"/>
              <a:ea typeface="+mj-ea"/>
            </a:endParaRPr>
          </a:p>
        </p:txBody>
      </p:sp>
      <p:sp>
        <p:nvSpPr>
          <p:cNvPr id="60" name="矩形 59"/>
          <p:cNvSpPr/>
          <p:nvPr>
            <p:custDataLst>
              <p:tags r:id="rId8"/>
            </p:custDataLst>
          </p:nvPr>
        </p:nvSpPr>
        <p:spPr>
          <a:xfrm>
            <a:off x="2790572" y="2034998"/>
            <a:ext cx="1401067" cy="1833777"/>
          </a:xfrm>
          <a:prstGeom prst="rect">
            <a:avLst/>
          </a:prstGeom>
        </p:spPr>
        <p:txBody>
          <a:bodyPr wrap="square" lIns="0" tIns="0" rIns="0" bIns="0">
            <a:noAutofit/>
          </a:bodyPr>
          <a:lstStyle/>
          <a:p>
            <a:pPr algn="just">
              <a:lnSpc>
                <a:spcPct val="150000"/>
              </a:lnSpc>
              <a:spcBef>
                <a:spcPct val="0"/>
              </a:spcBef>
              <a:spcAft>
                <a:spcPct val="0"/>
              </a:spcAft>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需求的变更开发周期长，开发测试上线响应时间长。</a:t>
            </a:r>
          </a:p>
        </p:txBody>
      </p:sp>
      <p:sp>
        <p:nvSpPr>
          <p:cNvPr id="61" name="矩形 60"/>
          <p:cNvSpPr/>
          <p:nvPr>
            <p:custDataLst>
              <p:tags r:id="rId9"/>
            </p:custDataLst>
          </p:nvPr>
        </p:nvSpPr>
        <p:spPr>
          <a:xfrm>
            <a:off x="2744227" y="1328671"/>
            <a:ext cx="1494205" cy="464795"/>
          </a:xfrm>
          <a:prstGeom prst="rect">
            <a:avLst/>
          </a:prstGeom>
          <a:noFill/>
        </p:spPr>
        <p:txBody>
          <a:bodyPr wrap="square" lIns="0" tIns="0" rIns="0" bIns="0" rtlCol="0" anchor="b">
            <a:noAutofit/>
          </a:bodyPr>
          <a:lstStyle/>
          <a:p>
            <a:pPr algn="ctr">
              <a:spcBef>
                <a:spcPct val="0"/>
              </a:spcBef>
              <a:spcAft>
                <a:spcPct val="0"/>
              </a:spcAft>
            </a:pPr>
            <a:r>
              <a:rPr lang="zh-CN" altLang="en-US" sz="1865" b="1">
                <a:solidFill>
                  <a:schemeClr val="accent1"/>
                </a:solidFill>
                <a:latin typeface="+mn-ea"/>
                <a:cs typeface="+mn-ea"/>
                <a:sym typeface="+mn-ea"/>
              </a:rPr>
              <a:t>响应时间长</a:t>
            </a:r>
          </a:p>
        </p:txBody>
      </p:sp>
      <p:cxnSp>
        <p:nvCxnSpPr>
          <p:cNvPr id="62" name="直接连接符 61"/>
          <p:cNvCxnSpPr/>
          <p:nvPr>
            <p:custDataLst>
              <p:tags r:id="rId10"/>
            </p:custDataLst>
          </p:nvPr>
        </p:nvCxnSpPr>
        <p:spPr>
          <a:xfrm>
            <a:off x="3225955" y="1911112"/>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对角圆角矩形 62"/>
          <p:cNvSpPr/>
          <p:nvPr>
            <p:custDataLst>
              <p:tags r:id="rId11"/>
            </p:custDataLst>
          </p:nvPr>
        </p:nvSpPr>
        <p:spPr>
          <a:xfrm>
            <a:off x="4553494" y="1146853"/>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525">
              <a:latin typeface="+mj-ea"/>
              <a:ea typeface="+mj-ea"/>
            </a:endParaRPr>
          </a:p>
        </p:txBody>
      </p:sp>
      <p:sp>
        <p:nvSpPr>
          <p:cNvPr id="64" name="矩形 63"/>
          <p:cNvSpPr/>
          <p:nvPr>
            <p:custDataLst>
              <p:tags r:id="rId12"/>
            </p:custDataLst>
          </p:nvPr>
        </p:nvSpPr>
        <p:spPr>
          <a:xfrm>
            <a:off x="4702780" y="2034998"/>
            <a:ext cx="1401067" cy="1833777"/>
          </a:xfrm>
          <a:prstGeom prst="rect">
            <a:avLst/>
          </a:prstGeom>
        </p:spPr>
        <p:txBody>
          <a:bodyPr wrap="square" lIns="0" tIns="0" rIns="0" bIns="0">
            <a:noAutofit/>
          </a:bodyPr>
          <a:lstStyle/>
          <a:p>
            <a:pPr algn="just">
              <a:lnSpc>
                <a:spcPct val="150000"/>
              </a:lnSpc>
              <a:buClrTx/>
              <a:buSzTx/>
              <a:buFontTx/>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随着逻辑的迭代增加，导致执行效率的降低。</a:t>
            </a:r>
          </a:p>
        </p:txBody>
      </p:sp>
      <p:sp>
        <p:nvSpPr>
          <p:cNvPr id="65" name="矩形 64"/>
          <p:cNvSpPr/>
          <p:nvPr>
            <p:custDataLst>
              <p:tags r:id="rId13"/>
            </p:custDataLst>
          </p:nvPr>
        </p:nvSpPr>
        <p:spPr>
          <a:xfrm>
            <a:off x="4655989" y="1328671"/>
            <a:ext cx="1494204" cy="464795"/>
          </a:xfrm>
          <a:prstGeom prst="rect">
            <a:avLst/>
          </a:prstGeom>
          <a:noFill/>
        </p:spPr>
        <p:txBody>
          <a:bodyPr wrap="square" lIns="0" tIns="0" rIns="0" bIns="0" rtlCol="0" anchor="b">
            <a:noAutofit/>
          </a:bodyPr>
          <a:lstStyle/>
          <a:p>
            <a:pPr algn="ctr">
              <a:spcBef>
                <a:spcPct val="0"/>
              </a:spcBef>
              <a:spcAft>
                <a:spcPct val="0"/>
              </a:spcAft>
            </a:pPr>
            <a:r>
              <a:rPr lang="zh-CN" altLang="en-US" sz="1865" b="1">
                <a:solidFill>
                  <a:schemeClr val="accent1"/>
                </a:solidFill>
                <a:latin typeface="+mn-ea"/>
                <a:cs typeface="+mn-ea"/>
                <a:sym typeface="+mn-ea"/>
              </a:rPr>
              <a:t>执行效率低</a:t>
            </a:r>
          </a:p>
        </p:txBody>
      </p:sp>
      <p:cxnSp>
        <p:nvCxnSpPr>
          <p:cNvPr id="66" name="直接连接符 65"/>
          <p:cNvCxnSpPr/>
          <p:nvPr>
            <p:custDataLst>
              <p:tags r:id="rId14"/>
            </p:custDataLst>
          </p:nvPr>
        </p:nvCxnSpPr>
        <p:spPr>
          <a:xfrm>
            <a:off x="5137718" y="1910667"/>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对角圆角矩形 66"/>
          <p:cNvSpPr/>
          <p:nvPr>
            <p:custDataLst>
              <p:tags r:id="rId15"/>
            </p:custDataLst>
          </p:nvPr>
        </p:nvSpPr>
        <p:spPr>
          <a:xfrm>
            <a:off x="6465702" y="1146853"/>
            <a:ext cx="1699641" cy="2842242"/>
          </a:xfrm>
          <a:prstGeom prst="round2DiagRect">
            <a:avLst>
              <a:gd name="adj1" fmla="val 16667"/>
              <a:gd name="adj2" fmla="val 1751"/>
            </a:avLst>
          </a:prstGeom>
          <a:solidFill>
            <a:schemeClr val="tx1">
              <a:lumMod val="40000"/>
              <a:lumOff val="60000"/>
              <a:alpha val="20000"/>
            </a:schemeClr>
          </a:solidFill>
          <a:ln w="19050">
            <a:no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525">
              <a:latin typeface="+mj-ea"/>
              <a:ea typeface="+mj-ea"/>
            </a:endParaRPr>
          </a:p>
        </p:txBody>
      </p:sp>
      <p:sp>
        <p:nvSpPr>
          <p:cNvPr id="68" name="矩形 67"/>
          <p:cNvSpPr/>
          <p:nvPr>
            <p:custDataLst>
              <p:tags r:id="rId16"/>
            </p:custDataLst>
          </p:nvPr>
        </p:nvSpPr>
        <p:spPr>
          <a:xfrm>
            <a:off x="6614988" y="2034998"/>
            <a:ext cx="1401067" cy="1833777"/>
          </a:xfrm>
          <a:prstGeom prst="rect">
            <a:avLst/>
          </a:prstGeom>
        </p:spPr>
        <p:txBody>
          <a:bodyPr wrap="square" lIns="0" tIns="0" rIns="0" bIns="0">
            <a:noAutofit/>
          </a:bodyPr>
          <a:lstStyle/>
          <a:p>
            <a:pPr algn="just">
              <a:lnSpc>
                <a:spcPct val="150000"/>
              </a:lnSpc>
              <a:buClrTx/>
              <a:buSzTx/>
              <a:buFontTx/>
            </a:pPr>
            <a:r>
              <a:rPr lang="zh-CN" altLang="en-US" sz="1200" kern="0" dirty="0">
                <a:solidFill>
                  <a:schemeClr val="tx1">
                    <a:lumMod val="85000"/>
                    <a:lumOff val="15000"/>
                  </a:schemeClr>
                </a:solidFill>
                <a:latin typeface="微软雅黑" panose="020B0503020204020204" charset="-122"/>
                <a:ea typeface="微软雅黑" panose="020B0503020204020204" charset="-122"/>
                <a:cs typeface="+mn-ea"/>
                <a:sym typeface="+mn-ea"/>
              </a:rPr>
              <a:t>不同的决策逻辑规则分散存在于不同的系统、代码、文档，缺乏统一化，可视化的管理。</a:t>
            </a:r>
          </a:p>
        </p:txBody>
      </p:sp>
      <p:sp>
        <p:nvSpPr>
          <p:cNvPr id="69" name="矩形 68"/>
          <p:cNvSpPr/>
          <p:nvPr>
            <p:custDataLst>
              <p:tags r:id="rId17"/>
            </p:custDataLst>
          </p:nvPr>
        </p:nvSpPr>
        <p:spPr>
          <a:xfrm>
            <a:off x="6568197" y="1328671"/>
            <a:ext cx="1494205" cy="464795"/>
          </a:xfrm>
          <a:prstGeom prst="rect">
            <a:avLst/>
          </a:prstGeom>
          <a:noFill/>
        </p:spPr>
        <p:txBody>
          <a:bodyPr wrap="square" lIns="0" tIns="0" rIns="0" bIns="0" rtlCol="0" anchor="b">
            <a:noAutofit/>
          </a:bodyPr>
          <a:lstStyle/>
          <a:p>
            <a:pPr algn="ctr">
              <a:spcBef>
                <a:spcPct val="0"/>
              </a:spcBef>
              <a:spcAft>
                <a:spcPct val="0"/>
              </a:spcAft>
            </a:pPr>
            <a:r>
              <a:rPr lang="zh-CN" altLang="en-US" sz="1865" b="1">
                <a:solidFill>
                  <a:schemeClr val="accent1"/>
                </a:solidFill>
                <a:latin typeface="+mn-ea"/>
                <a:cs typeface="+mn-ea"/>
                <a:sym typeface="+mn-ea"/>
              </a:rPr>
              <a:t>管理成本高</a:t>
            </a:r>
          </a:p>
        </p:txBody>
      </p:sp>
      <p:cxnSp>
        <p:nvCxnSpPr>
          <p:cNvPr id="70" name="直接连接符 69"/>
          <p:cNvCxnSpPr/>
          <p:nvPr>
            <p:custDataLst>
              <p:tags r:id="rId18"/>
            </p:custDataLst>
          </p:nvPr>
        </p:nvCxnSpPr>
        <p:spPr>
          <a:xfrm>
            <a:off x="7050371" y="1910667"/>
            <a:ext cx="53054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custDataLst>
              <p:tags r:id="rId19"/>
            </p:custDataLst>
          </p:nvPr>
        </p:nvSpPr>
        <p:spPr>
          <a:xfrm>
            <a:off x="3992442"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525" dirty="0">
              <a:sym typeface="+mn-ea"/>
            </a:endParaRPr>
          </a:p>
        </p:txBody>
      </p:sp>
      <p:sp>
        <p:nvSpPr>
          <p:cNvPr id="72" name="椭圆 71"/>
          <p:cNvSpPr/>
          <p:nvPr>
            <p:custDataLst>
              <p:tags r:id="rId20"/>
            </p:custDataLst>
          </p:nvPr>
        </p:nvSpPr>
        <p:spPr>
          <a:xfrm>
            <a:off x="5903314"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525" dirty="0">
              <a:sym typeface="+mn-ea"/>
            </a:endParaRPr>
          </a:p>
        </p:txBody>
      </p:sp>
      <p:sp>
        <p:nvSpPr>
          <p:cNvPr id="73" name="椭圆 72"/>
          <p:cNvSpPr/>
          <p:nvPr>
            <p:custDataLst>
              <p:tags r:id="rId21"/>
            </p:custDataLst>
          </p:nvPr>
        </p:nvSpPr>
        <p:spPr>
          <a:xfrm>
            <a:off x="7851618" y="991773"/>
            <a:ext cx="447415" cy="420677"/>
          </a:xfrm>
          <a:prstGeom prst="ellipse">
            <a:avLst/>
          </a:prstGeom>
          <a:solidFill>
            <a:schemeClr val="lt1">
              <a:lumMod val="100000"/>
            </a:schemeClr>
          </a:solidFill>
          <a:ln>
            <a:solidFill>
              <a:schemeClr val="accent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sz="1525" dirty="0">
              <a:sym typeface="+mn-ea"/>
            </a:endParaRPr>
          </a:p>
        </p:txBody>
      </p:sp>
      <p:sp>
        <p:nvSpPr>
          <p:cNvPr id="74" name="任意多边形: 形状 17"/>
          <p:cNvSpPr/>
          <p:nvPr>
            <p:custDataLst>
              <p:tags r:id="rId22"/>
            </p:custDataLst>
          </p:nvPr>
        </p:nvSpPr>
        <p:spPr>
          <a:xfrm>
            <a:off x="4125241" y="1111202"/>
            <a:ext cx="181829" cy="181902"/>
          </a:xfrm>
          <a:custGeom>
            <a:avLst/>
            <a:gdLst>
              <a:gd name="connsiteX0" fmla="*/ 235390 w 259095"/>
              <a:gd name="connsiteY0" fmla="*/ 114 h 259199"/>
              <a:gd name="connsiteX1" fmla="*/ 189421 w 259095"/>
              <a:gd name="connsiteY1" fmla="*/ 114 h 259199"/>
              <a:gd name="connsiteX2" fmla="*/ 188167 w 259095"/>
              <a:gd name="connsiteY2" fmla="*/ 114 h 259199"/>
              <a:gd name="connsiteX3" fmla="*/ 40650 w 259095"/>
              <a:gd name="connsiteY3" fmla="*/ 533 h 259199"/>
              <a:gd name="connsiteX4" fmla="*/ 17248 w 259095"/>
              <a:gd name="connsiteY4" fmla="*/ 23982 h 259199"/>
              <a:gd name="connsiteX5" fmla="*/ 17248 w 259095"/>
              <a:gd name="connsiteY5" fmla="*/ 59156 h 259199"/>
              <a:gd name="connsiteX6" fmla="*/ 43993 w 259095"/>
              <a:gd name="connsiteY6" fmla="*/ 59156 h 259199"/>
              <a:gd name="connsiteX7" fmla="*/ 52769 w 259095"/>
              <a:gd name="connsiteY7" fmla="*/ 67950 h 259199"/>
              <a:gd name="connsiteX8" fmla="*/ 52769 w 259095"/>
              <a:gd name="connsiteY8" fmla="*/ 73812 h 259199"/>
              <a:gd name="connsiteX9" fmla="*/ 43993 w 259095"/>
              <a:gd name="connsiteY9" fmla="*/ 82606 h 259199"/>
              <a:gd name="connsiteX10" fmla="*/ 41068 w 259095"/>
              <a:gd name="connsiteY10" fmla="*/ 82606 h 259199"/>
              <a:gd name="connsiteX11" fmla="*/ 41068 w 259095"/>
              <a:gd name="connsiteY11" fmla="*/ 79675 h 259199"/>
              <a:gd name="connsiteX12" fmla="*/ 32292 w 259095"/>
              <a:gd name="connsiteY12" fmla="*/ 70881 h 259199"/>
              <a:gd name="connsiteX13" fmla="*/ 8054 w 259095"/>
              <a:gd name="connsiteY13" fmla="*/ 70881 h 259199"/>
              <a:gd name="connsiteX14" fmla="*/ 532 w 259095"/>
              <a:gd name="connsiteY14" fmla="*/ 76743 h 259199"/>
              <a:gd name="connsiteX15" fmla="*/ 114 w 259095"/>
              <a:gd name="connsiteY15" fmla="*/ 79675 h 259199"/>
              <a:gd name="connsiteX16" fmla="*/ 114 w 259095"/>
              <a:gd name="connsiteY16" fmla="*/ 85537 h 259199"/>
              <a:gd name="connsiteX17" fmla="*/ 8890 w 259095"/>
              <a:gd name="connsiteY17" fmla="*/ 94330 h 259199"/>
              <a:gd name="connsiteX18" fmla="*/ 17666 w 259095"/>
              <a:gd name="connsiteY18" fmla="*/ 94330 h 259199"/>
              <a:gd name="connsiteX19" fmla="*/ 17666 w 259095"/>
              <a:gd name="connsiteY19" fmla="*/ 159235 h 259199"/>
              <a:gd name="connsiteX20" fmla="*/ 44411 w 259095"/>
              <a:gd name="connsiteY20" fmla="*/ 159235 h 259199"/>
              <a:gd name="connsiteX21" fmla="*/ 53187 w 259095"/>
              <a:gd name="connsiteY21" fmla="*/ 168029 h 259199"/>
              <a:gd name="connsiteX22" fmla="*/ 53187 w 259095"/>
              <a:gd name="connsiteY22" fmla="*/ 173891 h 259199"/>
              <a:gd name="connsiteX23" fmla="*/ 44411 w 259095"/>
              <a:gd name="connsiteY23" fmla="*/ 182685 h 259199"/>
              <a:gd name="connsiteX24" fmla="*/ 41486 w 259095"/>
              <a:gd name="connsiteY24" fmla="*/ 182685 h 259199"/>
              <a:gd name="connsiteX25" fmla="*/ 41486 w 259095"/>
              <a:gd name="connsiteY25" fmla="*/ 180173 h 259199"/>
              <a:gd name="connsiteX26" fmla="*/ 32710 w 259095"/>
              <a:gd name="connsiteY26" fmla="*/ 171379 h 259199"/>
              <a:gd name="connsiteX27" fmla="*/ 8472 w 259095"/>
              <a:gd name="connsiteY27" fmla="*/ 171379 h 259199"/>
              <a:gd name="connsiteX28" fmla="*/ 950 w 259095"/>
              <a:gd name="connsiteY28" fmla="*/ 177241 h 259199"/>
              <a:gd name="connsiteX29" fmla="*/ 532 w 259095"/>
              <a:gd name="connsiteY29" fmla="*/ 180173 h 259199"/>
              <a:gd name="connsiteX30" fmla="*/ 532 w 259095"/>
              <a:gd name="connsiteY30" fmla="*/ 186034 h 259199"/>
              <a:gd name="connsiteX31" fmla="*/ 9308 w 259095"/>
              <a:gd name="connsiteY31" fmla="*/ 194828 h 259199"/>
              <a:gd name="connsiteX32" fmla="*/ 18084 w 259095"/>
              <a:gd name="connsiteY32" fmla="*/ 194828 h 259199"/>
              <a:gd name="connsiteX33" fmla="*/ 18084 w 259095"/>
              <a:gd name="connsiteY33" fmla="*/ 235865 h 259199"/>
              <a:gd name="connsiteX34" fmla="*/ 41486 w 259095"/>
              <a:gd name="connsiteY34" fmla="*/ 259314 h 259199"/>
              <a:gd name="connsiteX35" fmla="*/ 235807 w 259095"/>
              <a:gd name="connsiteY35" fmla="*/ 259314 h 259199"/>
              <a:gd name="connsiteX36" fmla="*/ 259210 w 259095"/>
              <a:gd name="connsiteY36" fmla="*/ 235865 h 259199"/>
              <a:gd name="connsiteX37" fmla="*/ 259210 w 259095"/>
              <a:gd name="connsiteY37" fmla="*/ 23563 h 259199"/>
              <a:gd name="connsiteX38" fmla="*/ 235390 w 259095"/>
              <a:gd name="connsiteY38" fmla="*/ 114 h 259199"/>
              <a:gd name="connsiteX39" fmla="*/ 218256 w 259095"/>
              <a:gd name="connsiteY39" fmla="*/ 191897 h 259199"/>
              <a:gd name="connsiteX40" fmla="*/ 217839 w 259095"/>
              <a:gd name="connsiteY40" fmla="*/ 193154 h 259199"/>
              <a:gd name="connsiteX41" fmla="*/ 215331 w 259095"/>
              <a:gd name="connsiteY41" fmla="*/ 196084 h 259199"/>
              <a:gd name="connsiteX42" fmla="*/ 212824 w 259095"/>
              <a:gd name="connsiteY42" fmla="*/ 197340 h 259199"/>
              <a:gd name="connsiteX43" fmla="*/ 211152 w 259095"/>
              <a:gd name="connsiteY43" fmla="*/ 197759 h 259199"/>
              <a:gd name="connsiteX44" fmla="*/ 84947 w 259095"/>
              <a:gd name="connsiteY44" fmla="*/ 197759 h 259199"/>
              <a:gd name="connsiteX45" fmla="*/ 82022 w 259095"/>
              <a:gd name="connsiteY45" fmla="*/ 196503 h 259199"/>
              <a:gd name="connsiteX46" fmla="*/ 79932 w 259095"/>
              <a:gd name="connsiteY46" fmla="*/ 193572 h 259199"/>
              <a:gd name="connsiteX47" fmla="*/ 79514 w 259095"/>
              <a:gd name="connsiteY47" fmla="*/ 192315 h 259199"/>
              <a:gd name="connsiteX48" fmla="*/ 79514 w 259095"/>
              <a:gd name="connsiteY48" fmla="*/ 180591 h 259199"/>
              <a:gd name="connsiteX49" fmla="*/ 79514 w 259095"/>
              <a:gd name="connsiteY49" fmla="*/ 180173 h 259199"/>
              <a:gd name="connsiteX50" fmla="*/ 79932 w 259095"/>
              <a:gd name="connsiteY50" fmla="*/ 179753 h 259199"/>
              <a:gd name="connsiteX51" fmla="*/ 105006 w 259095"/>
              <a:gd name="connsiteY51" fmla="*/ 162586 h 259199"/>
              <a:gd name="connsiteX52" fmla="*/ 129662 w 259095"/>
              <a:gd name="connsiteY52" fmla="*/ 144580 h 259199"/>
              <a:gd name="connsiteX53" fmla="*/ 129662 w 259095"/>
              <a:gd name="connsiteY53" fmla="*/ 142067 h 259199"/>
              <a:gd name="connsiteX54" fmla="*/ 128409 w 259095"/>
              <a:gd name="connsiteY54" fmla="*/ 139136 h 259199"/>
              <a:gd name="connsiteX55" fmla="*/ 115036 w 259095"/>
              <a:gd name="connsiteY55" fmla="*/ 105218 h 259199"/>
              <a:gd name="connsiteX56" fmla="*/ 148885 w 259095"/>
              <a:gd name="connsiteY56" fmla="*/ 62506 h 259199"/>
              <a:gd name="connsiteX57" fmla="*/ 182735 w 259095"/>
              <a:gd name="connsiteY57" fmla="*/ 105218 h 259199"/>
              <a:gd name="connsiteX58" fmla="*/ 169362 w 259095"/>
              <a:gd name="connsiteY58" fmla="*/ 139136 h 259199"/>
              <a:gd name="connsiteX59" fmla="*/ 168109 w 259095"/>
              <a:gd name="connsiteY59" fmla="*/ 142067 h 259199"/>
              <a:gd name="connsiteX60" fmla="*/ 168109 w 259095"/>
              <a:gd name="connsiteY60" fmla="*/ 144580 h 259199"/>
              <a:gd name="connsiteX61" fmla="*/ 192764 w 259095"/>
              <a:gd name="connsiteY61" fmla="*/ 162586 h 259199"/>
              <a:gd name="connsiteX62" fmla="*/ 217839 w 259095"/>
              <a:gd name="connsiteY62" fmla="*/ 179753 h 259199"/>
              <a:gd name="connsiteX63" fmla="*/ 218256 w 259095"/>
              <a:gd name="connsiteY63" fmla="*/ 180173 h 259199"/>
              <a:gd name="connsiteX64" fmla="*/ 218256 w 259095"/>
              <a:gd name="connsiteY64" fmla="*/ 180591 h 259199"/>
              <a:gd name="connsiteX65" fmla="*/ 218256 w 259095"/>
              <a:gd name="connsiteY65" fmla="*/ 191897 h 2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9095" h="259199">
                <a:moveTo>
                  <a:pt x="235390" y="114"/>
                </a:moveTo>
                <a:lnTo>
                  <a:pt x="189421" y="114"/>
                </a:lnTo>
                <a:lnTo>
                  <a:pt x="188167" y="114"/>
                </a:lnTo>
                <a:lnTo>
                  <a:pt x="40650" y="533"/>
                </a:lnTo>
                <a:cubicBezTo>
                  <a:pt x="27695" y="533"/>
                  <a:pt x="17248" y="11001"/>
                  <a:pt x="17248" y="23982"/>
                </a:cubicBezTo>
                <a:lnTo>
                  <a:pt x="17248" y="59156"/>
                </a:lnTo>
                <a:lnTo>
                  <a:pt x="43993" y="59156"/>
                </a:lnTo>
                <a:cubicBezTo>
                  <a:pt x="49008" y="59156"/>
                  <a:pt x="52769" y="62925"/>
                  <a:pt x="52769" y="67950"/>
                </a:cubicBezTo>
                <a:lnTo>
                  <a:pt x="52769" y="73812"/>
                </a:lnTo>
                <a:cubicBezTo>
                  <a:pt x="52769" y="78837"/>
                  <a:pt x="49008" y="82606"/>
                  <a:pt x="43993" y="82606"/>
                </a:cubicBezTo>
                <a:lnTo>
                  <a:pt x="41068" y="82606"/>
                </a:lnTo>
                <a:lnTo>
                  <a:pt x="41068" y="79675"/>
                </a:lnTo>
                <a:cubicBezTo>
                  <a:pt x="41068" y="74650"/>
                  <a:pt x="37307" y="70881"/>
                  <a:pt x="32292" y="70881"/>
                </a:cubicBezTo>
                <a:lnTo>
                  <a:pt x="8054" y="70881"/>
                </a:lnTo>
                <a:cubicBezTo>
                  <a:pt x="4711" y="71300"/>
                  <a:pt x="1786" y="73394"/>
                  <a:pt x="532" y="76743"/>
                </a:cubicBezTo>
                <a:cubicBezTo>
                  <a:pt x="114" y="77581"/>
                  <a:pt x="114" y="78837"/>
                  <a:pt x="114" y="79675"/>
                </a:cubicBezTo>
                <a:lnTo>
                  <a:pt x="114" y="85537"/>
                </a:lnTo>
                <a:cubicBezTo>
                  <a:pt x="114" y="90562"/>
                  <a:pt x="3875" y="94330"/>
                  <a:pt x="8890" y="94330"/>
                </a:cubicBezTo>
                <a:lnTo>
                  <a:pt x="17666" y="94330"/>
                </a:lnTo>
                <a:lnTo>
                  <a:pt x="17666" y="159235"/>
                </a:lnTo>
                <a:lnTo>
                  <a:pt x="44411" y="159235"/>
                </a:lnTo>
                <a:cubicBezTo>
                  <a:pt x="49426" y="159235"/>
                  <a:pt x="53187" y="163004"/>
                  <a:pt x="53187" y="168029"/>
                </a:cubicBezTo>
                <a:lnTo>
                  <a:pt x="53187" y="173891"/>
                </a:lnTo>
                <a:cubicBezTo>
                  <a:pt x="53187" y="178916"/>
                  <a:pt x="49426" y="182685"/>
                  <a:pt x="44411" y="182685"/>
                </a:cubicBezTo>
                <a:lnTo>
                  <a:pt x="41486" y="182685"/>
                </a:lnTo>
                <a:lnTo>
                  <a:pt x="41486" y="180173"/>
                </a:lnTo>
                <a:cubicBezTo>
                  <a:pt x="41486" y="175148"/>
                  <a:pt x="37725" y="171379"/>
                  <a:pt x="32710" y="171379"/>
                </a:cubicBezTo>
                <a:lnTo>
                  <a:pt x="8472" y="171379"/>
                </a:lnTo>
                <a:cubicBezTo>
                  <a:pt x="5129" y="171797"/>
                  <a:pt x="2203" y="173891"/>
                  <a:pt x="950" y="177241"/>
                </a:cubicBezTo>
                <a:cubicBezTo>
                  <a:pt x="532" y="178078"/>
                  <a:pt x="532" y="179334"/>
                  <a:pt x="532" y="180173"/>
                </a:cubicBezTo>
                <a:lnTo>
                  <a:pt x="532" y="186034"/>
                </a:lnTo>
                <a:cubicBezTo>
                  <a:pt x="532" y="191059"/>
                  <a:pt x="4293" y="194828"/>
                  <a:pt x="9308" y="194828"/>
                </a:cubicBezTo>
                <a:lnTo>
                  <a:pt x="18084" y="194828"/>
                </a:lnTo>
                <a:lnTo>
                  <a:pt x="18084" y="235865"/>
                </a:lnTo>
                <a:cubicBezTo>
                  <a:pt x="18084" y="248846"/>
                  <a:pt x="28531" y="259314"/>
                  <a:pt x="41486" y="259314"/>
                </a:cubicBezTo>
                <a:lnTo>
                  <a:pt x="235807" y="259314"/>
                </a:lnTo>
                <a:cubicBezTo>
                  <a:pt x="248762" y="259314"/>
                  <a:pt x="259210" y="248846"/>
                  <a:pt x="259210" y="235865"/>
                </a:cubicBezTo>
                <a:lnTo>
                  <a:pt x="259210" y="23563"/>
                </a:lnTo>
                <a:cubicBezTo>
                  <a:pt x="258792" y="10582"/>
                  <a:pt x="248345" y="114"/>
                  <a:pt x="235390" y="114"/>
                </a:cubicBezTo>
                <a:moveTo>
                  <a:pt x="218256" y="191897"/>
                </a:moveTo>
                <a:cubicBezTo>
                  <a:pt x="218256" y="191897"/>
                  <a:pt x="217839" y="192735"/>
                  <a:pt x="217839" y="193154"/>
                </a:cubicBezTo>
                <a:cubicBezTo>
                  <a:pt x="217420" y="193991"/>
                  <a:pt x="216167" y="195247"/>
                  <a:pt x="215331" y="196084"/>
                </a:cubicBezTo>
                <a:lnTo>
                  <a:pt x="212824" y="197340"/>
                </a:lnTo>
                <a:lnTo>
                  <a:pt x="211152" y="197759"/>
                </a:lnTo>
                <a:lnTo>
                  <a:pt x="84947" y="197759"/>
                </a:lnTo>
                <a:cubicBezTo>
                  <a:pt x="84111" y="197340"/>
                  <a:pt x="82858" y="196922"/>
                  <a:pt x="82022" y="196503"/>
                </a:cubicBezTo>
                <a:cubicBezTo>
                  <a:pt x="81186" y="196084"/>
                  <a:pt x="80350" y="194828"/>
                  <a:pt x="79932" y="193572"/>
                </a:cubicBezTo>
                <a:cubicBezTo>
                  <a:pt x="79932" y="193154"/>
                  <a:pt x="79514" y="192315"/>
                  <a:pt x="79514" y="192315"/>
                </a:cubicBezTo>
                <a:cubicBezTo>
                  <a:pt x="79097" y="191897"/>
                  <a:pt x="77843" y="186454"/>
                  <a:pt x="79514" y="180591"/>
                </a:cubicBezTo>
                <a:lnTo>
                  <a:pt x="79514" y="180173"/>
                </a:lnTo>
                <a:lnTo>
                  <a:pt x="79932" y="179753"/>
                </a:lnTo>
                <a:cubicBezTo>
                  <a:pt x="84111" y="174310"/>
                  <a:pt x="94141" y="168448"/>
                  <a:pt x="105006" y="162586"/>
                </a:cubicBezTo>
                <a:cubicBezTo>
                  <a:pt x="115036" y="157142"/>
                  <a:pt x="129662" y="148766"/>
                  <a:pt x="129662" y="144580"/>
                </a:cubicBezTo>
                <a:lnTo>
                  <a:pt x="129662" y="142067"/>
                </a:lnTo>
                <a:cubicBezTo>
                  <a:pt x="129662" y="140811"/>
                  <a:pt x="129244" y="139973"/>
                  <a:pt x="128409" y="139136"/>
                </a:cubicBezTo>
                <a:cubicBezTo>
                  <a:pt x="119632" y="130342"/>
                  <a:pt x="115036" y="118198"/>
                  <a:pt x="115036" y="105218"/>
                </a:cubicBezTo>
                <a:cubicBezTo>
                  <a:pt x="115036" y="84281"/>
                  <a:pt x="119214" y="62506"/>
                  <a:pt x="148885" y="62506"/>
                </a:cubicBezTo>
                <a:cubicBezTo>
                  <a:pt x="178556" y="62506"/>
                  <a:pt x="182735" y="83862"/>
                  <a:pt x="182735" y="105218"/>
                </a:cubicBezTo>
                <a:cubicBezTo>
                  <a:pt x="182735" y="118198"/>
                  <a:pt x="178138" y="130342"/>
                  <a:pt x="169362" y="139136"/>
                </a:cubicBezTo>
                <a:cubicBezTo>
                  <a:pt x="168526" y="139973"/>
                  <a:pt x="168109" y="140811"/>
                  <a:pt x="168109" y="142067"/>
                </a:cubicBezTo>
                <a:lnTo>
                  <a:pt x="168109" y="144580"/>
                </a:lnTo>
                <a:cubicBezTo>
                  <a:pt x="168109" y="148766"/>
                  <a:pt x="183152" y="157142"/>
                  <a:pt x="192764" y="162586"/>
                </a:cubicBezTo>
                <a:cubicBezTo>
                  <a:pt x="203630" y="168448"/>
                  <a:pt x="213659" y="174310"/>
                  <a:pt x="217839" y="179753"/>
                </a:cubicBezTo>
                <a:lnTo>
                  <a:pt x="218256" y="180173"/>
                </a:lnTo>
                <a:lnTo>
                  <a:pt x="218256" y="180591"/>
                </a:lnTo>
                <a:cubicBezTo>
                  <a:pt x="220346" y="186034"/>
                  <a:pt x="218674" y="191478"/>
                  <a:pt x="218256" y="191897"/>
                </a:cubicBezTo>
              </a:path>
            </a:pathLst>
          </a:custGeom>
          <a:solidFill>
            <a:schemeClr val="accent1"/>
          </a:solidFill>
          <a:ln w="9194" cap="flat">
            <a:noFill/>
            <a:prstDash val="solid"/>
            <a:miter/>
          </a:ln>
        </p:spPr>
        <p:txBody>
          <a:bodyPr rtlCol="0" anchor="ctr"/>
          <a:lstStyle/>
          <a:p>
            <a:endParaRPr lang="zh-CN" altLang="en-US" sz="1525">
              <a:solidFill>
                <a:schemeClr val="accent1"/>
              </a:solidFill>
            </a:endParaRPr>
          </a:p>
        </p:txBody>
      </p:sp>
      <p:sp>
        <p:nvSpPr>
          <p:cNvPr id="75" name="任意多边形: 形状 18"/>
          <p:cNvSpPr/>
          <p:nvPr>
            <p:custDataLst>
              <p:tags r:id="rId23"/>
            </p:custDataLst>
          </p:nvPr>
        </p:nvSpPr>
        <p:spPr>
          <a:xfrm>
            <a:off x="6036112" y="1117886"/>
            <a:ext cx="181902" cy="168867"/>
          </a:xfrm>
          <a:custGeom>
            <a:avLst/>
            <a:gdLst>
              <a:gd name="connsiteX0" fmla="*/ 228898 w 259199"/>
              <a:gd name="connsiteY0" fmla="*/ 115 h 240625"/>
              <a:gd name="connsiteX1" fmla="*/ 29869 w 259199"/>
              <a:gd name="connsiteY1" fmla="*/ 115 h 240625"/>
              <a:gd name="connsiteX2" fmla="*/ 114 w 259199"/>
              <a:gd name="connsiteY2" fmla="*/ 30110 h 240625"/>
              <a:gd name="connsiteX3" fmla="*/ 114 w 259199"/>
              <a:gd name="connsiteY3" fmla="*/ 159421 h 240625"/>
              <a:gd name="connsiteX4" fmla="*/ 29869 w 259199"/>
              <a:gd name="connsiteY4" fmla="*/ 189416 h 240625"/>
              <a:gd name="connsiteX5" fmla="*/ 104588 w 259199"/>
              <a:gd name="connsiteY5" fmla="*/ 189416 h 240625"/>
              <a:gd name="connsiteX6" fmla="*/ 104588 w 259199"/>
              <a:gd name="connsiteY6" fmla="*/ 226077 h 240625"/>
              <a:gd name="connsiteX7" fmla="*/ 63592 w 259199"/>
              <a:gd name="connsiteY7" fmla="*/ 226077 h 240625"/>
              <a:gd name="connsiteX8" fmla="*/ 56318 w 259199"/>
              <a:gd name="connsiteY8" fmla="*/ 233408 h 240625"/>
              <a:gd name="connsiteX9" fmla="*/ 63592 w 259199"/>
              <a:gd name="connsiteY9" fmla="*/ 240741 h 240625"/>
              <a:gd name="connsiteX10" fmla="*/ 189886 w 259199"/>
              <a:gd name="connsiteY10" fmla="*/ 240741 h 240625"/>
              <a:gd name="connsiteX11" fmla="*/ 197159 w 259199"/>
              <a:gd name="connsiteY11" fmla="*/ 233408 h 240625"/>
              <a:gd name="connsiteX12" fmla="*/ 189886 w 259199"/>
              <a:gd name="connsiteY12" fmla="*/ 226077 h 240625"/>
              <a:gd name="connsiteX13" fmla="*/ 149551 w 259199"/>
              <a:gd name="connsiteY13" fmla="*/ 226077 h 240625"/>
              <a:gd name="connsiteX14" fmla="*/ 149551 w 259199"/>
              <a:gd name="connsiteY14" fmla="*/ 189416 h 240625"/>
              <a:gd name="connsiteX15" fmla="*/ 229559 w 259199"/>
              <a:gd name="connsiteY15" fmla="*/ 189416 h 240625"/>
              <a:gd name="connsiteX16" fmla="*/ 259314 w 259199"/>
              <a:gd name="connsiteY16" fmla="*/ 159421 h 240625"/>
              <a:gd name="connsiteX17" fmla="*/ 259314 w 259199"/>
              <a:gd name="connsiteY17" fmla="*/ 30110 h 240625"/>
              <a:gd name="connsiteX18" fmla="*/ 228898 w 259199"/>
              <a:gd name="connsiteY18" fmla="*/ 115 h 240625"/>
              <a:gd name="connsiteX19" fmla="*/ 215673 w 259199"/>
              <a:gd name="connsiteY19" fmla="*/ 44774 h 240625"/>
              <a:gd name="connsiteX20" fmla="*/ 215673 w 259199"/>
              <a:gd name="connsiteY20" fmla="*/ 44774 h 240625"/>
              <a:gd name="connsiteX21" fmla="*/ 215673 w 259199"/>
              <a:gd name="connsiteY21" fmla="*/ 45440 h 240625"/>
              <a:gd name="connsiteX22" fmla="*/ 141616 w 259199"/>
              <a:gd name="connsiteY22" fmla="*/ 144757 h 240625"/>
              <a:gd name="connsiteX23" fmla="*/ 139633 w 259199"/>
              <a:gd name="connsiteY23" fmla="*/ 143424 h 240625"/>
              <a:gd name="connsiteX24" fmla="*/ 81445 w 259199"/>
              <a:gd name="connsiteY24" fmla="*/ 100765 h 240625"/>
              <a:gd name="connsiteX25" fmla="*/ 60947 w 259199"/>
              <a:gd name="connsiteY25" fmla="*/ 127427 h 240625"/>
              <a:gd name="connsiteX26" fmla="*/ 51689 w 259199"/>
              <a:gd name="connsiteY26" fmla="*/ 130759 h 240625"/>
              <a:gd name="connsiteX27" fmla="*/ 47061 w 259199"/>
              <a:gd name="connsiteY27" fmla="*/ 120761 h 240625"/>
              <a:gd name="connsiteX28" fmla="*/ 47722 w 259199"/>
              <a:gd name="connsiteY28" fmla="*/ 119428 h 240625"/>
              <a:gd name="connsiteX29" fmla="*/ 75494 w 259199"/>
              <a:gd name="connsiteY29" fmla="*/ 82768 h 240625"/>
              <a:gd name="connsiteX30" fmla="*/ 78139 w 259199"/>
              <a:gd name="connsiteY30" fmla="*/ 79435 h 240625"/>
              <a:gd name="connsiteX31" fmla="*/ 138310 w 259199"/>
              <a:gd name="connsiteY31" fmla="*/ 124094 h 240625"/>
              <a:gd name="connsiteX32" fmla="*/ 203772 w 259199"/>
              <a:gd name="connsiteY32" fmla="*/ 36775 h 240625"/>
              <a:gd name="connsiteX33" fmla="*/ 211705 w 259199"/>
              <a:gd name="connsiteY33" fmla="*/ 35442 h 240625"/>
              <a:gd name="connsiteX34" fmla="*/ 215673 w 259199"/>
              <a:gd name="connsiteY34" fmla="*/ 44774 h 2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9199" h="240625">
                <a:moveTo>
                  <a:pt x="228898" y="115"/>
                </a:moveTo>
                <a:lnTo>
                  <a:pt x="29869" y="115"/>
                </a:lnTo>
                <a:cubicBezTo>
                  <a:pt x="13339" y="115"/>
                  <a:pt x="114" y="13446"/>
                  <a:pt x="114" y="30110"/>
                </a:cubicBezTo>
                <a:lnTo>
                  <a:pt x="114" y="159421"/>
                </a:lnTo>
                <a:cubicBezTo>
                  <a:pt x="114" y="176085"/>
                  <a:pt x="13339" y="189416"/>
                  <a:pt x="29869" y="189416"/>
                </a:cubicBezTo>
                <a:lnTo>
                  <a:pt x="104588" y="189416"/>
                </a:lnTo>
                <a:lnTo>
                  <a:pt x="104588" y="226077"/>
                </a:lnTo>
                <a:lnTo>
                  <a:pt x="63592" y="226077"/>
                </a:lnTo>
                <a:cubicBezTo>
                  <a:pt x="59624" y="226077"/>
                  <a:pt x="56318" y="229409"/>
                  <a:pt x="56318" y="233408"/>
                </a:cubicBezTo>
                <a:cubicBezTo>
                  <a:pt x="56318" y="237408"/>
                  <a:pt x="59624" y="240741"/>
                  <a:pt x="63592" y="240741"/>
                </a:cubicBezTo>
                <a:lnTo>
                  <a:pt x="189886" y="240741"/>
                </a:lnTo>
                <a:cubicBezTo>
                  <a:pt x="193853" y="240741"/>
                  <a:pt x="197159" y="237408"/>
                  <a:pt x="197159" y="233408"/>
                </a:cubicBezTo>
                <a:cubicBezTo>
                  <a:pt x="197159" y="229409"/>
                  <a:pt x="193853" y="226077"/>
                  <a:pt x="189886" y="226077"/>
                </a:cubicBezTo>
                <a:lnTo>
                  <a:pt x="149551" y="226077"/>
                </a:lnTo>
                <a:lnTo>
                  <a:pt x="149551" y="189416"/>
                </a:lnTo>
                <a:lnTo>
                  <a:pt x="229559" y="189416"/>
                </a:lnTo>
                <a:cubicBezTo>
                  <a:pt x="246090" y="189416"/>
                  <a:pt x="259314" y="176085"/>
                  <a:pt x="259314" y="159421"/>
                </a:cubicBezTo>
                <a:lnTo>
                  <a:pt x="259314" y="30110"/>
                </a:lnTo>
                <a:cubicBezTo>
                  <a:pt x="258652" y="14113"/>
                  <a:pt x="245428" y="115"/>
                  <a:pt x="228898" y="115"/>
                </a:cubicBezTo>
                <a:moveTo>
                  <a:pt x="215673" y="44774"/>
                </a:moveTo>
                <a:cubicBezTo>
                  <a:pt x="215673" y="44774"/>
                  <a:pt x="215673" y="45440"/>
                  <a:pt x="215673" y="44774"/>
                </a:cubicBezTo>
                <a:lnTo>
                  <a:pt x="215673" y="45440"/>
                </a:lnTo>
                <a:lnTo>
                  <a:pt x="141616" y="144757"/>
                </a:lnTo>
                <a:lnTo>
                  <a:pt x="139633" y="143424"/>
                </a:lnTo>
                <a:lnTo>
                  <a:pt x="81445" y="100765"/>
                </a:lnTo>
                <a:lnTo>
                  <a:pt x="60947" y="127427"/>
                </a:lnTo>
                <a:cubicBezTo>
                  <a:pt x="58963" y="130759"/>
                  <a:pt x="54996" y="132093"/>
                  <a:pt x="51689" y="130759"/>
                </a:cubicBezTo>
                <a:cubicBezTo>
                  <a:pt x="47722" y="129426"/>
                  <a:pt x="45738" y="124760"/>
                  <a:pt x="47061" y="120761"/>
                </a:cubicBezTo>
                <a:cubicBezTo>
                  <a:pt x="47061" y="120095"/>
                  <a:pt x="47061" y="120095"/>
                  <a:pt x="47722" y="119428"/>
                </a:cubicBezTo>
                <a:lnTo>
                  <a:pt x="75494" y="82768"/>
                </a:lnTo>
                <a:lnTo>
                  <a:pt x="78139" y="79435"/>
                </a:lnTo>
                <a:lnTo>
                  <a:pt x="138310" y="124094"/>
                </a:lnTo>
                <a:lnTo>
                  <a:pt x="203772" y="36775"/>
                </a:lnTo>
                <a:cubicBezTo>
                  <a:pt x="205755" y="34776"/>
                  <a:pt x="209061" y="34109"/>
                  <a:pt x="211705" y="35442"/>
                </a:cubicBezTo>
                <a:cubicBezTo>
                  <a:pt x="215673" y="36775"/>
                  <a:pt x="217656" y="40775"/>
                  <a:pt x="215673" y="44774"/>
                </a:cubicBezTo>
              </a:path>
            </a:pathLst>
          </a:custGeom>
          <a:solidFill>
            <a:schemeClr val="accent1"/>
          </a:solidFill>
          <a:ln w="9197" cap="flat">
            <a:noFill/>
            <a:prstDash val="solid"/>
            <a:miter/>
          </a:ln>
        </p:spPr>
        <p:txBody>
          <a:bodyPr rtlCol="0" anchor="ctr"/>
          <a:lstStyle/>
          <a:p>
            <a:endParaRPr lang="zh-CN" altLang="en-US" sz="1525">
              <a:solidFill>
                <a:schemeClr val="accent1"/>
              </a:solidFill>
            </a:endParaRPr>
          </a:p>
        </p:txBody>
      </p:sp>
      <p:sp>
        <p:nvSpPr>
          <p:cNvPr id="76" name="任意多边形: 形状 19"/>
          <p:cNvSpPr/>
          <p:nvPr>
            <p:custDataLst>
              <p:tags r:id="rId24"/>
            </p:custDataLst>
          </p:nvPr>
        </p:nvSpPr>
        <p:spPr>
          <a:xfrm>
            <a:off x="7991547" y="1114322"/>
            <a:ext cx="181817" cy="175378"/>
          </a:xfrm>
          <a:custGeom>
            <a:avLst/>
            <a:gdLst>
              <a:gd name="connsiteX0" fmla="*/ 196011 w 259079"/>
              <a:gd name="connsiteY0" fmla="*/ 195649 h 249903"/>
              <a:gd name="connsiteX1" fmla="*/ 141082 w 259079"/>
              <a:gd name="connsiteY1" fmla="*/ 154354 h 249903"/>
              <a:gd name="connsiteX2" fmla="*/ 137828 w 259079"/>
              <a:gd name="connsiteY2" fmla="*/ 145681 h 249903"/>
              <a:gd name="connsiteX3" fmla="*/ 137828 w 259079"/>
              <a:gd name="connsiteY3" fmla="*/ 145552 h 249903"/>
              <a:gd name="connsiteX4" fmla="*/ 138218 w 259079"/>
              <a:gd name="connsiteY4" fmla="*/ 144776 h 249903"/>
              <a:gd name="connsiteX5" fmla="*/ 158784 w 259079"/>
              <a:gd name="connsiteY5" fmla="*/ 89500 h 249903"/>
              <a:gd name="connsiteX6" fmla="*/ 137307 w 259079"/>
              <a:gd name="connsiteY6" fmla="*/ 30471 h 249903"/>
              <a:gd name="connsiteX7" fmla="*/ 136135 w 259079"/>
              <a:gd name="connsiteY7" fmla="*/ 23092 h 249903"/>
              <a:gd name="connsiteX8" fmla="*/ 171801 w 259079"/>
              <a:gd name="connsiteY8" fmla="*/ 180 h 249903"/>
              <a:gd name="connsiteX9" fmla="*/ 218660 w 259079"/>
              <a:gd name="connsiteY9" fmla="*/ 40309 h 249903"/>
              <a:gd name="connsiteX10" fmla="*/ 203041 w 259079"/>
              <a:gd name="connsiteY10" fmla="*/ 99856 h 249903"/>
              <a:gd name="connsiteX11" fmla="*/ 197834 w 259079"/>
              <a:gd name="connsiteY11" fmla="*/ 106329 h 249903"/>
              <a:gd name="connsiteX12" fmla="*/ 197313 w 259079"/>
              <a:gd name="connsiteY12" fmla="*/ 116297 h 249903"/>
              <a:gd name="connsiteX13" fmla="*/ 199266 w 259079"/>
              <a:gd name="connsiteY13" fmla="*/ 119532 h 249903"/>
              <a:gd name="connsiteX14" fmla="*/ 214886 w 259079"/>
              <a:gd name="connsiteY14" fmla="*/ 127170 h 249903"/>
              <a:gd name="connsiteX15" fmla="*/ 231807 w 259079"/>
              <a:gd name="connsiteY15" fmla="*/ 134937 h 249903"/>
              <a:gd name="connsiteX16" fmla="*/ 257840 w 259079"/>
              <a:gd name="connsiteY16" fmla="*/ 158238 h 249903"/>
              <a:gd name="connsiteX17" fmla="*/ 255236 w 259079"/>
              <a:gd name="connsiteY17" fmla="*/ 182833 h 249903"/>
              <a:gd name="connsiteX18" fmla="*/ 202390 w 259079"/>
              <a:gd name="connsiteY18" fmla="*/ 199144 h 249903"/>
              <a:gd name="connsiteX19" fmla="*/ 196011 w 259079"/>
              <a:gd name="connsiteY19" fmla="*/ 195649 h 249903"/>
              <a:gd name="connsiteX20" fmla="*/ 114 w 259079"/>
              <a:gd name="connsiteY20" fmla="*/ 221539 h 249903"/>
              <a:gd name="connsiteX21" fmla="*/ 114 w 259079"/>
              <a:gd name="connsiteY21" fmla="*/ 212477 h 249903"/>
              <a:gd name="connsiteX22" fmla="*/ 2717 w 259079"/>
              <a:gd name="connsiteY22" fmla="*/ 204711 h 249903"/>
              <a:gd name="connsiteX23" fmla="*/ 27058 w 259079"/>
              <a:gd name="connsiteY23" fmla="*/ 181668 h 249903"/>
              <a:gd name="connsiteX24" fmla="*/ 27839 w 259079"/>
              <a:gd name="connsiteY24" fmla="*/ 181150 h 249903"/>
              <a:gd name="connsiteX25" fmla="*/ 52180 w 259079"/>
              <a:gd name="connsiteY25" fmla="*/ 169759 h 249903"/>
              <a:gd name="connsiteX26" fmla="*/ 59990 w 259079"/>
              <a:gd name="connsiteY26" fmla="*/ 166523 h 249903"/>
              <a:gd name="connsiteX27" fmla="*/ 62202 w 259079"/>
              <a:gd name="connsiteY27" fmla="*/ 164840 h 249903"/>
              <a:gd name="connsiteX28" fmla="*/ 66368 w 259079"/>
              <a:gd name="connsiteY28" fmla="*/ 143869 h 249903"/>
              <a:gd name="connsiteX29" fmla="*/ 61291 w 259079"/>
              <a:gd name="connsiteY29" fmla="*/ 137526 h 249903"/>
              <a:gd name="connsiteX30" fmla="*/ 61031 w 259079"/>
              <a:gd name="connsiteY30" fmla="*/ 137268 h 249903"/>
              <a:gd name="connsiteX31" fmla="*/ 41636 w 259079"/>
              <a:gd name="connsiteY31" fmla="*/ 76555 h 249903"/>
              <a:gd name="connsiteX32" fmla="*/ 89797 w 259079"/>
              <a:gd name="connsiteY32" fmla="*/ 32542 h 249903"/>
              <a:gd name="connsiteX33" fmla="*/ 139260 w 259079"/>
              <a:gd name="connsiteY33" fmla="*/ 76296 h 249903"/>
              <a:gd name="connsiteX34" fmla="*/ 139390 w 259079"/>
              <a:gd name="connsiteY34" fmla="*/ 76944 h 249903"/>
              <a:gd name="connsiteX35" fmla="*/ 132882 w 259079"/>
              <a:gd name="connsiteY35" fmla="*/ 115520 h 249903"/>
              <a:gd name="connsiteX36" fmla="*/ 120126 w 259079"/>
              <a:gd name="connsiteY36" fmla="*/ 137138 h 249903"/>
              <a:gd name="connsiteX37" fmla="*/ 119605 w 259079"/>
              <a:gd name="connsiteY37" fmla="*/ 137915 h 249903"/>
              <a:gd name="connsiteX38" fmla="*/ 114919 w 259079"/>
              <a:gd name="connsiteY38" fmla="*/ 143351 h 249903"/>
              <a:gd name="connsiteX39" fmla="*/ 114399 w 259079"/>
              <a:gd name="connsiteY39" fmla="*/ 144646 h 249903"/>
              <a:gd name="connsiteX40" fmla="*/ 117262 w 259079"/>
              <a:gd name="connsiteY40" fmla="*/ 166005 h 249903"/>
              <a:gd name="connsiteX41" fmla="*/ 127415 w 259079"/>
              <a:gd name="connsiteY41" fmla="*/ 169759 h 249903"/>
              <a:gd name="connsiteX42" fmla="*/ 128065 w 259079"/>
              <a:gd name="connsiteY42" fmla="*/ 170018 h 249903"/>
              <a:gd name="connsiteX43" fmla="*/ 170499 w 259079"/>
              <a:gd name="connsiteY43" fmla="*/ 194355 h 249903"/>
              <a:gd name="connsiteX44" fmla="*/ 170890 w 259079"/>
              <a:gd name="connsiteY44" fmla="*/ 194613 h 249903"/>
              <a:gd name="connsiteX45" fmla="*/ 180522 w 259079"/>
              <a:gd name="connsiteY45" fmla="*/ 208724 h 249903"/>
              <a:gd name="connsiteX46" fmla="*/ 181043 w 259079"/>
              <a:gd name="connsiteY46" fmla="*/ 213125 h 249903"/>
              <a:gd name="connsiteX47" fmla="*/ 181043 w 259079"/>
              <a:gd name="connsiteY47" fmla="*/ 223222 h 249903"/>
              <a:gd name="connsiteX48" fmla="*/ 180782 w 259079"/>
              <a:gd name="connsiteY48" fmla="*/ 225034 h 249903"/>
              <a:gd name="connsiteX49" fmla="*/ 141993 w 259079"/>
              <a:gd name="connsiteY49" fmla="*/ 246135 h 249903"/>
              <a:gd name="connsiteX50" fmla="*/ 43068 w 259079"/>
              <a:gd name="connsiteY50" fmla="*/ 246135 h 249903"/>
              <a:gd name="connsiteX51" fmla="*/ 5321 w 259079"/>
              <a:gd name="connsiteY51" fmla="*/ 230600 h 249903"/>
              <a:gd name="connsiteX52" fmla="*/ 114 w 259079"/>
              <a:gd name="connsiteY52" fmla="*/ 221539 h 24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59079" h="249903">
                <a:moveTo>
                  <a:pt x="196011" y="195649"/>
                </a:moveTo>
                <a:cubicBezTo>
                  <a:pt x="184817" y="174549"/>
                  <a:pt x="164251" y="163546"/>
                  <a:pt x="141082" y="154354"/>
                </a:cubicBezTo>
                <a:cubicBezTo>
                  <a:pt x="137567" y="152931"/>
                  <a:pt x="136135" y="148918"/>
                  <a:pt x="137828" y="145681"/>
                </a:cubicBezTo>
                <a:lnTo>
                  <a:pt x="137828" y="145552"/>
                </a:lnTo>
                <a:lnTo>
                  <a:pt x="138218" y="144776"/>
                </a:lnTo>
                <a:cubicBezTo>
                  <a:pt x="148502" y="130536"/>
                  <a:pt x="157482" y="112542"/>
                  <a:pt x="158784" y="89500"/>
                </a:cubicBezTo>
                <a:cubicBezTo>
                  <a:pt x="161257" y="63092"/>
                  <a:pt x="151235" y="44452"/>
                  <a:pt x="137307" y="30471"/>
                </a:cubicBezTo>
                <a:cubicBezTo>
                  <a:pt x="135355" y="28529"/>
                  <a:pt x="134834" y="25552"/>
                  <a:pt x="136135" y="23092"/>
                </a:cubicBezTo>
                <a:cubicBezTo>
                  <a:pt x="142774" y="10924"/>
                  <a:pt x="153057" y="1345"/>
                  <a:pt x="171801" y="180"/>
                </a:cubicBezTo>
                <a:cubicBezTo>
                  <a:pt x="200437" y="-1115"/>
                  <a:pt x="216057" y="17008"/>
                  <a:pt x="218660" y="40309"/>
                </a:cubicBezTo>
                <a:cubicBezTo>
                  <a:pt x="222565" y="66199"/>
                  <a:pt x="213454" y="86911"/>
                  <a:pt x="203041" y="99856"/>
                </a:cubicBezTo>
                <a:cubicBezTo>
                  <a:pt x="201739" y="102446"/>
                  <a:pt x="199135" y="103739"/>
                  <a:pt x="197834" y="106329"/>
                </a:cubicBezTo>
                <a:cubicBezTo>
                  <a:pt x="196792" y="108400"/>
                  <a:pt x="196532" y="113189"/>
                  <a:pt x="197313" y="116297"/>
                </a:cubicBezTo>
                <a:cubicBezTo>
                  <a:pt x="197574" y="117591"/>
                  <a:pt x="198224" y="118627"/>
                  <a:pt x="199266" y="119532"/>
                </a:cubicBezTo>
                <a:cubicBezTo>
                  <a:pt x="202910" y="122640"/>
                  <a:pt x="210329" y="124840"/>
                  <a:pt x="214886" y="127170"/>
                </a:cubicBezTo>
                <a:cubicBezTo>
                  <a:pt x="221393" y="129760"/>
                  <a:pt x="226600" y="132348"/>
                  <a:pt x="231807" y="134937"/>
                </a:cubicBezTo>
                <a:cubicBezTo>
                  <a:pt x="242220" y="140115"/>
                  <a:pt x="253934" y="147882"/>
                  <a:pt x="257840" y="158238"/>
                </a:cubicBezTo>
                <a:cubicBezTo>
                  <a:pt x="260443" y="164711"/>
                  <a:pt x="259141" y="177655"/>
                  <a:pt x="255236" y="182833"/>
                </a:cubicBezTo>
                <a:cubicBezTo>
                  <a:pt x="246775" y="194873"/>
                  <a:pt x="222434" y="196814"/>
                  <a:pt x="202390" y="199144"/>
                </a:cubicBezTo>
                <a:cubicBezTo>
                  <a:pt x="199786" y="199274"/>
                  <a:pt x="197313" y="197979"/>
                  <a:pt x="196011" y="195649"/>
                </a:cubicBezTo>
                <a:moveTo>
                  <a:pt x="114" y="221539"/>
                </a:moveTo>
                <a:lnTo>
                  <a:pt x="114" y="212477"/>
                </a:lnTo>
                <a:cubicBezTo>
                  <a:pt x="114" y="209889"/>
                  <a:pt x="1416" y="207299"/>
                  <a:pt x="2717" y="204711"/>
                </a:cubicBezTo>
                <a:cubicBezTo>
                  <a:pt x="7794" y="194484"/>
                  <a:pt x="18077" y="188012"/>
                  <a:pt x="27058" y="181668"/>
                </a:cubicBezTo>
                <a:cubicBezTo>
                  <a:pt x="27318" y="181539"/>
                  <a:pt x="27579" y="181280"/>
                  <a:pt x="27839" y="181150"/>
                </a:cubicBezTo>
                <a:cubicBezTo>
                  <a:pt x="35519" y="177397"/>
                  <a:pt x="43198" y="173513"/>
                  <a:pt x="52180" y="169759"/>
                </a:cubicBezTo>
                <a:cubicBezTo>
                  <a:pt x="54393" y="168724"/>
                  <a:pt x="57516" y="167559"/>
                  <a:pt x="59990" y="166523"/>
                </a:cubicBezTo>
                <a:cubicBezTo>
                  <a:pt x="60901" y="166134"/>
                  <a:pt x="61682" y="165617"/>
                  <a:pt x="62202" y="164840"/>
                </a:cubicBezTo>
                <a:cubicBezTo>
                  <a:pt x="65977" y="160309"/>
                  <a:pt x="70012" y="150989"/>
                  <a:pt x="66368" y="143869"/>
                </a:cubicBezTo>
                <a:cubicBezTo>
                  <a:pt x="65066" y="141280"/>
                  <a:pt x="63764" y="139986"/>
                  <a:pt x="61291" y="137526"/>
                </a:cubicBezTo>
                <a:lnTo>
                  <a:pt x="61031" y="137268"/>
                </a:lnTo>
                <a:cubicBezTo>
                  <a:pt x="49316" y="124322"/>
                  <a:pt x="39033" y="102316"/>
                  <a:pt x="41636" y="76555"/>
                </a:cubicBezTo>
                <a:cubicBezTo>
                  <a:pt x="44240" y="50665"/>
                  <a:pt x="61161" y="32542"/>
                  <a:pt x="89797" y="32542"/>
                </a:cubicBezTo>
                <a:cubicBezTo>
                  <a:pt x="118303" y="32542"/>
                  <a:pt x="135225" y="50536"/>
                  <a:pt x="139260" y="76296"/>
                </a:cubicBezTo>
                <a:cubicBezTo>
                  <a:pt x="139260" y="76555"/>
                  <a:pt x="139260" y="76685"/>
                  <a:pt x="139390" y="76944"/>
                </a:cubicBezTo>
                <a:cubicBezTo>
                  <a:pt x="140561" y="92348"/>
                  <a:pt x="136786" y="106458"/>
                  <a:pt x="132882" y="115520"/>
                </a:cubicBezTo>
                <a:cubicBezTo>
                  <a:pt x="129107" y="124452"/>
                  <a:pt x="125202" y="130795"/>
                  <a:pt x="120126" y="137138"/>
                </a:cubicBezTo>
                <a:cubicBezTo>
                  <a:pt x="119865" y="137396"/>
                  <a:pt x="119735" y="137656"/>
                  <a:pt x="119605" y="137915"/>
                </a:cubicBezTo>
                <a:cubicBezTo>
                  <a:pt x="118303" y="139986"/>
                  <a:pt x="116220" y="141280"/>
                  <a:pt x="114919" y="143351"/>
                </a:cubicBezTo>
                <a:cubicBezTo>
                  <a:pt x="114659" y="143740"/>
                  <a:pt x="114528" y="144128"/>
                  <a:pt x="114399" y="144646"/>
                </a:cubicBezTo>
                <a:cubicBezTo>
                  <a:pt x="112185" y="152284"/>
                  <a:pt x="114659" y="162251"/>
                  <a:pt x="117262" y="166005"/>
                </a:cubicBezTo>
                <a:cubicBezTo>
                  <a:pt x="118563" y="168465"/>
                  <a:pt x="123510" y="168594"/>
                  <a:pt x="127415" y="169759"/>
                </a:cubicBezTo>
                <a:cubicBezTo>
                  <a:pt x="127675" y="169889"/>
                  <a:pt x="127805" y="169889"/>
                  <a:pt x="128065" y="170018"/>
                </a:cubicBezTo>
                <a:cubicBezTo>
                  <a:pt x="143555" y="176490"/>
                  <a:pt x="158915" y="184128"/>
                  <a:pt x="170499" y="194355"/>
                </a:cubicBezTo>
                <a:cubicBezTo>
                  <a:pt x="170629" y="194484"/>
                  <a:pt x="170759" y="194613"/>
                  <a:pt x="170890" y="194613"/>
                </a:cubicBezTo>
                <a:cubicBezTo>
                  <a:pt x="174274" y="197979"/>
                  <a:pt x="178700" y="202510"/>
                  <a:pt x="180522" y="208724"/>
                </a:cubicBezTo>
                <a:cubicBezTo>
                  <a:pt x="180912" y="210147"/>
                  <a:pt x="181043" y="211701"/>
                  <a:pt x="181043" y="213125"/>
                </a:cubicBezTo>
                <a:lnTo>
                  <a:pt x="181043" y="223222"/>
                </a:lnTo>
                <a:cubicBezTo>
                  <a:pt x="181043" y="223869"/>
                  <a:pt x="180912" y="224517"/>
                  <a:pt x="180782" y="225034"/>
                </a:cubicBezTo>
                <a:cubicBezTo>
                  <a:pt x="176357" y="238497"/>
                  <a:pt x="158524" y="242381"/>
                  <a:pt x="141993" y="246135"/>
                </a:cubicBezTo>
                <a:cubicBezTo>
                  <a:pt x="113357" y="251313"/>
                  <a:pt x="73006" y="251313"/>
                  <a:pt x="43068" y="246135"/>
                </a:cubicBezTo>
                <a:cubicBezTo>
                  <a:pt x="28750" y="243546"/>
                  <a:pt x="13130" y="239662"/>
                  <a:pt x="5321" y="230600"/>
                </a:cubicBezTo>
                <a:cubicBezTo>
                  <a:pt x="2717" y="229307"/>
                  <a:pt x="1416" y="226717"/>
                  <a:pt x="114" y="221539"/>
                </a:cubicBezTo>
              </a:path>
            </a:pathLst>
          </a:custGeom>
          <a:solidFill>
            <a:schemeClr val="accent1"/>
          </a:solidFill>
          <a:ln w="9197" cap="flat">
            <a:noFill/>
            <a:prstDash val="solid"/>
            <a:miter/>
          </a:ln>
        </p:spPr>
        <p:txBody>
          <a:bodyPr rtlCol="0" anchor="ctr"/>
          <a:lstStyle/>
          <a:p>
            <a:endParaRPr lang="zh-CN" altLang="en-US" sz="1525">
              <a:solidFill>
                <a:schemeClr val="accent1"/>
              </a:solidFill>
            </a:endParaRPr>
          </a:p>
        </p:txBody>
      </p:sp>
      <p:sp>
        <p:nvSpPr>
          <p:cNvPr id="77" name="任意多边形: 形状 20"/>
          <p:cNvSpPr/>
          <p:nvPr>
            <p:custDataLst>
              <p:tags r:id="rId25"/>
            </p:custDataLst>
          </p:nvPr>
        </p:nvSpPr>
        <p:spPr>
          <a:xfrm>
            <a:off x="2178720" y="1106300"/>
            <a:ext cx="181902" cy="181902"/>
          </a:xfrm>
          <a:custGeom>
            <a:avLst/>
            <a:gdLst>
              <a:gd name="connsiteX0" fmla="*/ 86371 w 172430"/>
              <a:gd name="connsiteY0" fmla="*/ 54011 h 171130"/>
              <a:gd name="connsiteX1" fmla="*/ 54527 w 172430"/>
              <a:gd name="connsiteY1" fmla="*/ 85615 h 171130"/>
              <a:gd name="connsiteX2" fmla="*/ 86371 w 172430"/>
              <a:gd name="connsiteY2" fmla="*/ 117219 h 171130"/>
              <a:gd name="connsiteX3" fmla="*/ 118216 w 172430"/>
              <a:gd name="connsiteY3" fmla="*/ 85615 h 171130"/>
              <a:gd name="connsiteX4" fmla="*/ 86371 w 172430"/>
              <a:gd name="connsiteY4" fmla="*/ 54011 h 171130"/>
              <a:gd name="connsiteX5" fmla="*/ 102293 w 172430"/>
              <a:gd name="connsiteY5" fmla="*/ 6604 h 171130"/>
              <a:gd name="connsiteX6" fmla="*/ 166005 w 172430"/>
              <a:gd name="connsiteY6" fmla="*/ 69813 h 171130"/>
              <a:gd name="connsiteX7" fmla="*/ 166005 w 172430"/>
              <a:gd name="connsiteY7" fmla="*/ 101417 h 171130"/>
              <a:gd name="connsiteX8" fmla="*/ 102293 w 172430"/>
              <a:gd name="connsiteY8" fmla="*/ 164647 h 171130"/>
              <a:gd name="connsiteX9" fmla="*/ 70449 w 172430"/>
              <a:gd name="connsiteY9" fmla="*/ 164647 h 171130"/>
              <a:gd name="connsiteX10" fmla="*/ 6760 w 172430"/>
              <a:gd name="connsiteY10" fmla="*/ 101417 h 171130"/>
              <a:gd name="connsiteX11" fmla="*/ 6760 w 172430"/>
              <a:gd name="connsiteY11" fmla="*/ 69813 h 171130"/>
              <a:gd name="connsiteX12" fmla="*/ 70427 w 172430"/>
              <a:gd name="connsiteY12" fmla="*/ 6604 h 171130"/>
              <a:gd name="connsiteX13" fmla="*/ 102271 w 172430"/>
              <a:gd name="connsiteY13" fmla="*/ 6604 h 171130"/>
              <a:gd name="connsiteX14" fmla="*/ 102293 w 172430"/>
              <a:gd name="connsiteY14" fmla="*/ 6604 h 17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1" h="510">
                <a:moveTo>
                  <a:pt x="375" y="85"/>
                </a:moveTo>
                <a:lnTo>
                  <a:pt x="325" y="134"/>
                </a:lnTo>
                <a:lnTo>
                  <a:pt x="375" y="184"/>
                </a:lnTo>
                <a:lnTo>
                  <a:pt x="425" y="134"/>
                </a:lnTo>
                <a:lnTo>
                  <a:pt x="375" y="85"/>
                </a:lnTo>
                <a:close/>
                <a:moveTo>
                  <a:pt x="400" y="10"/>
                </a:moveTo>
                <a:lnTo>
                  <a:pt x="501" y="110"/>
                </a:lnTo>
                <a:cubicBezTo>
                  <a:pt x="515" y="123"/>
                  <a:pt x="515" y="146"/>
                  <a:pt x="501" y="159"/>
                </a:cubicBezTo>
                <a:lnTo>
                  <a:pt x="400" y="259"/>
                </a:lnTo>
                <a:cubicBezTo>
                  <a:pt x="386" y="272"/>
                  <a:pt x="364" y="272"/>
                  <a:pt x="350" y="259"/>
                </a:cubicBezTo>
                <a:lnTo>
                  <a:pt x="249" y="159"/>
                </a:lnTo>
                <a:cubicBezTo>
                  <a:pt x="236" y="146"/>
                  <a:pt x="236" y="123"/>
                  <a:pt x="249" y="110"/>
                </a:cubicBezTo>
                <a:lnTo>
                  <a:pt x="350" y="10"/>
                </a:lnTo>
                <a:cubicBezTo>
                  <a:pt x="364" y="-3"/>
                  <a:pt x="386" y="-3"/>
                  <a:pt x="400" y="10"/>
                </a:cubicBezTo>
                <a:lnTo>
                  <a:pt x="400" y="10"/>
                </a:lnTo>
                <a:close/>
                <a:moveTo>
                  <a:pt x="35" y="32"/>
                </a:moveTo>
                <a:lnTo>
                  <a:pt x="187" y="32"/>
                </a:lnTo>
                <a:cubicBezTo>
                  <a:pt x="206" y="32"/>
                  <a:pt x="222" y="48"/>
                  <a:pt x="222" y="67"/>
                </a:cubicBezTo>
                <a:lnTo>
                  <a:pt x="222" y="217"/>
                </a:lnTo>
                <a:cubicBezTo>
                  <a:pt x="222" y="237"/>
                  <a:pt x="206" y="253"/>
                  <a:pt x="187" y="253"/>
                </a:cubicBezTo>
                <a:lnTo>
                  <a:pt x="35" y="253"/>
                </a:lnTo>
                <a:cubicBezTo>
                  <a:pt x="16" y="253"/>
                  <a:pt x="0" y="237"/>
                  <a:pt x="0" y="217"/>
                </a:cubicBezTo>
                <a:lnTo>
                  <a:pt x="0" y="67"/>
                </a:lnTo>
                <a:cubicBezTo>
                  <a:pt x="0" y="48"/>
                  <a:pt x="16" y="32"/>
                  <a:pt x="35" y="32"/>
                </a:cubicBezTo>
                <a:close/>
                <a:moveTo>
                  <a:pt x="35" y="289"/>
                </a:moveTo>
                <a:lnTo>
                  <a:pt x="187" y="289"/>
                </a:lnTo>
                <a:cubicBezTo>
                  <a:pt x="206" y="289"/>
                  <a:pt x="222" y="305"/>
                  <a:pt x="222" y="325"/>
                </a:cubicBezTo>
                <a:lnTo>
                  <a:pt x="222" y="475"/>
                </a:lnTo>
                <a:cubicBezTo>
                  <a:pt x="222" y="494"/>
                  <a:pt x="206" y="510"/>
                  <a:pt x="187" y="510"/>
                </a:cubicBezTo>
                <a:lnTo>
                  <a:pt x="35" y="510"/>
                </a:lnTo>
                <a:cubicBezTo>
                  <a:pt x="16" y="510"/>
                  <a:pt x="0" y="494"/>
                  <a:pt x="0" y="475"/>
                </a:cubicBezTo>
                <a:lnTo>
                  <a:pt x="0" y="325"/>
                </a:lnTo>
                <a:cubicBezTo>
                  <a:pt x="0" y="305"/>
                  <a:pt x="16" y="289"/>
                  <a:pt x="35" y="289"/>
                </a:cubicBezTo>
                <a:close/>
                <a:moveTo>
                  <a:pt x="294" y="289"/>
                </a:moveTo>
                <a:lnTo>
                  <a:pt x="446" y="289"/>
                </a:lnTo>
                <a:cubicBezTo>
                  <a:pt x="465" y="289"/>
                  <a:pt x="481" y="305"/>
                  <a:pt x="481" y="325"/>
                </a:cubicBezTo>
                <a:lnTo>
                  <a:pt x="481" y="475"/>
                </a:lnTo>
                <a:cubicBezTo>
                  <a:pt x="481" y="494"/>
                  <a:pt x="465" y="510"/>
                  <a:pt x="446" y="510"/>
                </a:cubicBezTo>
                <a:lnTo>
                  <a:pt x="294" y="510"/>
                </a:lnTo>
                <a:cubicBezTo>
                  <a:pt x="275" y="510"/>
                  <a:pt x="259" y="494"/>
                  <a:pt x="259" y="475"/>
                </a:cubicBezTo>
                <a:lnTo>
                  <a:pt x="259" y="325"/>
                </a:lnTo>
                <a:cubicBezTo>
                  <a:pt x="259" y="305"/>
                  <a:pt x="275" y="289"/>
                  <a:pt x="294" y="289"/>
                </a:cubicBezTo>
                <a:close/>
              </a:path>
            </a:pathLst>
          </a:custGeom>
          <a:solidFill>
            <a:schemeClr val="accent1"/>
          </a:solidFill>
          <a:ln w="11569" cap="flat">
            <a:noFill/>
            <a:prstDash val="solid"/>
            <a:miter/>
          </a:ln>
        </p:spPr>
        <p:txBody>
          <a:bodyPr wrap="square" rtlCol="0" anchor="ctr">
            <a:noAutofit/>
          </a:bodyPr>
          <a:lstStyle/>
          <a:p>
            <a:endParaRPr lang="zh-CN" altLang="en-US" sz="1525">
              <a:solidFill>
                <a:schemeClr val="accent1"/>
              </a:solidFill>
            </a:endParaRPr>
          </a:p>
        </p:txBody>
      </p:sp>
      <p:sp>
        <p:nvSpPr>
          <p:cNvPr id="78" name="文本框 77"/>
          <p:cNvSpPr txBox="1"/>
          <p:nvPr>
            <p:custDataLst>
              <p:tags r:id="rId26"/>
            </p:custDataLst>
          </p:nvPr>
        </p:nvSpPr>
        <p:spPr>
          <a:xfrm>
            <a:off x="146685" y="156210"/>
            <a:ext cx="5889625" cy="777240"/>
          </a:xfrm>
          <a:prstGeom prst="rect">
            <a:avLst/>
          </a:prstGeom>
          <a:noFill/>
        </p:spPr>
        <p:txBody>
          <a:bodyPr wrap="square" rtlCol="0">
            <a:normAutofit/>
          </a:bodyPr>
          <a:lstStyle/>
          <a:p>
            <a:pPr lvl="0" fontAlgn="auto">
              <a:lnSpc>
                <a:spcPct val="130000"/>
              </a:lnSpc>
            </a:pPr>
            <a:r>
              <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rPr>
              <a:t>业务痛点</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框 77"/>
          <p:cNvSpPr txBox="1"/>
          <p:nvPr>
            <p:custDataLst>
              <p:tags r:id="rId2"/>
            </p:custDataLst>
          </p:nvPr>
        </p:nvSpPr>
        <p:spPr>
          <a:xfrm>
            <a:off x="253365" y="156210"/>
            <a:ext cx="5889625" cy="777240"/>
          </a:xfrm>
          <a:prstGeom prst="rect">
            <a:avLst/>
          </a:prstGeom>
          <a:noFill/>
        </p:spPr>
        <p:txBody>
          <a:bodyPr wrap="square" rtlCol="0">
            <a:normAutofit/>
          </a:bodyPr>
          <a:lstStyle/>
          <a:p>
            <a:pPr lvl="0" fontAlgn="auto">
              <a:lnSpc>
                <a:spcPct val="130000"/>
              </a:lnSpc>
            </a:pPr>
            <a:r>
              <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rPr>
              <a:t>优势</a:t>
            </a:r>
          </a:p>
        </p:txBody>
      </p:sp>
      <p:sp>
        <p:nvSpPr>
          <p:cNvPr id="2" name="矩形 1"/>
          <p:cNvSpPr/>
          <p:nvPr>
            <p:custDataLst>
              <p:tags r:id="rId3"/>
            </p:custDataLst>
          </p:nvPr>
        </p:nvSpPr>
        <p:spPr>
          <a:xfrm>
            <a:off x="678180" y="1178560"/>
            <a:ext cx="2335530" cy="1094740"/>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基于预定义规则的自动执行决策过程，减少人为干预，提高决策速度和准确性。</a:t>
            </a:r>
          </a:p>
        </p:txBody>
      </p:sp>
      <p:sp>
        <p:nvSpPr>
          <p:cNvPr id="4" name="矩形 3"/>
          <p:cNvSpPr/>
          <p:nvPr>
            <p:custDataLst>
              <p:tags r:id="rId4"/>
            </p:custDataLst>
          </p:nvPr>
        </p:nvSpPr>
        <p:spPr>
          <a:xfrm>
            <a:off x="1036320" y="814070"/>
            <a:ext cx="1977390" cy="289560"/>
          </a:xfrm>
          <a:prstGeom prst="rect">
            <a:avLst/>
          </a:prstGeom>
          <a:noFill/>
        </p:spPr>
        <p:txBody>
          <a:bodyPr wrap="square" lIns="0" tIns="0" rIns="0" bIns="0" rtlCol="0" anchor="b">
            <a:noAutofit/>
          </a:bodyPr>
          <a:lstStyle/>
          <a:p>
            <a:pPr>
              <a:spcBef>
                <a:spcPct val="0"/>
              </a:spcBef>
              <a:spcAft>
                <a:spcPct val="0"/>
              </a:spcAft>
              <a:buClr>
                <a:schemeClr val="accent1"/>
              </a:buClr>
              <a:buSzPct val="70000"/>
            </a:pPr>
            <a:r>
              <a:rPr lang="zh-CN" altLang="en-US" sz="1400" b="1">
                <a:solidFill>
                  <a:schemeClr val="accent1"/>
                </a:solidFill>
                <a:latin typeface="+mn-ea"/>
                <a:cs typeface="+mn-ea"/>
              </a:rPr>
              <a:t>自动化决策与流程优化</a:t>
            </a:r>
          </a:p>
        </p:txBody>
      </p:sp>
      <p:sp>
        <p:nvSpPr>
          <p:cNvPr id="5" name="矩形 4"/>
          <p:cNvSpPr/>
          <p:nvPr>
            <p:custDataLst>
              <p:tags r:id="rId5"/>
            </p:custDataLst>
          </p:nvPr>
        </p:nvSpPr>
        <p:spPr>
          <a:xfrm>
            <a:off x="3406775" y="1178560"/>
            <a:ext cx="2456815" cy="1094740"/>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市场环境和业务需求不断变化，规则引擎允许企业快速调整业务逻辑和决策规则，无需修改底层代码，从而更快地适应外部环境变化，维持竞争力。</a:t>
            </a:r>
            <a:endParaRPr lang="zh-CN" altLang="en-US" sz="1000" spc="150" dirty="0">
              <a:solidFill>
                <a:schemeClr val="dk1">
                  <a:lumMod val="75000"/>
                  <a:lumOff val="25000"/>
                </a:schemeClr>
              </a:solidFill>
              <a:latin typeface="微软雅黑" panose="020B0503020204020204" charset="-122"/>
              <a:ea typeface="微软雅黑" panose="020B0503020204020204" charset="-122"/>
            </a:endParaRPr>
          </a:p>
          <a:p>
            <a:pPr>
              <a:lnSpc>
                <a:spcPct val="150000"/>
              </a:lnSpc>
              <a:spcBef>
                <a:spcPct val="0"/>
              </a:spcBef>
              <a:spcAft>
                <a:spcPct val="0"/>
              </a:spcAft>
            </a:pPr>
            <a:endParaRPr lang="zh-CN" altLang="en-US" sz="1000" dirty="0">
              <a:ln>
                <a:noFill/>
                <a:prstDash val="sysDot"/>
              </a:ln>
              <a:solidFill>
                <a:schemeClr val="tx1">
                  <a:lumMod val="85000"/>
                  <a:lumOff val="15000"/>
                </a:schemeClr>
              </a:solidFill>
              <a:latin typeface="+mn-ea"/>
              <a:cs typeface="+mn-ea"/>
            </a:endParaRPr>
          </a:p>
        </p:txBody>
      </p:sp>
      <p:sp>
        <p:nvSpPr>
          <p:cNvPr id="7" name="矩形 6"/>
          <p:cNvSpPr/>
          <p:nvPr>
            <p:custDataLst>
              <p:tags r:id="rId6"/>
            </p:custDataLst>
          </p:nvPr>
        </p:nvSpPr>
        <p:spPr>
          <a:xfrm>
            <a:off x="3763010" y="814070"/>
            <a:ext cx="2272665" cy="289560"/>
          </a:xfrm>
          <a:prstGeom prst="rect">
            <a:avLst/>
          </a:prstGeom>
          <a:noFill/>
        </p:spPr>
        <p:txBody>
          <a:bodyPr wrap="square" lIns="0" tIns="0" rIns="0" bIns="0" rtlCol="0" anchor="b">
            <a:noAutofit/>
          </a:bodyPr>
          <a:lstStyle/>
          <a:p>
            <a:pPr>
              <a:spcBef>
                <a:spcPct val="0"/>
              </a:spcBef>
              <a:spcAft>
                <a:spcPct val="0"/>
              </a:spcAft>
              <a:buClr>
                <a:schemeClr val="accent1"/>
              </a:buClr>
              <a:buSzPct val="70000"/>
            </a:pPr>
            <a:r>
              <a:rPr lang="zh-CN" altLang="en-US" sz="1400" b="1" dirty="0">
                <a:solidFill>
                  <a:schemeClr val="accent1"/>
                </a:solidFill>
                <a:latin typeface="+mn-ea"/>
                <a:cs typeface="+mn-ea"/>
              </a:rPr>
              <a:t>灵活性与快速响应市场变化</a:t>
            </a:r>
          </a:p>
        </p:txBody>
      </p:sp>
      <p:sp>
        <p:nvSpPr>
          <p:cNvPr id="10" name="矩形 9"/>
          <p:cNvSpPr/>
          <p:nvPr>
            <p:custDataLst>
              <p:tags r:id="rId7"/>
            </p:custDataLst>
          </p:nvPr>
        </p:nvSpPr>
        <p:spPr>
          <a:xfrm>
            <a:off x="6136640" y="1178560"/>
            <a:ext cx="2084070" cy="1094740"/>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通过集中管理和执行业务规则，规则引擎确保了决策的一致性和公正性，有助于企业遵守行业规范和法律法规，减少合规风险。</a:t>
            </a:r>
            <a:endParaRPr lang="zh-CN" altLang="en-US" sz="1000" spc="150" dirty="0">
              <a:solidFill>
                <a:schemeClr val="dk1">
                  <a:lumMod val="75000"/>
                  <a:lumOff val="25000"/>
                </a:schemeClr>
              </a:solidFill>
              <a:latin typeface="微软雅黑" panose="020B0503020204020204" charset="-122"/>
              <a:ea typeface="微软雅黑" panose="020B0503020204020204" charset="-122"/>
            </a:endParaRPr>
          </a:p>
          <a:p>
            <a:pPr>
              <a:lnSpc>
                <a:spcPct val="150000"/>
              </a:lnSpc>
              <a:spcBef>
                <a:spcPct val="0"/>
              </a:spcBef>
              <a:spcAft>
                <a:spcPct val="0"/>
              </a:spcAft>
            </a:pPr>
            <a:endParaRPr lang="zh-CN" altLang="en-US" sz="1000" dirty="0">
              <a:ln>
                <a:noFill/>
                <a:prstDash val="sysDot"/>
              </a:ln>
              <a:solidFill>
                <a:schemeClr val="tx1">
                  <a:lumMod val="85000"/>
                  <a:lumOff val="15000"/>
                </a:schemeClr>
              </a:solidFill>
              <a:latin typeface="+mn-ea"/>
              <a:cs typeface="+mn-ea"/>
            </a:endParaRPr>
          </a:p>
        </p:txBody>
      </p:sp>
      <p:sp>
        <p:nvSpPr>
          <p:cNvPr id="14" name="矩形 13"/>
          <p:cNvSpPr/>
          <p:nvPr>
            <p:custDataLst>
              <p:tags r:id="rId8"/>
            </p:custDataLst>
          </p:nvPr>
        </p:nvSpPr>
        <p:spPr>
          <a:xfrm>
            <a:off x="6491315" y="813860"/>
            <a:ext cx="1621116" cy="289480"/>
          </a:xfrm>
          <a:prstGeom prst="rect">
            <a:avLst/>
          </a:prstGeom>
          <a:noFill/>
        </p:spPr>
        <p:txBody>
          <a:bodyPr wrap="square" lIns="0" tIns="0" rIns="0" bIns="0" rtlCol="0" anchor="b">
            <a:noAutofit/>
          </a:bodyPr>
          <a:lstStyle/>
          <a:p>
            <a:pPr>
              <a:spcBef>
                <a:spcPct val="0"/>
              </a:spcBef>
              <a:spcAft>
                <a:spcPct val="0"/>
              </a:spcAft>
              <a:buClr>
                <a:schemeClr val="accent1"/>
              </a:buClr>
              <a:buSzPct val="70000"/>
            </a:pPr>
            <a:r>
              <a:rPr lang="zh-CN" altLang="en-US" sz="1400" b="1">
                <a:solidFill>
                  <a:schemeClr val="accent1"/>
                </a:solidFill>
                <a:latin typeface="+mn-ea"/>
                <a:cs typeface="+mn-ea"/>
              </a:rPr>
              <a:t>一致性与合规性保障</a:t>
            </a:r>
          </a:p>
        </p:txBody>
      </p:sp>
      <p:sp>
        <p:nvSpPr>
          <p:cNvPr id="15" name="矩形 14"/>
          <p:cNvSpPr/>
          <p:nvPr>
            <p:custDataLst>
              <p:tags r:id="rId9"/>
            </p:custDataLst>
          </p:nvPr>
        </p:nvSpPr>
        <p:spPr>
          <a:xfrm>
            <a:off x="678180" y="3122295"/>
            <a:ext cx="2331720" cy="1094740"/>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sym typeface="+mn-ea"/>
              </a:rPr>
              <a:t>在数字化营销、客户服务等领域，规则引擎可以根据用户行为、偏好等数据实时制定个性化策略，提升用户体验和满意度，增强客户忠诚度。</a:t>
            </a:r>
            <a:endParaRPr lang="zh-CN" altLang="en-US" sz="1000" spc="150" dirty="0">
              <a:solidFill>
                <a:schemeClr val="dk1">
                  <a:lumMod val="75000"/>
                  <a:lumOff val="25000"/>
                </a:schemeClr>
              </a:solidFill>
              <a:latin typeface="微软雅黑" panose="020B0503020204020204" charset="-122"/>
              <a:ea typeface="微软雅黑" panose="020B0503020204020204" charset="-122"/>
            </a:endParaRPr>
          </a:p>
          <a:p>
            <a:pPr>
              <a:lnSpc>
                <a:spcPct val="150000"/>
              </a:lnSpc>
              <a:spcBef>
                <a:spcPct val="0"/>
              </a:spcBef>
              <a:spcAft>
                <a:spcPct val="0"/>
              </a:spcAft>
            </a:pPr>
            <a:endParaRPr lang="zh-CN" altLang="en-US" sz="1000">
              <a:ln>
                <a:noFill/>
                <a:prstDash val="sysDot"/>
              </a:ln>
              <a:solidFill>
                <a:schemeClr val="tx1">
                  <a:lumMod val="85000"/>
                  <a:lumOff val="15000"/>
                </a:schemeClr>
              </a:solidFill>
              <a:latin typeface="+mn-ea"/>
              <a:cs typeface="+mn-ea"/>
            </a:endParaRPr>
          </a:p>
        </p:txBody>
      </p:sp>
      <p:sp>
        <p:nvSpPr>
          <p:cNvPr id="16" name="矩形 15"/>
          <p:cNvSpPr/>
          <p:nvPr>
            <p:custDataLst>
              <p:tags r:id="rId10"/>
            </p:custDataLst>
          </p:nvPr>
        </p:nvSpPr>
        <p:spPr>
          <a:xfrm>
            <a:off x="1035050" y="2769235"/>
            <a:ext cx="1983105" cy="289560"/>
          </a:xfrm>
          <a:prstGeom prst="rect">
            <a:avLst/>
          </a:prstGeom>
          <a:noFill/>
        </p:spPr>
        <p:txBody>
          <a:bodyPr wrap="square" lIns="0" tIns="0" rIns="0" bIns="0" rtlCol="0" anchor="b">
            <a:noAutofit/>
          </a:bodyPr>
          <a:lstStyle/>
          <a:p>
            <a:pPr>
              <a:spcBef>
                <a:spcPct val="0"/>
              </a:spcBef>
              <a:spcAft>
                <a:spcPct val="0"/>
              </a:spcAft>
              <a:buClr>
                <a:schemeClr val="accent1"/>
              </a:buClr>
              <a:buSzPct val="70000"/>
            </a:pPr>
            <a:r>
              <a:rPr lang="zh-CN" altLang="en-US" sz="1400" b="1">
                <a:solidFill>
                  <a:schemeClr val="accent1"/>
                </a:solidFill>
                <a:latin typeface="+mn-ea"/>
                <a:cs typeface="+mn-ea"/>
              </a:rPr>
              <a:t>个性化与客户体验提升</a:t>
            </a:r>
          </a:p>
        </p:txBody>
      </p:sp>
      <p:sp>
        <p:nvSpPr>
          <p:cNvPr id="20" name="矩形 19"/>
          <p:cNvSpPr/>
          <p:nvPr>
            <p:custDataLst>
              <p:tags r:id="rId11"/>
            </p:custDataLst>
          </p:nvPr>
        </p:nvSpPr>
        <p:spPr>
          <a:xfrm>
            <a:off x="3406775" y="3122295"/>
            <a:ext cx="2190750" cy="1094740"/>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000" spc="150" dirty="0">
                <a:solidFill>
                  <a:schemeClr val="dk1">
                    <a:lumMod val="75000"/>
                    <a:lumOff val="25000"/>
                  </a:schemeClr>
                </a:solidFill>
                <a:latin typeface="微软雅黑" panose="020B0503020204020204" charset="-122"/>
                <a:ea typeface="微软雅黑" panose="020B0503020204020204" charset="-122"/>
              </a:rPr>
              <a:t>规则引擎与大数据分析相结合，能够基于数据分析结果动态调整规则，实现更加精准的数据驱动型决策，帮助企业挖掘数据价值，优化运营策略。</a:t>
            </a:r>
          </a:p>
        </p:txBody>
      </p:sp>
      <p:sp>
        <p:nvSpPr>
          <p:cNvPr id="22" name="矩形 21"/>
          <p:cNvSpPr/>
          <p:nvPr>
            <p:custDataLst>
              <p:tags r:id="rId12"/>
            </p:custDataLst>
          </p:nvPr>
        </p:nvSpPr>
        <p:spPr>
          <a:xfrm>
            <a:off x="3763010" y="2769235"/>
            <a:ext cx="1656080" cy="289560"/>
          </a:xfrm>
          <a:prstGeom prst="rect">
            <a:avLst/>
          </a:prstGeom>
          <a:noFill/>
        </p:spPr>
        <p:txBody>
          <a:bodyPr wrap="square" lIns="0" tIns="0" rIns="0" bIns="0" rtlCol="0" anchor="b">
            <a:noAutofit/>
          </a:bodyPr>
          <a:lstStyle/>
          <a:p>
            <a:pPr>
              <a:spcBef>
                <a:spcPct val="0"/>
              </a:spcBef>
              <a:spcAft>
                <a:spcPct val="0"/>
              </a:spcAft>
              <a:buClr>
                <a:schemeClr val="accent1"/>
              </a:buClr>
              <a:buSzPct val="70000"/>
            </a:pPr>
            <a:r>
              <a:rPr lang="zh-CN" altLang="en-US" sz="1400" b="1">
                <a:solidFill>
                  <a:schemeClr val="accent1"/>
                </a:solidFill>
                <a:latin typeface="+mn-ea"/>
                <a:cs typeface="+mn-ea"/>
              </a:rPr>
              <a:t>数据驱动的决策支持</a:t>
            </a:r>
          </a:p>
        </p:txBody>
      </p:sp>
      <p:sp>
        <p:nvSpPr>
          <p:cNvPr id="25" name="矩形 24"/>
          <p:cNvSpPr/>
          <p:nvPr>
            <p:custDataLst>
              <p:tags r:id="rId13"/>
            </p:custDataLst>
          </p:nvPr>
        </p:nvSpPr>
        <p:spPr>
          <a:xfrm>
            <a:off x="6136640" y="3122295"/>
            <a:ext cx="2235200" cy="1094740"/>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000">
                <a:ln>
                  <a:noFill/>
                  <a:prstDash val="sysDot"/>
                </a:ln>
                <a:solidFill>
                  <a:schemeClr val="tx1">
                    <a:lumMod val="85000"/>
                    <a:lumOff val="15000"/>
                  </a:schemeClr>
                </a:solidFill>
                <a:latin typeface="+mn-ea"/>
                <a:cs typeface="+mn-ea"/>
              </a:rPr>
              <a:t>规则引擎提供了一种低代码或无代码的方式让业务人员直接参与规则制定和调整，打破了传统IT与业务部门之间的壁垒，加速了数字化转型进程。</a:t>
            </a:r>
            <a:endParaRPr lang="zh-CN" altLang="en-US" sz="1000" dirty="0">
              <a:ln>
                <a:noFill/>
                <a:prstDash val="sysDot"/>
              </a:ln>
              <a:solidFill>
                <a:schemeClr val="tx1">
                  <a:lumMod val="85000"/>
                  <a:lumOff val="15000"/>
                </a:schemeClr>
              </a:solidFill>
              <a:latin typeface="+mn-ea"/>
              <a:cs typeface="+mn-ea"/>
            </a:endParaRPr>
          </a:p>
        </p:txBody>
      </p:sp>
      <p:sp>
        <p:nvSpPr>
          <p:cNvPr id="28" name="矩形 27"/>
          <p:cNvSpPr/>
          <p:nvPr>
            <p:custDataLst>
              <p:tags r:id="rId14"/>
            </p:custDataLst>
          </p:nvPr>
        </p:nvSpPr>
        <p:spPr>
          <a:xfrm>
            <a:off x="6491605" y="2769235"/>
            <a:ext cx="2000885" cy="289560"/>
          </a:xfrm>
          <a:prstGeom prst="rect">
            <a:avLst/>
          </a:prstGeom>
          <a:noFill/>
        </p:spPr>
        <p:txBody>
          <a:bodyPr wrap="square" lIns="0" tIns="0" rIns="0" bIns="0" rtlCol="0" anchor="b">
            <a:noAutofit/>
          </a:bodyPr>
          <a:lstStyle/>
          <a:p>
            <a:pPr>
              <a:spcBef>
                <a:spcPct val="0"/>
              </a:spcBef>
              <a:spcAft>
                <a:spcPct val="0"/>
              </a:spcAft>
              <a:buClr>
                <a:schemeClr val="accent1"/>
              </a:buClr>
              <a:buSzPct val="70000"/>
            </a:pPr>
            <a:r>
              <a:rPr lang="zh-CN" altLang="en-US" sz="1400" b="1" dirty="0">
                <a:solidFill>
                  <a:schemeClr val="accent1"/>
                </a:solidFill>
                <a:latin typeface="+mn-ea"/>
                <a:cs typeface="+mn-ea"/>
              </a:rPr>
              <a:t>促进IT与业务的深度融合</a:t>
            </a:r>
          </a:p>
        </p:txBody>
      </p:sp>
      <p:sp>
        <p:nvSpPr>
          <p:cNvPr id="3" name="任意多边形: 形状 2"/>
          <p:cNvSpPr/>
          <p:nvPr>
            <p:custDataLst>
              <p:tags r:id="rId15"/>
            </p:custDataLst>
          </p:nvPr>
        </p:nvSpPr>
        <p:spPr>
          <a:xfrm>
            <a:off x="681392" y="871849"/>
            <a:ext cx="254952" cy="253954"/>
          </a:xfrm>
          <a:custGeom>
            <a:avLst/>
            <a:gdLst>
              <a:gd name="connsiteX0" fmla="*/ 193490 w 323915"/>
              <a:gd name="connsiteY0" fmla="*/ 0 h 322655"/>
              <a:gd name="connsiteX1" fmla="*/ 64495 w 323915"/>
              <a:gd name="connsiteY1" fmla="*/ 129010 h 322655"/>
              <a:gd name="connsiteX2" fmla="*/ 72899 w 323915"/>
              <a:gd name="connsiteY2" fmla="*/ 174552 h 322655"/>
              <a:gd name="connsiteX3" fmla="*/ 22055 w 323915"/>
              <a:gd name="connsiteY3" fmla="*/ 216325 h 322655"/>
              <a:gd name="connsiteX4" fmla="*/ 1551 w 323915"/>
              <a:gd name="connsiteY4" fmla="*/ 276292 h 322655"/>
              <a:gd name="connsiteX5" fmla="*/ 46364 w 323915"/>
              <a:gd name="connsiteY5" fmla="*/ 321104 h 322655"/>
              <a:gd name="connsiteX6" fmla="*/ 106330 w 323915"/>
              <a:gd name="connsiteY6" fmla="*/ 300600 h 322655"/>
              <a:gd name="connsiteX7" fmla="*/ 147948 w 323915"/>
              <a:gd name="connsiteY7" fmla="*/ 249647 h 322655"/>
              <a:gd name="connsiteX8" fmla="*/ 193490 w 323915"/>
              <a:gd name="connsiteY8" fmla="*/ 258052 h 322655"/>
              <a:gd name="connsiteX9" fmla="*/ 306394 w 323915"/>
              <a:gd name="connsiteY9" fmla="*/ 193962 h 322655"/>
              <a:gd name="connsiteX10" fmla="*/ 306394 w 323915"/>
              <a:gd name="connsiteY10" fmla="*/ 64136 h 322655"/>
              <a:gd name="connsiteX11" fmla="*/ 193490 w 323915"/>
              <a:gd name="connsiteY11" fmla="*/ 46 h 322655"/>
              <a:gd name="connsiteX12" fmla="*/ 81381 w 323915"/>
              <a:gd name="connsiteY12" fmla="*/ 280163 h 322655"/>
              <a:gd name="connsiteX13" fmla="*/ 53688 w 323915"/>
              <a:gd name="connsiteY13" fmla="*/ 289690 h 322655"/>
              <a:gd name="connsiteX14" fmla="*/ 32972 w 323915"/>
              <a:gd name="connsiteY14" fmla="*/ 268990 h 322655"/>
              <a:gd name="connsiteX15" fmla="*/ 42476 w 323915"/>
              <a:gd name="connsiteY15" fmla="*/ 241290 h 322655"/>
              <a:gd name="connsiteX16" fmla="*/ 88405 w 323915"/>
              <a:gd name="connsiteY16" fmla="*/ 203641 h 322655"/>
              <a:gd name="connsiteX17" fmla="*/ 118906 w 323915"/>
              <a:gd name="connsiteY17" fmla="*/ 234141 h 322655"/>
              <a:gd name="connsiteX18" fmla="*/ 81381 w 323915"/>
              <a:gd name="connsiteY18" fmla="*/ 280163 h 322655"/>
              <a:gd name="connsiteX19" fmla="*/ 193490 w 323915"/>
              <a:gd name="connsiteY19" fmla="*/ 225753 h 322655"/>
              <a:gd name="connsiteX20" fmla="*/ 96732 w 323915"/>
              <a:gd name="connsiteY20" fmla="*/ 128990 h 322655"/>
              <a:gd name="connsiteX21" fmla="*/ 193501 w 323915"/>
              <a:gd name="connsiteY21" fmla="*/ 32237 h 322655"/>
              <a:gd name="connsiteX22" fmla="*/ 290248 w 323915"/>
              <a:gd name="connsiteY22" fmla="*/ 129010 h 322655"/>
              <a:gd name="connsiteX23" fmla="*/ 193490 w 323915"/>
              <a:gd name="connsiteY23" fmla="*/ 225753 h 32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0" h="508">
                <a:moveTo>
                  <a:pt x="305" y="0"/>
                </a:moveTo>
                <a:cubicBezTo>
                  <a:pt x="193" y="0"/>
                  <a:pt x="102" y="91"/>
                  <a:pt x="102" y="203"/>
                </a:cubicBezTo>
                <a:cubicBezTo>
                  <a:pt x="102" y="228"/>
                  <a:pt x="106" y="252"/>
                  <a:pt x="115" y="275"/>
                </a:cubicBezTo>
                <a:lnTo>
                  <a:pt x="35" y="341"/>
                </a:lnTo>
                <a:cubicBezTo>
                  <a:pt x="7" y="363"/>
                  <a:pt x="-6" y="400"/>
                  <a:pt x="2" y="435"/>
                </a:cubicBezTo>
                <a:cubicBezTo>
                  <a:pt x="11" y="470"/>
                  <a:pt x="38" y="497"/>
                  <a:pt x="73" y="506"/>
                </a:cubicBezTo>
                <a:cubicBezTo>
                  <a:pt x="108" y="514"/>
                  <a:pt x="145" y="501"/>
                  <a:pt x="167" y="473"/>
                </a:cubicBezTo>
                <a:lnTo>
                  <a:pt x="233" y="393"/>
                </a:lnTo>
                <a:cubicBezTo>
                  <a:pt x="256" y="402"/>
                  <a:pt x="280" y="406"/>
                  <a:pt x="305" y="406"/>
                </a:cubicBezTo>
                <a:cubicBezTo>
                  <a:pt x="378" y="407"/>
                  <a:pt x="446" y="369"/>
                  <a:pt x="482" y="305"/>
                </a:cubicBezTo>
                <a:cubicBezTo>
                  <a:pt x="519" y="242"/>
                  <a:pt x="519" y="164"/>
                  <a:pt x="482" y="101"/>
                </a:cubicBezTo>
                <a:cubicBezTo>
                  <a:pt x="446" y="38"/>
                  <a:pt x="378" y="-1"/>
                  <a:pt x="305" y="0"/>
                </a:cubicBezTo>
                <a:close/>
                <a:moveTo>
                  <a:pt x="128" y="441"/>
                </a:moveTo>
                <a:cubicBezTo>
                  <a:pt x="118" y="454"/>
                  <a:pt x="101" y="460"/>
                  <a:pt x="85" y="456"/>
                </a:cubicBezTo>
                <a:cubicBezTo>
                  <a:pt x="68" y="452"/>
                  <a:pt x="56" y="440"/>
                  <a:pt x="52" y="424"/>
                </a:cubicBezTo>
                <a:cubicBezTo>
                  <a:pt x="48" y="407"/>
                  <a:pt x="54" y="390"/>
                  <a:pt x="67" y="380"/>
                </a:cubicBezTo>
                <a:lnTo>
                  <a:pt x="139" y="321"/>
                </a:lnTo>
                <a:cubicBezTo>
                  <a:pt x="152" y="339"/>
                  <a:pt x="169" y="355"/>
                  <a:pt x="187" y="369"/>
                </a:cubicBezTo>
                <a:lnTo>
                  <a:pt x="128" y="441"/>
                </a:lnTo>
                <a:close/>
                <a:moveTo>
                  <a:pt x="305" y="355"/>
                </a:moveTo>
                <a:cubicBezTo>
                  <a:pt x="221" y="355"/>
                  <a:pt x="152" y="287"/>
                  <a:pt x="152" y="203"/>
                </a:cubicBezTo>
                <a:cubicBezTo>
                  <a:pt x="152" y="119"/>
                  <a:pt x="221" y="51"/>
                  <a:pt x="305" y="51"/>
                </a:cubicBezTo>
                <a:cubicBezTo>
                  <a:pt x="389" y="51"/>
                  <a:pt x="457" y="119"/>
                  <a:pt x="457" y="203"/>
                </a:cubicBezTo>
                <a:cubicBezTo>
                  <a:pt x="457" y="287"/>
                  <a:pt x="389" y="355"/>
                  <a:pt x="305" y="355"/>
                </a:cubicBezTo>
                <a:close/>
                <a:moveTo>
                  <a:pt x="381" y="178"/>
                </a:moveTo>
                <a:cubicBezTo>
                  <a:pt x="374" y="178"/>
                  <a:pt x="367" y="181"/>
                  <a:pt x="363" y="185"/>
                </a:cubicBezTo>
                <a:cubicBezTo>
                  <a:pt x="358" y="190"/>
                  <a:pt x="355" y="197"/>
                  <a:pt x="355" y="203"/>
                </a:cubicBezTo>
                <a:cubicBezTo>
                  <a:pt x="355" y="231"/>
                  <a:pt x="332" y="254"/>
                  <a:pt x="304" y="254"/>
                </a:cubicBezTo>
                <a:cubicBezTo>
                  <a:pt x="295" y="254"/>
                  <a:pt x="286" y="259"/>
                  <a:pt x="282" y="267"/>
                </a:cubicBezTo>
                <a:cubicBezTo>
                  <a:pt x="277" y="275"/>
                  <a:pt x="277" y="285"/>
                  <a:pt x="282" y="293"/>
                </a:cubicBezTo>
                <a:cubicBezTo>
                  <a:pt x="286" y="300"/>
                  <a:pt x="295" y="305"/>
                  <a:pt x="304" y="305"/>
                </a:cubicBezTo>
                <a:cubicBezTo>
                  <a:pt x="360" y="305"/>
                  <a:pt x="406" y="259"/>
                  <a:pt x="406" y="203"/>
                </a:cubicBezTo>
                <a:cubicBezTo>
                  <a:pt x="406" y="197"/>
                  <a:pt x="403" y="190"/>
                  <a:pt x="399" y="185"/>
                </a:cubicBezTo>
                <a:cubicBezTo>
                  <a:pt x="394" y="181"/>
                  <a:pt x="387" y="178"/>
                  <a:pt x="381" y="178"/>
                </a:cubicBezTo>
                <a:close/>
              </a:path>
            </a:pathLst>
          </a:custGeom>
          <a:solidFill>
            <a:schemeClr val="accent1"/>
          </a:solidFill>
          <a:ln w="1550" cap="sq">
            <a:noFill/>
            <a:prstDash val="solid"/>
            <a:bevel/>
          </a:ln>
        </p:spPr>
        <p:txBody>
          <a:bodyPr wrap="square" rtlCol="0" anchor="ctr">
            <a:noAutofit/>
          </a:bodyPr>
          <a:lstStyle/>
          <a:p>
            <a:endParaRPr lang="zh-CN" altLang="en-US" sz="1740"/>
          </a:p>
        </p:txBody>
      </p:sp>
      <p:sp>
        <p:nvSpPr>
          <p:cNvPr id="36" name="任意多边形: 形状 35"/>
          <p:cNvSpPr/>
          <p:nvPr>
            <p:custDataLst>
              <p:tags r:id="rId16"/>
            </p:custDataLst>
          </p:nvPr>
        </p:nvSpPr>
        <p:spPr>
          <a:xfrm>
            <a:off x="676894" y="2825487"/>
            <a:ext cx="254953" cy="254953"/>
          </a:xfrm>
          <a:custGeom>
            <a:avLst/>
            <a:gdLst>
              <a:gd name="connsiteX0" fmla="*/ 291524 w 323915"/>
              <a:gd name="connsiteY0" fmla="*/ 0 h 323915"/>
              <a:gd name="connsiteX1" fmla="*/ 48587 w 323915"/>
              <a:gd name="connsiteY1" fmla="*/ 0 h 323915"/>
              <a:gd name="connsiteX2" fmla="*/ 0 w 323915"/>
              <a:gd name="connsiteY2" fmla="*/ 48587 h 323915"/>
              <a:gd name="connsiteX3" fmla="*/ 0 w 323915"/>
              <a:gd name="connsiteY3" fmla="*/ 275329 h 323915"/>
              <a:gd name="connsiteX4" fmla="*/ 48587 w 323915"/>
              <a:gd name="connsiteY4" fmla="*/ 323916 h 323915"/>
              <a:gd name="connsiteX5" fmla="*/ 291524 w 323915"/>
              <a:gd name="connsiteY5" fmla="*/ 323916 h 323915"/>
              <a:gd name="connsiteX6" fmla="*/ 323916 w 323915"/>
              <a:gd name="connsiteY6" fmla="*/ 291524 h 323915"/>
              <a:gd name="connsiteX7" fmla="*/ 323916 w 323915"/>
              <a:gd name="connsiteY7" fmla="*/ 32392 h 323915"/>
              <a:gd name="connsiteX8" fmla="*/ 291524 w 323915"/>
              <a:gd name="connsiteY8" fmla="*/ 0 h 323915"/>
              <a:gd name="connsiteX9" fmla="*/ 32392 w 323915"/>
              <a:gd name="connsiteY9" fmla="*/ 275329 h 323915"/>
              <a:gd name="connsiteX10" fmla="*/ 32392 w 323915"/>
              <a:gd name="connsiteY10" fmla="*/ 48587 h 323915"/>
              <a:gd name="connsiteX11" fmla="*/ 48587 w 323915"/>
              <a:gd name="connsiteY11" fmla="*/ 32392 h 323915"/>
              <a:gd name="connsiteX12" fmla="*/ 64783 w 323915"/>
              <a:gd name="connsiteY12" fmla="*/ 32392 h 323915"/>
              <a:gd name="connsiteX13" fmla="*/ 64783 w 323915"/>
              <a:gd name="connsiteY13" fmla="*/ 291524 h 323915"/>
              <a:gd name="connsiteX14" fmla="*/ 48587 w 323915"/>
              <a:gd name="connsiteY14" fmla="*/ 291524 h 323915"/>
              <a:gd name="connsiteX15" fmla="*/ 32392 w 323915"/>
              <a:gd name="connsiteY15" fmla="*/ 275329 h 323915"/>
              <a:gd name="connsiteX16" fmla="*/ 97175 w 323915"/>
              <a:gd name="connsiteY16" fmla="*/ 291524 h 323915"/>
              <a:gd name="connsiteX17" fmla="*/ 97175 w 323915"/>
              <a:gd name="connsiteY17" fmla="*/ 32392 h 323915"/>
              <a:gd name="connsiteX18" fmla="*/ 291524 w 323915"/>
              <a:gd name="connsiteY18" fmla="*/ 32392 h 323915"/>
              <a:gd name="connsiteX19" fmla="*/ 291524 w 323915"/>
              <a:gd name="connsiteY19" fmla="*/ 291524 h 323915"/>
              <a:gd name="connsiteX20" fmla="*/ 97175 w 323915"/>
              <a:gd name="connsiteY20" fmla="*/ 291524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0" h="510">
                <a:moveTo>
                  <a:pt x="459" y="0"/>
                </a:moveTo>
                <a:lnTo>
                  <a:pt x="76" y="0"/>
                </a:lnTo>
                <a:cubicBezTo>
                  <a:pt x="34" y="0"/>
                  <a:pt x="0" y="34"/>
                  <a:pt x="0" y="76"/>
                </a:cubicBezTo>
                <a:lnTo>
                  <a:pt x="0" y="434"/>
                </a:lnTo>
                <a:cubicBezTo>
                  <a:pt x="0" y="476"/>
                  <a:pt x="34" y="510"/>
                  <a:pt x="76" y="510"/>
                </a:cubicBezTo>
                <a:lnTo>
                  <a:pt x="459" y="510"/>
                </a:lnTo>
                <a:cubicBezTo>
                  <a:pt x="487" y="510"/>
                  <a:pt x="510" y="487"/>
                  <a:pt x="510" y="459"/>
                </a:cubicBezTo>
                <a:lnTo>
                  <a:pt x="510" y="51"/>
                </a:lnTo>
                <a:cubicBezTo>
                  <a:pt x="510" y="23"/>
                  <a:pt x="487" y="0"/>
                  <a:pt x="459" y="0"/>
                </a:cubicBezTo>
                <a:close/>
                <a:moveTo>
                  <a:pt x="51" y="434"/>
                </a:moveTo>
                <a:lnTo>
                  <a:pt x="51" y="76"/>
                </a:lnTo>
                <a:cubicBezTo>
                  <a:pt x="51" y="62"/>
                  <a:pt x="62" y="51"/>
                  <a:pt x="76" y="51"/>
                </a:cubicBezTo>
                <a:lnTo>
                  <a:pt x="102" y="51"/>
                </a:lnTo>
                <a:lnTo>
                  <a:pt x="102" y="459"/>
                </a:lnTo>
                <a:lnTo>
                  <a:pt x="76" y="459"/>
                </a:lnTo>
                <a:cubicBezTo>
                  <a:pt x="62" y="459"/>
                  <a:pt x="51" y="448"/>
                  <a:pt x="51" y="434"/>
                </a:cubicBezTo>
                <a:close/>
                <a:moveTo>
                  <a:pt x="153" y="459"/>
                </a:moveTo>
                <a:lnTo>
                  <a:pt x="153" y="51"/>
                </a:lnTo>
                <a:lnTo>
                  <a:pt x="459" y="51"/>
                </a:lnTo>
                <a:lnTo>
                  <a:pt x="459" y="459"/>
                </a:lnTo>
                <a:lnTo>
                  <a:pt x="153" y="459"/>
                </a:lnTo>
                <a:close/>
                <a:moveTo>
                  <a:pt x="382" y="204"/>
                </a:moveTo>
                <a:cubicBezTo>
                  <a:pt x="383" y="170"/>
                  <a:pt x="361" y="140"/>
                  <a:pt x="328" y="130"/>
                </a:cubicBezTo>
                <a:cubicBezTo>
                  <a:pt x="296" y="120"/>
                  <a:pt x="261" y="133"/>
                  <a:pt x="242" y="162"/>
                </a:cubicBezTo>
                <a:cubicBezTo>
                  <a:pt x="223" y="190"/>
                  <a:pt x="226" y="227"/>
                  <a:pt x="248" y="253"/>
                </a:cubicBezTo>
                <a:cubicBezTo>
                  <a:pt x="221" y="276"/>
                  <a:pt x="204" y="314"/>
                  <a:pt x="204" y="357"/>
                </a:cubicBezTo>
                <a:cubicBezTo>
                  <a:pt x="204" y="372"/>
                  <a:pt x="215" y="383"/>
                  <a:pt x="229" y="383"/>
                </a:cubicBezTo>
                <a:lnTo>
                  <a:pt x="382" y="383"/>
                </a:lnTo>
                <a:cubicBezTo>
                  <a:pt x="397" y="383"/>
                  <a:pt x="408" y="372"/>
                  <a:pt x="408" y="357"/>
                </a:cubicBezTo>
                <a:cubicBezTo>
                  <a:pt x="408" y="314"/>
                  <a:pt x="391" y="276"/>
                  <a:pt x="364" y="253"/>
                </a:cubicBezTo>
                <a:cubicBezTo>
                  <a:pt x="376" y="239"/>
                  <a:pt x="382" y="222"/>
                  <a:pt x="382" y="204"/>
                </a:cubicBezTo>
                <a:close/>
                <a:moveTo>
                  <a:pt x="306" y="179"/>
                </a:moveTo>
                <a:cubicBezTo>
                  <a:pt x="320" y="179"/>
                  <a:pt x="331" y="190"/>
                  <a:pt x="331" y="204"/>
                </a:cubicBezTo>
                <a:cubicBezTo>
                  <a:pt x="331" y="218"/>
                  <a:pt x="320" y="230"/>
                  <a:pt x="306" y="230"/>
                </a:cubicBezTo>
                <a:cubicBezTo>
                  <a:pt x="292" y="230"/>
                  <a:pt x="280" y="218"/>
                  <a:pt x="280" y="204"/>
                </a:cubicBezTo>
                <a:cubicBezTo>
                  <a:pt x="280" y="190"/>
                  <a:pt x="292" y="179"/>
                  <a:pt x="306" y="179"/>
                </a:cubicBezTo>
                <a:close/>
                <a:moveTo>
                  <a:pt x="258" y="332"/>
                </a:moveTo>
                <a:cubicBezTo>
                  <a:pt x="265" y="302"/>
                  <a:pt x="284" y="281"/>
                  <a:pt x="306" y="281"/>
                </a:cubicBezTo>
                <a:cubicBezTo>
                  <a:pt x="328" y="281"/>
                  <a:pt x="347" y="302"/>
                  <a:pt x="354" y="332"/>
                </a:cubicBezTo>
                <a:lnTo>
                  <a:pt x="258" y="332"/>
                </a:lnTo>
                <a:close/>
              </a:path>
            </a:pathLst>
          </a:custGeom>
          <a:solidFill>
            <a:schemeClr val="accent1"/>
          </a:solidFill>
          <a:ln w="1557" cap="sq">
            <a:noFill/>
            <a:prstDash val="solid"/>
            <a:bevel/>
          </a:ln>
        </p:spPr>
        <p:txBody>
          <a:bodyPr wrap="square" rtlCol="0" anchor="ctr">
            <a:noAutofit/>
          </a:bodyPr>
          <a:lstStyle/>
          <a:p>
            <a:endParaRPr lang="zh-CN" altLang="en-US" sz="1740"/>
          </a:p>
        </p:txBody>
      </p:sp>
      <p:sp>
        <p:nvSpPr>
          <p:cNvPr id="31" name="任意多边形: 形状 30"/>
          <p:cNvSpPr/>
          <p:nvPr>
            <p:custDataLst>
              <p:tags r:id="rId17"/>
            </p:custDataLst>
          </p:nvPr>
        </p:nvSpPr>
        <p:spPr>
          <a:xfrm>
            <a:off x="3406887" y="2825487"/>
            <a:ext cx="254953" cy="254953"/>
          </a:xfrm>
          <a:custGeom>
            <a:avLst/>
            <a:gdLst>
              <a:gd name="connsiteX0" fmla="*/ 275329 w 323915"/>
              <a:gd name="connsiteY0" fmla="*/ 80979 h 323915"/>
              <a:gd name="connsiteX1" fmla="*/ 210545 w 323915"/>
              <a:gd name="connsiteY1" fmla="*/ 80979 h 323915"/>
              <a:gd name="connsiteX2" fmla="*/ 210545 w 323915"/>
              <a:gd name="connsiteY2" fmla="*/ 48587 h 323915"/>
              <a:gd name="connsiteX3" fmla="*/ 161958 w 323915"/>
              <a:gd name="connsiteY3" fmla="*/ 0 h 323915"/>
              <a:gd name="connsiteX4" fmla="*/ 113371 w 323915"/>
              <a:gd name="connsiteY4" fmla="*/ 48587 h 323915"/>
              <a:gd name="connsiteX5" fmla="*/ 113371 w 323915"/>
              <a:gd name="connsiteY5" fmla="*/ 80979 h 323915"/>
              <a:gd name="connsiteX6" fmla="*/ 48587 w 323915"/>
              <a:gd name="connsiteY6" fmla="*/ 80979 h 323915"/>
              <a:gd name="connsiteX7" fmla="*/ 0 w 323915"/>
              <a:gd name="connsiteY7" fmla="*/ 129566 h 323915"/>
              <a:gd name="connsiteX8" fmla="*/ 0 w 323915"/>
              <a:gd name="connsiteY8" fmla="*/ 275329 h 323915"/>
              <a:gd name="connsiteX9" fmla="*/ 48587 w 323915"/>
              <a:gd name="connsiteY9" fmla="*/ 323916 h 323915"/>
              <a:gd name="connsiteX10" fmla="*/ 275329 w 323915"/>
              <a:gd name="connsiteY10" fmla="*/ 323916 h 323915"/>
              <a:gd name="connsiteX11" fmla="*/ 323916 w 323915"/>
              <a:gd name="connsiteY11" fmla="*/ 275329 h 323915"/>
              <a:gd name="connsiteX12" fmla="*/ 323916 w 323915"/>
              <a:gd name="connsiteY12" fmla="*/ 129566 h 323915"/>
              <a:gd name="connsiteX13" fmla="*/ 275329 w 323915"/>
              <a:gd name="connsiteY13" fmla="*/ 80979 h 323915"/>
              <a:gd name="connsiteX14" fmla="*/ 145762 w 323915"/>
              <a:gd name="connsiteY14" fmla="*/ 48587 h 323915"/>
              <a:gd name="connsiteX15" fmla="*/ 161958 w 323915"/>
              <a:gd name="connsiteY15" fmla="*/ 32392 h 323915"/>
              <a:gd name="connsiteX16" fmla="*/ 178154 w 323915"/>
              <a:gd name="connsiteY16" fmla="*/ 48587 h 323915"/>
              <a:gd name="connsiteX17" fmla="*/ 178154 w 323915"/>
              <a:gd name="connsiteY17" fmla="*/ 80979 h 323915"/>
              <a:gd name="connsiteX18" fmla="*/ 145762 w 323915"/>
              <a:gd name="connsiteY18" fmla="*/ 80979 h 323915"/>
              <a:gd name="connsiteX19" fmla="*/ 145762 w 323915"/>
              <a:gd name="connsiteY19" fmla="*/ 48587 h 323915"/>
              <a:gd name="connsiteX20" fmla="*/ 291524 w 323915"/>
              <a:gd name="connsiteY20" fmla="*/ 275329 h 323915"/>
              <a:gd name="connsiteX21" fmla="*/ 275329 w 323915"/>
              <a:gd name="connsiteY21" fmla="*/ 291524 h 323915"/>
              <a:gd name="connsiteX22" fmla="*/ 48587 w 323915"/>
              <a:gd name="connsiteY22" fmla="*/ 291524 h 323915"/>
              <a:gd name="connsiteX23" fmla="*/ 32392 w 323915"/>
              <a:gd name="connsiteY23" fmla="*/ 275329 h 323915"/>
              <a:gd name="connsiteX24" fmla="*/ 32392 w 323915"/>
              <a:gd name="connsiteY24" fmla="*/ 129566 h 323915"/>
              <a:gd name="connsiteX25" fmla="*/ 48587 w 323915"/>
              <a:gd name="connsiteY25" fmla="*/ 113371 h 323915"/>
              <a:gd name="connsiteX26" fmla="*/ 275329 w 323915"/>
              <a:gd name="connsiteY26" fmla="*/ 113371 h 323915"/>
              <a:gd name="connsiteX27" fmla="*/ 291524 w 323915"/>
              <a:gd name="connsiteY27" fmla="*/ 129566 h 323915"/>
              <a:gd name="connsiteX28" fmla="*/ 291524 w 323915"/>
              <a:gd name="connsiteY28" fmla="*/ 275329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 h="510">
                <a:moveTo>
                  <a:pt x="434" y="128"/>
                </a:moveTo>
                <a:lnTo>
                  <a:pt x="332" y="128"/>
                </a:lnTo>
                <a:lnTo>
                  <a:pt x="332" y="76"/>
                </a:lnTo>
                <a:cubicBezTo>
                  <a:pt x="332" y="34"/>
                  <a:pt x="297" y="0"/>
                  <a:pt x="255" y="0"/>
                </a:cubicBezTo>
                <a:cubicBezTo>
                  <a:pt x="213" y="0"/>
                  <a:pt x="179" y="34"/>
                  <a:pt x="179" y="76"/>
                </a:cubicBezTo>
                <a:lnTo>
                  <a:pt x="179" y="128"/>
                </a:lnTo>
                <a:lnTo>
                  <a:pt x="76" y="128"/>
                </a:lnTo>
                <a:cubicBezTo>
                  <a:pt x="34" y="128"/>
                  <a:pt x="0" y="162"/>
                  <a:pt x="0" y="204"/>
                </a:cubicBezTo>
                <a:lnTo>
                  <a:pt x="0" y="434"/>
                </a:lnTo>
                <a:cubicBezTo>
                  <a:pt x="0" y="476"/>
                  <a:pt x="34" y="510"/>
                  <a:pt x="76" y="510"/>
                </a:cubicBezTo>
                <a:lnTo>
                  <a:pt x="434" y="510"/>
                </a:lnTo>
                <a:cubicBezTo>
                  <a:pt x="476" y="510"/>
                  <a:pt x="510" y="476"/>
                  <a:pt x="510" y="434"/>
                </a:cubicBezTo>
                <a:lnTo>
                  <a:pt x="510" y="204"/>
                </a:lnTo>
                <a:cubicBezTo>
                  <a:pt x="510" y="162"/>
                  <a:pt x="476" y="128"/>
                  <a:pt x="434" y="128"/>
                </a:cubicBezTo>
                <a:close/>
                <a:moveTo>
                  <a:pt x="230" y="76"/>
                </a:moveTo>
                <a:cubicBezTo>
                  <a:pt x="230" y="62"/>
                  <a:pt x="241" y="51"/>
                  <a:pt x="255" y="51"/>
                </a:cubicBezTo>
                <a:cubicBezTo>
                  <a:pt x="269" y="51"/>
                  <a:pt x="281" y="62"/>
                  <a:pt x="281" y="76"/>
                </a:cubicBezTo>
                <a:lnTo>
                  <a:pt x="281" y="128"/>
                </a:lnTo>
                <a:lnTo>
                  <a:pt x="230" y="128"/>
                </a:lnTo>
                <a:lnTo>
                  <a:pt x="230" y="76"/>
                </a:lnTo>
                <a:close/>
                <a:moveTo>
                  <a:pt x="459" y="434"/>
                </a:moveTo>
                <a:cubicBezTo>
                  <a:pt x="459" y="448"/>
                  <a:pt x="448" y="459"/>
                  <a:pt x="434" y="459"/>
                </a:cubicBezTo>
                <a:lnTo>
                  <a:pt x="76" y="459"/>
                </a:lnTo>
                <a:cubicBezTo>
                  <a:pt x="62" y="459"/>
                  <a:pt x="51" y="448"/>
                  <a:pt x="51" y="434"/>
                </a:cubicBezTo>
                <a:lnTo>
                  <a:pt x="51" y="204"/>
                </a:lnTo>
                <a:cubicBezTo>
                  <a:pt x="51" y="190"/>
                  <a:pt x="62" y="179"/>
                  <a:pt x="76" y="179"/>
                </a:cubicBezTo>
                <a:lnTo>
                  <a:pt x="434" y="179"/>
                </a:lnTo>
                <a:cubicBezTo>
                  <a:pt x="448" y="179"/>
                  <a:pt x="459" y="190"/>
                  <a:pt x="459" y="204"/>
                </a:cubicBezTo>
                <a:lnTo>
                  <a:pt x="459" y="434"/>
                </a:lnTo>
                <a:close/>
                <a:moveTo>
                  <a:pt x="229" y="229"/>
                </a:moveTo>
                <a:lnTo>
                  <a:pt x="127" y="229"/>
                </a:lnTo>
                <a:cubicBezTo>
                  <a:pt x="113" y="229"/>
                  <a:pt x="102" y="240"/>
                  <a:pt x="102" y="255"/>
                </a:cubicBezTo>
                <a:lnTo>
                  <a:pt x="102" y="382"/>
                </a:lnTo>
                <a:cubicBezTo>
                  <a:pt x="102" y="397"/>
                  <a:pt x="113" y="408"/>
                  <a:pt x="127" y="408"/>
                </a:cubicBezTo>
                <a:lnTo>
                  <a:pt x="229" y="408"/>
                </a:lnTo>
                <a:cubicBezTo>
                  <a:pt x="244" y="408"/>
                  <a:pt x="255" y="397"/>
                  <a:pt x="255" y="382"/>
                </a:cubicBezTo>
                <a:lnTo>
                  <a:pt x="255" y="255"/>
                </a:lnTo>
                <a:cubicBezTo>
                  <a:pt x="255" y="240"/>
                  <a:pt x="244" y="229"/>
                  <a:pt x="229" y="229"/>
                </a:cubicBezTo>
                <a:close/>
                <a:moveTo>
                  <a:pt x="204" y="357"/>
                </a:moveTo>
                <a:lnTo>
                  <a:pt x="153" y="357"/>
                </a:lnTo>
                <a:lnTo>
                  <a:pt x="153" y="280"/>
                </a:lnTo>
                <a:lnTo>
                  <a:pt x="204" y="280"/>
                </a:lnTo>
                <a:lnTo>
                  <a:pt x="204" y="357"/>
                </a:lnTo>
                <a:close/>
                <a:moveTo>
                  <a:pt x="383" y="229"/>
                </a:moveTo>
                <a:lnTo>
                  <a:pt x="307" y="229"/>
                </a:lnTo>
                <a:cubicBezTo>
                  <a:pt x="292" y="229"/>
                  <a:pt x="281" y="240"/>
                  <a:pt x="281" y="255"/>
                </a:cubicBezTo>
                <a:cubicBezTo>
                  <a:pt x="281" y="269"/>
                  <a:pt x="292" y="280"/>
                  <a:pt x="307" y="280"/>
                </a:cubicBezTo>
                <a:lnTo>
                  <a:pt x="383" y="280"/>
                </a:lnTo>
                <a:cubicBezTo>
                  <a:pt x="398" y="280"/>
                  <a:pt x="409" y="269"/>
                  <a:pt x="409" y="255"/>
                </a:cubicBezTo>
                <a:cubicBezTo>
                  <a:pt x="409" y="240"/>
                  <a:pt x="398" y="229"/>
                  <a:pt x="383" y="229"/>
                </a:cubicBezTo>
                <a:close/>
                <a:moveTo>
                  <a:pt x="383" y="357"/>
                </a:moveTo>
                <a:lnTo>
                  <a:pt x="307" y="357"/>
                </a:lnTo>
                <a:cubicBezTo>
                  <a:pt x="292" y="357"/>
                  <a:pt x="281" y="368"/>
                  <a:pt x="281" y="383"/>
                </a:cubicBezTo>
                <a:cubicBezTo>
                  <a:pt x="281" y="397"/>
                  <a:pt x="292" y="408"/>
                  <a:pt x="307" y="408"/>
                </a:cubicBezTo>
                <a:lnTo>
                  <a:pt x="383" y="408"/>
                </a:lnTo>
                <a:cubicBezTo>
                  <a:pt x="398" y="408"/>
                  <a:pt x="409" y="397"/>
                  <a:pt x="409" y="383"/>
                </a:cubicBezTo>
                <a:cubicBezTo>
                  <a:pt x="409" y="368"/>
                  <a:pt x="398" y="357"/>
                  <a:pt x="383" y="357"/>
                </a:cubicBezTo>
                <a:close/>
              </a:path>
            </a:pathLst>
          </a:custGeom>
          <a:solidFill>
            <a:schemeClr val="accent1"/>
          </a:solidFill>
          <a:ln w="1557" cap="sq">
            <a:noFill/>
            <a:prstDash val="solid"/>
            <a:bevel/>
          </a:ln>
        </p:spPr>
        <p:txBody>
          <a:bodyPr wrap="square" rtlCol="0" anchor="ctr">
            <a:noAutofit/>
          </a:bodyPr>
          <a:lstStyle/>
          <a:p>
            <a:endParaRPr lang="zh-CN" altLang="en-US" sz="1740"/>
          </a:p>
        </p:txBody>
      </p:sp>
      <p:sp>
        <p:nvSpPr>
          <p:cNvPr id="21" name="任意多边形: 形状 20"/>
          <p:cNvSpPr/>
          <p:nvPr>
            <p:custDataLst>
              <p:tags r:id="rId18"/>
            </p:custDataLst>
          </p:nvPr>
        </p:nvSpPr>
        <p:spPr>
          <a:xfrm>
            <a:off x="6142879" y="2825487"/>
            <a:ext cx="242455" cy="254953"/>
          </a:xfrm>
          <a:custGeom>
            <a:avLst/>
            <a:gdLst>
              <a:gd name="connsiteX0" fmla="*/ 291524 w 308222"/>
              <a:gd name="connsiteY0" fmla="*/ 194365 h 323915"/>
              <a:gd name="connsiteX1" fmla="*/ 291524 w 308222"/>
              <a:gd name="connsiteY1" fmla="*/ 97206 h 323915"/>
              <a:gd name="connsiteX2" fmla="*/ 305968 w 308222"/>
              <a:gd name="connsiteY2" fmla="*/ 89260 h 323915"/>
              <a:gd name="connsiteX3" fmla="*/ 305968 w 308222"/>
              <a:gd name="connsiteY3" fmla="*/ 72775 h 323915"/>
              <a:gd name="connsiteX4" fmla="*/ 291524 w 308222"/>
              <a:gd name="connsiteY4" fmla="*/ 64830 h 323915"/>
              <a:gd name="connsiteX5" fmla="*/ 291524 w 308222"/>
              <a:gd name="connsiteY5" fmla="*/ 16196 h 323915"/>
              <a:gd name="connsiteX6" fmla="*/ 286785 w 308222"/>
              <a:gd name="connsiteY6" fmla="*/ 4739 h 323915"/>
              <a:gd name="connsiteX7" fmla="*/ 275328 w 308222"/>
              <a:gd name="connsiteY7" fmla="*/ 0 h 323915"/>
              <a:gd name="connsiteX8" fmla="*/ 16196 w 308222"/>
              <a:gd name="connsiteY8" fmla="*/ 0 h 323915"/>
              <a:gd name="connsiteX9" fmla="*/ 0 w 308222"/>
              <a:gd name="connsiteY9" fmla="*/ 16196 h 323915"/>
              <a:gd name="connsiteX10" fmla="*/ 0 w 308222"/>
              <a:gd name="connsiteY10" fmla="*/ 275282 h 323915"/>
              <a:gd name="connsiteX11" fmla="*/ 16196 w 308222"/>
              <a:gd name="connsiteY11" fmla="*/ 291478 h 323915"/>
              <a:gd name="connsiteX12" fmla="*/ 48618 w 308222"/>
              <a:gd name="connsiteY12" fmla="*/ 291478 h 323915"/>
              <a:gd name="connsiteX13" fmla="*/ 48618 w 308222"/>
              <a:gd name="connsiteY13" fmla="*/ 307720 h 323915"/>
              <a:gd name="connsiteX14" fmla="*/ 64814 w 308222"/>
              <a:gd name="connsiteY14" fmla="*/ 323916 h 323915"/>
              <a:gd name="connsiteX15" fmla="*/ 81010 w 308222"/>
              <a:gd name="connsiteY15" fmla="*/ 307720 h 323915"/>
              <a:gd name="connsiteX16" fmla="*/ 81010 w 308222"/>
              <a:gd name="connsiteY16" fmla="*/ 291478 h 323915"/>
              <a:gd name="connsiteX17" fmla="*/ 210561 w 308222"/>
              <a:gd name="connsiteY17" fmla="*/ 291478 h 323915"/>
              <a:gd name="connsiteX18" fmla="*/ 210561 w 308222"/>
              <a:gd name="connsiteY18" fmla="*/ 307720 h 323915"/>
              <a:gd name="connsiteX19" fmla="*/ 226757 w 308222"/>
              <a:gd name="connsiteY19" fmla="*/ 323916 h 323915"/>
              <a:gd name="connsiteX20" fmla="*/ 242952 w 308222"/>
              <a:gd name="connsiteY20" fmla="*/ 307720 h 323915"/>
              <a:gd name="connsiteX21" fmla="*/ 242952 w 308222"/>
              <a:gd name="connsiteY21" fmla="*/ 291478 h 323915"/>
              <a:gd name="connsiteX22" fmla="*/ 275328 w 308222"/>
              <a:gd name="connsiteY22" fmla="*/ 291478 h 323915"/>
              <a:gd name="connsiteX23" fmla="*/ 286785 w 308222"/>
              <a:gd name="connsiteY23" fmla="*/ 286739 h 323915"/>
              <a:gd name="connsiteX24" fmla="*/ 291524 w 308222"/>
              <a:gd name="connsiteY24" fmla="*/ 275282 h 323915"/>
              <a:gd name="connsiteX25" fmla="*/ 291524 w 308222"/>
              <a:gd name="connsiteY25" fmla="*/ 226757 h 323915"/>
              <a:gd name="connsiteX26" fmla="*/ 307720 w 308222"/>
              <a:gd name="connsiteY26" fmla="*/ 210561 h 323915"/>
              <a:gd name="connsiteX27" fmla="*/ 291524 w 308222"/>
              <a:gd name="connsiteY27" fmla="*/ 194365 h 323915"/>
              <a:gd name="connsiteX28" fmla="*/ 32391 w 308222"/>
              <a:gd name="connsiteY28" fmla="*/ 259102 h 323915"/>
              <a:gd name="connsiteX29" fmla="*/ 32391 w 308222"/>
              <a:gd name="connsiteY29" fmla="*/ 32392 h 323915"/>
              <a:gd name="connsiteX30" fmla="*/ 259101 w 308222"/>
              <a:gd name="connsiteY30" fmla="*/ 32392 h 323915"/>
              <a:gd name="connsiteX31" fmla="*/ 259101 w 308222"/>
              <a:gd name="connsiteY31" fmla="*/ 64830 h 323915"/>
              <a:gd name="connsiteX32" fmla="*/ 243407 w 308222"/>
              <a:gd name="connsiteY32" fmla="*/ 81018 h 323915"/>
              <a:gd name="connsiteX33" fmla="*/ 259101 w 308222"/>
              <a:gd name="connsiteY33" fmla="*/ 97206 h 323915"/>
              <a:gd name="connsiteX34" fmla="*/ 259101 w 308222"/>
              <a:gd name="connsiteY34" fmla="*/ 194381 h 323915"/>
              <a:gd name="connsiteX35" fmla="*/ 242921 w 308222"/>
              <a:gd name="connsiteY35" fmla="*/ 210561 h 323915"/>
              <a:gd name="connsiteX36" fmla="*/ 259101 w 308222"/>
              <a:gd name="connsiteY36" fmla="*/ 226741 h 323915"/>
              <a:gd name="connsiteX37" fmla="*/ 259101 w 308222"/>
              <a:gd name="connsiteY37" fmla="*/ 259102 h 323915"/>
              <a:gd name="connsiteX38" fmla="*/ 32391 w 308222"/>
              <a:gd name="connsiteY38" fmla="*/ 259102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85" h="510">
                <a:moveTo>
                  <a:pt x="459" y="306"/>
                </a:moveTo>
                <a:lnTo>
                  <a:pt x="459" y="153"/>
                </a:lnTo>
                <a:cubicBezTo>
                  <a:pt x="468" y="153"/>
                  <a:pt x="477" y="149"/>
                  <a:pt x="481" y="141"/>
                </a:cubicBezTo>
                <a:cubicBezTo>
                  <a:pt x="486" y="133"/>
                  <a:pt x="486" y="123"/>
                  <a:pt x="481" y="115"/>
                </a:cubicBezTo>
                <a:cubicBezTo>
                  <a:pt x="477" y="107"/>
                  <a:pt x="468" y="102"/>
                  <a:pt x="459" y="102"/>
                </a:cubicBezTo>
                <a:lnTo>
                  <a:pt x="459" y="26"/>
                </a:lnTo>
                <a:cubicBezTo>
                  <a:pt x="459" y="19"/>
                  <a:pt x="456" y="12"/>
                  <a:pt x="451" y="7"/>
                </a:cubicBezTo>
                <a:cubicBezTo>
                  <a:pt x="446" y="3"/>
                  <a:pt x="440" y="0"/>
                  <a:pt x="433" y="0"/>
                </a:cubicBezTo>
                <a:lnTo>
                  <a:pt x="25" y="0"/>
                </a:lnTo>
                <a:cubicBezTo>
                  <a:pt x="11" y="0"/>
                  <a:pt x="0" y="11"/>
                  <a:pt x="0" y="26"/>
                </a:cubicBezTo>
                <a:lnTo>
                  <a:pt x="0" y="433"/>
                </a:lnTo>
                <a:cubicBezTo>
                  <a:pt x="0" y="448"/>
                  <a:pt x="11" y="459"/>
                  <a:pt x="25" y="459"/>
                </a:cubicBezTo>
                <a:lnTo>
                  <a:pt x="77" y="459"/>
                </a:lnTo>
                <a:lnTo>
                  <a:pt x="77" y="485"/>
                </a:lnTo>
                <a:cubicBezTo>
                  <a:pt x="77" y="499"/>
                  <a:pt x="88" y="510"/>
                  <a:pt x="102" y="510"/>
                </a:cubicBezTo>
                <a:cubicBezTo>
                  <a:pt x="116" y="510"/>
                  <a:pt x="127" y="499"/>
                  <a:pt x="127" y="485"/>
                </a:cubicBezTo>
                <a:lnTo>
                  <a:pt x="127" y="459"/>
                </a:lnTo>
                <a:lnTo>
                  <a:pt x="331" y="459"/>
                </a:lnTo>
                <a:lnTo>
                  <a:pt x="331" y="485"/>
                </a:lnTo>
                <a:cubicBezTo>
                  <a:pt x="331" y="499"/>
                  <a:pt x="343" y="510"/>
                  <a:pt x="357" y="510"/>
                </a:cubicBezTo>
                <a:cubicBezTo>
                  <a:pt x="371" y="510"/>
                  <a:pt x="382" y="499"/>
                  <a:pt x="382" y="485"/>
                </a:cubicBezTo>
                <a:lnTo>
                  <a:pt x="382" y="459"/>
                </a:lnTo>
                <a:lnTo>
                  <a:pt x="433" y="459"/>
                </a:lnTo>
                <a:cubicBezTo>
                  <a:pt x="440" y="459"/>
                  <a:pt x="446" y="456"/>
                  <a:pt x="451" y="451"/>
                </a:cubicBezTo>
                <a:cubicBezTo>
                  <a:pt x="456" y="447"/>
                  <a:pt x="459" y="440"/>
                  <a:pt x="459" y="433"/>
                </a:cubicBezTo>
                <a:lnTo>
                  <a:pt x="459" y="357"/>
                </a:lnTo>
                <a:cubicBezTo>
                  <a:pt x="473" y="357"/>
                  <a:pt x="484" y="346"/>
                  <a:pt x="484" y="332"/>
                </a:cubicBezTo>
                <a:cubicBezTo>
                  <a:pt x="484" y="317"/>
                  <a:pt x="473" y="306"/>
                  <a:pt x="459" y="306"/>
                </a:cubicBezTo>
                <a:close/>
                <a:moveTo>
                  <a:pt x="51" y="408"/>
                </a:moveTo>
                <a:lnTo>
                  <a:pt x="51" y="51"/>
                </a:lnTo>
                <a:lnTo>
                  <a:pt x="408" y="51"/>
                </a:lnTo>
                <a:lnTo>
                  <a:pt x="408" y="102"/>
                </a:lnTo>
                <a:cubicBezTo>
                  <a:pt x="394" y="103"/>
                  <a:pt x="383" y="114"/>
                  <a:pt x="383" y="128"/>
                </a:cubicBezTo>
                <a:cubicBezTo>
                  <a:pt x="383" y="141"/>
                  <a:pt x="394" y="153"/>
                  <a:pt x="408" y="153"/>
                </a:cubicBezTo>
                <a:lnTo>
                  <a:pt x="408" y="306"/>
                </a:lnTo>
                <a:cubicBezTo>
                  <a:pt x="394" y="306"/>
                  <a:pt x="382" y="317"/>
                  <a:pt x="382" y="332"/>
                </a:cubicBezTo>
                <a:cubicBezTo>
                  <a:pt x="382" y="346"/>
                  <a:pt x="394" y="357"/>
                  <a:pt x="408" y="357"/>
                </a:cubicBezTo>
                <a:lnTo>
                  <a:pt x="408" y="408"/>
                </a:lnTo>
                <a:lnTo>
                  <a:pt x="51" y="408"/>
                </a:lnTo>
                <a:close/>
                <a:moveTo>
                  <a:pt x="204" y="127"/>
                </a:moveTo>
                <a:cubicBezTo>
                  <a:pt x="148" y="127"/>
                  <a:pt x="102" y="173"/>
                  <a:pt x="102" y="229"/>
                </a:cubicBezTo>
                <a:cubicBezTo>
                  <a:pt x="102" y="285"/>
                  <a:pt x="148" y="331"/>
                  <a:pt x="204" y="331"/>
                </a:cubicBezTo>
                <a:cubicBezTo>
                  <a:pt x="260" y="331"/>
                  <a:pt x="306" y="285"/>
                  <a:pt x="306" y="229"/>
                </a:cubicBezTo>
                <a:cubicBezTo>
                  <a:pt x="306" y="173"/>
                  <a:pt x="260" y="127"/>
                  <a:pt x="204" y="127"/>
                </a:cubicBezTo>
                <a:close/>
                <a:moveTo>
                  <a:pt x="204" y="280"/>
                </a:moveTo>
                <a:cubicBezTo>
                  <a:pt x="176" y="280"/>
                  <a:pt x="153" y="257"/>
                  <a:pt x="153" y="229"/>
                </a:cubicBezTo>
                <a:cubicBezTo>
                  <a:pt x="153" y="201"/>
                  <a:pt x="176" y="178"/>
                  <a:pt x="204" y="178"/>
                </a:cubicBezTo>
                <a:cubicBezTo>
                  <a:pt x="232" y="178"/>
                  <a:pt x="255" y="201"/>
                  <a:pt x="255" y="229"/>
                </a:cubicBezTo>
                <a:cubicBezTo>
                  <a:pt x="255" y="257"/>
                  <a:pt x="232" y="280"/>
                  <a:pt x="204" y="280"/>
                </a:cubicBezTo>
                <a:close/>
                <a:moveTo>
                  <a:pt x="213" y="206"/>
                </a:moveTo>
                <a:cubicBezTo>
                  <a:pt x="203" y="202"/>
                  <a:pt x="191" y="205"/>
                  <a:pt x="184" y="213"/>
                </a:cubicBezTo>
                <a:cubicBezTo>
                  <a:pt x="177" y="222"/>
                  <a:pt x="176" y="234"/>
                  <a:pt x="182" y="244"/>
                </a:cubicBezTo>
                <a:cubicBezTo>
                  <a:pt x="189" y="253"/>
                  <a:pt x="200" y="257"/>
                  <a:pt x="211" y="254"/>
                </a:cubicBezTo>
                <a:cubicBezTo>
                  <a:pt x="222" y="251"/>
                  <a:pt x="229" y="241"/>
                  <a:pt x="229" y="230"/>
                </a:cubicBezTo>
                <a:cubicBezTo>
                  <a:pt x="229" y="219"/>
                  <a:pt x="223" y="210"/>
                  <a:pt x="213" y="206"/>
                </a:cubicBezTo>
                <a:close/>
              </a:path>
            </a:pathLst>
          </a:custGeom>
          <a:solidFill>
            <a:schemeClr val="accent1"/>
          </a:solidFill>
          <a:ln w="1557" cap="sq">
            <a:noFill/>
            <a:prstDash val="solid"/>
            <a:bevel/>
          </a:ln>
        </p:spPr>
        <p:txBody>
          <a:bodyPr wrap="square" rtlCol="0" anchor="ctr">
            <a:noAutofit/>
          </a:bodyPr>
          <a:lstStyle/>
          <a:p>
            <a:endParaRPr lang="zh-CN" altLang="en-US" sz="1740"/>
          </a:p>
        </p:txBody>
      </p:sp>
      <p:sp>
        <p:nvSpPr>
          <p:cNvPr id="17" name="图形 6" descr="喇叭"/>
          <p:cNvSpPr/>
          <p:nvPr>
            <p:custDataLst>
              <p:tags r:id="rId19"/>
            </p:custDataLst>
          </p:nvPr>
        </p:nvSpPr>
        <p:spPr>
          <a:xfrm>
            <a:off x="3406887" y="871350"/>
            <a:ext cx="255004" cy="254767"/>
          </a:xfrm>
          <a:custGeom>
            <a:avLst/>
            <a:gdLst>
              <a:gd name="connsiteX0" fmla="*/ 301671 w 323915"/>
              <a:gd name="connsiteY0" fmla="*/ 1143 h 323614"/>
              <a:gd name="connsiteX1" fmla="*/ 142464 w 323915"/>
              <a:gd name="connsiteY1" fmla="*/ 64825 h 323614"/>
              <a:gd name="connsiteX2" fmla="*/ 80900 w 323915"/>
              <a:gd name="connsiteY2" fmla="*/ 64825 h 323614"/>
              <a:gd name="connsiteX3" fmla="*/ 3924 w 323915"/>
              <a:gd name="connsiteY3" fmla="*/ 120811 h 323614"/>
              <a:gd name="connsiteX4" fmla="*/ 33574 w 323915"/>
              <a:gd name="connsiteY4" fmla="*/ 211258 h 323614"/>
              <a:gd name="connsiteX5" fmla="*/ 44588 w 323915"/>
              <a:gd name="connsiteY5" fmla="*/ 283213 h 323614"/>
              <a:gd name="connsiteX6" fmla="*/ 99523 w 323915"/>
              <a:gd name="connsiteY6" fmla="*/ 323006 h 323614"/>
              <a:gd name="connsiteX7" fmla="*/ 139317 w 323915"/>
              <a:gd name="connsiteY7" fmla="*/ 268071 h 323614"/>
              <a:gd name="connsiteX8" fmla="*/ 132416 w 323915"/>
              <a:gd name="connsiteY8" fmla="*/ 226742 h 323614"/>
              <a:gd name="connsiteX9" fmla="*/ 142682 w 323915"/>
              <a:gd name="connsiteY9" fmla="*/ 226742 h 323614"/>
              <a:gd name="connsiteX10" fmla="*/ 301655 w 323915"/>
              <a:gd name="connsiteY10" fmla="*/ 290332 h 323614"/>
              <a:gd name="connsiteX11" fmla="*/ 316756 w 323915"/>
              <a:gd name="connsiteY11" fmla="*/ 288750 h 323614"/>
              <a:gd name="connsiteX12" fmla="*/ 323916 w 323915"/>
              <a:gd name="connsiteY12" fmla="*/ 275361 h 323614"/>
              <a:gd name="connsiteX13" fmla="*/ 323916 w 323915"/>
              <a:gd name="connsiteY13" fmla="*/ 16191 h 323614"/>
              <a:gd name="connsiteX14" fmla="*/ 316787 w 323915"/>
              <a:gd name="connsiteY14" fmla="*/ 2793 h 323614"/>
              <a:gd name="connsiteX15" fmla="*/ 301702 w 323915"/>
              <a:gd name="connsiteY15" fmla="*/ 1143 h 323614"/>
              <a:gd name="connsiteX16" fmla="*/ 80900 w 323915"/>
              <a:gd name="connsiteY16" fmla="*/ 97227 h 323614"/>
              <a:gd name="connsiteX17" fmla="*/ 129503 w 323915"/>
              <a:gd name="connsiteY17" fmla="*/ 97227 h 323614"/>
              <a:gd name="connsiteX18" fmla="*/ 129503 w 323915"/>
              <a:gd name="connsiteY18" fmla="*/ 194418 h 323614"/>
              <a:gd name="connsiteX19" fmla="*/ 80900 w 323915"/>
              <a:gd name="connsiteY19" fmla="*/ 194418 h 323614"/>
              <a:gd name="connsiteX20" fmla="*/ 33167 w 323915"/>
              <a:gd name="connsiteY20" fmla="*/ 145823 h 323614"/>
              <a:gd name="connsiteX21" fmla="*/ 80900 w 323915"/>
              <a:gd name="connsiteY21" fmla="*/ 97227 h 323614"/>
              <a:gd name="connsiteX22" fmla="*/ 107382 w 323915"/>
              <a:gd name="connsiteY22" fmla="*/ 273461 h 323614"/>
              <a:gd name="connsiteX23" fmla="*/ 101855 w 323915"/>
              <a:gd name="connsiteY23" fmla="*/ 288084 h 323614"/>
              <a:gd name="connsiteX24" fmla="*/ 86418 w 323915"/>
              <a:gd name="connsiteY24" fmla="*/ 290547 h 323614"/>
              <a:gd name="connsiteX25" fmla="*/ 76616 w 323915"/>
              <a:gd name="connsiteY25" fmla="*/ 278368 h 323614"/>
              <a:gd name="connsiteX26" fmla="*/ 68562 w 323915"/>
              <a:gd name="connsiteY26" fmla="*/ 225745 h 323614"/>
              <a:gd name="connsiteX27" fmla="*/ 99593 w 323915"/>
              <a:gd name="connsiteY27" fmla="*/ 226805 h 323614"/>
              <a:gd name="connsiteX28" fmla="*/ 107382 w 323915"/>
              <a:gd name="connsiteY28" fmla="*/ 273461 h 323614"/>
              <a:gd name="connsiteX29" fmla="*/ 291483 w 323915"/>
              <a:gd name="connsiteY29" fmla="*/ 251434 h 323614"/>
              <a:gd name="connsiteX30" fmla="*/ 161905 w 323915"/>
              <a:gd name="connsiteY30" fmla="*/ 199590 h 323614"/>
              <a:gd name="connsiteX31" fmla="*/ 161905 w 323915"/>
              <a:gd name="connsiteY31" fmla="*/ 91884 h 323614"/>
              <a:gd name="connsiteX32" fmla="*/ 291483 w 323915"/>
              <a:gd name="connsiteY32" fmla="*/ 40041 h 323614"/>
              <a:gd name="connsiteX33" fmla="*/ 291483 w 323915"/>
              <a:gd name="connsiteY33" fmla="*/ 251434 h 32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15" h="323614">
                <a:moveTo>
                  <a:pt x="301671" y="1143"/>
                </a:moveTo>
                <a:lnTo>
                  <a:pt x="142464" y="64825"/>
                </a:lnTo>
                <a:lnTo>
                  <a:pt x="80900" y="64825"/>
                </a:lnTo>
                <a:cubicBezTo>
                  <a:pt x="45811" y="64806"/>
                  <a:pt x="14715" y="87423"/>
                  <a:pt x="3924" y="120811"/>
                </a:cubicBezTo>
                <a:cubicBezTo>
                  <a:pt x="-6867" y="154201"/>
                  <a:pt x="5111" y="190737"/>
                  <a:pt x="33574" y="211258"/>
                </a:cubicBezTo>
                <a:lnTo>
                  <a:pt x="44588" y="283213"/>
                </a:lnTo>
                <a:cubicBezTo>
                  <a:pt x="48769" y="309371"/>
                  <a:pt x="73364" y="327187"/>
                  <a:pt x="99523" y="323006"/>
                </a:cubicBezTo>
                <a:cubicBezTo>
                  <a:pt x="125682" y="318825"/>
                  <a:pt x="143498" y="294229"/>
                  <a:pt x="139317" y="268071"/>
                </a:cubicBezTo>
                <a:lnTo>
                  <a:pt x="132416" y="226742"/>
                </a:lnTo>
                <a:lnTo>
                  <a:pt x="142682" y="226742"/>
                </a:lnTo>
                <a:lnTo>
                  <a:pt x="301655" y="290332"/>
                </a:lnTo>
                <a:cubicBezTo>
                  <a:pt x="306640" y="292341"/>
                  <a:pt x="312296" y="291749"/>
                  <a:pt x="316756" y="288750"/>
                </a:cubicBezTo>
                <a:cubicBezTo>
                  <a:pt x="321216" y="285752"/>
                  <a:pt x="323897" y="280736"/>
                  <a:pt x="323916" y="275361"/>
                </a:cubicBezTo>
                <a:lnTo>
                  <a:pt x="323916" y="16191"/>
                </a:lnTo>
                <a:cubicBezTo>
                  <a:pt x="323902" y="10821"/>
                  <a:pt x="321233" y="5805"/>
                  <a:pt x="316787" y="2793"/>
                </a:cubicBezTo>
                <a:cubicBezTo>
                  <a:pt x="312341" y="-218"/>
                  <a:pt x="306694" y="-836"/>
                  <a:pt x="301702" y="1143"/>
                </a:cubicBezTo>
                <a:moveTo>
                  <a:pt x="80900" y="97227"/>
                </a:moveTo>
                <a:lnTo>
                  <a:pt x="129503" y="97227"/>
                </a:lnTo>
                <a:lnTo>
                  <a:pt x="129503" y="194418"/>
                </a:lnTo>
                <a:lnTo>
                  <a:pt x="80900" y="194418"/>
                </a:lnTo>
                <a:cubicBezTo>
                  <a:pt x="54401" y="193943"/>
                  <a:pt x="33167" y="172327"/>
                  <a:pt x="33167" y="145823"/>
                </a:cubicBezTo>
                <a:cubicBezTo>
                  <a:pt x="33167" y="119319"/>
                  <a:pt x="54401" y="97702"/>
                  <a:pt x="80900" y="97227"/>
                </a:cubicBezTo>
                <a:moveTo>
                  <a:pt x="107382" y="273461"/>
                </a:moveTo>
                <a:cubicBezTo>
                  <a:pt x="108296" y="278974"/>
                  <a:pt x="106187" y="284554"/>
                  <a:pt x="101855" y="288084"/>
                </a:cubicBezTo>
                <a:cubicBezTo>
                  <a:pt x="97524" y="291614"/>
                  <a:pt x="91633" y="292555"/>
                  <a:pt x="86418" y="290547"/>
                </a:cubicBezTo>
                <a:cubicBezTo>
                  <a:pt x="81203" y="288539"/>
                  <a:pt x="77462" y="283892"/>
                  <a:pt x="76616" y="278368"/>
                </a:cubicBezTo>
                <a:lnTo>
                  <a:pt x="68562" y="225745"/>
                </a:lnTo>
                <a:cubicBezTo>
                  <a:pt x="77909" y="227210"/>
                  <a:pt x="81663" y="226805"/>
                  <a:pt x="99593" y="226805"/>
                </a:cubicBezTo>
                <a:lnTo>
                  <a:pt x="107382" y="273461"/>
                </a:lnTo>
                <a:moveTo>
                  <a:pt x="291483" y="251434"/>
                </a:moveTo>
                <a:lnTo>
                  <a:pt x="161905" y="199590"/>
                </a:lnTo>
                <a:lnTo>
                  <a:pt x="161905" y="91884"/>
                </a:lnTo>
                <a:lnTo>
                  <a:pt x="291483" y="40041"/>
                </a:lnTo>
                <a:lnTo>
                  <a:pt x="291483" y="251434"/>
                </a:lnTo>
              </a:path>
            </a:pathLst>
          </a:custGeom>
          <a:solidFill>
            <a:schemeClr val="accent1"/>
          </a:solidFill>
          <a:ln w="1557" cap="sq">
            <a:noFill/>
            <a:prstDash val="solid"/>
            <a:bevel/>
          </a:ln>
        </p:spPr>
        <p:txBody>
          <a:bodyPr rtlCol="0" anchor="ctr"/>
          <a:lstStyle/>
          <a:p>
            <a:endParaRPr lang="zh-CN" altLang="en-US" sz="1740"/>
          </a:p>
        </p:txBody>
      </p:sp>
      <p:sp>
        <p:nvSpPr>
          <p:cNvPr id="18" name="图形 15" descr="灯泡"/>
          <p:cNvSpPr/>
          <p:nvPr>
            <p:custDataLst>
              <p:tags r:id="rId20"/>
            </p:custDataLst>
          </p:nvPr>
        </p:nvSpPr>
        <p:spPr>
          <a:xfrm>
            <a:off x="6132881" y="871350"/>
            <a:ext cx="254400" cy="255004"/>
          </a:xfrm>
          <a:custGeom>
            <a:avLst/>
            <a:gdLst>
              <a:gd name="connsiteX0" fmla="*/ 248544 w 323148"/>
              <a:gd name="connsiteY0" fmla="*/ 12116 h 323915"/>
              <a:gd name="connsiteX1" fmla="*/ 149843 w 323148"/>
              <a:gd name="connsiteY1" fmla="*/ 7911 h 323915"/>
              <a:gd name="connsiteX2" fmla="*/ 65578 w 323148"/>
              <a:gd name="connsiteY2" fmla="*/ 116080 h 323915"/>
              <a:gd name="connsiteX3" fmla="*/ 19996 w 323148"/>
              <a:gd name="connsiteY3" fmla="*/ 211791 h 323915"/>
              <a:gd name="connsiteX4" fmla="*/ 16025 w 323148"/>
              <a:gd name="connsiteY4" fmla="*/ 302659 h 323915"/>
              <a:gd name="connsiteX5" fmla="*/ 111253 w 323148"/>
              <a:gd name="connsiteY5" fmla="*/ 303266 h 323915"/>
              <a:gd name="connsiteX6" fmla="*/ 238188 w 323148"/>
              <a:gd name="connsiteY6" fmla="*/ 250552 h 323915"/>
              <a:gd name="connsiteX7" fmla="*/ 323026 w 323148"/>
              <a:gd name="connsiteY7" fmla="*/ 134794 h 323915"/>
              <a:gd name="connsiteX8" fmla="*/ 248544 w 323148"/>
              <a:gd name="connsiteY8" fmla="*/ 12116 h 323915"/>
              <a:gd name="connsiteX9" fmla="*/ 39867 w 323148"/>
              <a:gd name="connsiteY9" fmla="*/ 280919 h 323915"/>
              <a:gd name="connsiteX10" fmla="*/ 42795 w 323148"/>
              <a:gd name="connsiteY10" fmla="*/ 234637 h 323915"/>
              <a:gd name="connsiteX11" fmla="*/ 54225 w 323148"/>
              <a:gd name="connsiteY11" fmla="*/ 222178 h 323915"/>
              <a:gd name="connsiteX12" fmla="*/ 101053 w 323148"/>
              <a:gd name="connsiteY12" fmla="*/ 269006 h 323915"/>
              <a:gd name="connsiteX13" fmla="*/ 88392 w 323148"/>
              <a:gd name="connsiteY13" fmla="*/ 280514 h 323915"/>
              <a:gd name="connsiteX14" fmla="*/ 39867 w 323148"/>
              <a:gd name="connsiteY14" fmla="*/ 280997 h 323915"/>
              <a:gd name="connsiteX15" fmla="*/ 281807 w 323148"/>
              <a:gd name="connsiteY15" fmla="*/ 170118 h 323915"/>
              <a:gd name="connsiteX16" fmla="*/ 227115 w 323148"/>
              <a:gd name="connsiteY16" fmla="*/ 220294 h 323915"/>
              <a:gd name="connsiteX17" fmla="*/ 128056 w 323148"/>
              <a:gd name="connsiteY17" fmla="*/ 250350 h 323915"/>
              <a:gd name="connsiteX18" fmla="*/ 112219 w 323148"/>
              <a:gd name="connsiteY18" fmla="*/ 234419 h 323915"/>
              <a:gd name="connsiteX19" fmla="*/ 168701 w 323148"/>
              <a:gd name="connsiteY19" fmla="*/ 177936 h 323915"/>
              <a:gd name="connsiteX20" fmla="*/ 230526 w 323148"/>
              <a:gd name="connsiteY20" fmla="*/ 177936 h 323915"/>
              <a:gd name="connsiteX21" fmla="*/ 246173 w 323148"/>
              <a:gd name="connsiteY21" fmla="*/ 161794 h 323915"/>
              <a:gd name="connsiteX22" fmla="*/ 230526 w 323148"/>
              <a:gd name="connsiteY22" fmla="*/ 145653 h 323915"/>
              <a:gd name="connsiteX23" fmla="*/ 178170 w 323148"/>
              <a:gd name="connsiteY23" fmla="*/ 145653 h 323915"/>
              <a:gd name="connsiteX24" fmla="*/ 178170 w 323148"/>
              <a:gd name="connsiteY24" fmla="*/ 93313 h 323915"/>
              <a:gd name="connsiteX25" fmla="*/ 170248 w 323148"/>
              <a:gd name="connsiteY25" fmla="*/ 78910 h 323915"/>
              <a:gd name="connsiteX26" fmla="*/ 153809 w 323148"/>
              <a:gd name="connsiteY26" fmla="*/ 78910 h 323915"/>
              <a:gd name="connsiteX27" fmla="*/ 145887 w 323148"/>
              <a:gd name="connsiteY27" fmla="*/ 93313 h 323915"/>
              <a:gd name="connsiteX28" fmla="*/ 145887 w 323148"/>
              <a:gd name="connsiteY28" fmla="*/ 155106 h 323915"/>
              <a:gd name="connsiteX29" fmla="*/ 89389 w 323148"/>
              <a:gd name="connsiteY29" fmla="*/ 211589 h 323915"/>
              <a:gd name="connsiteX30" fmla="*/ 73022 w 323148"/>
              <a:gd name="connsiteY30" fmla="*/ 195206 h 323915"/>
              <a:gd name="connsiteX31" fmla="*/ 97751 w 323148"/>
              <a:gd name="connsiteY31" fmla="*/ 119382 h 323915"/>
              <a:gd name="connsiteX32" fmla="*/ 160931 w 323148"/>
              <a:gd name="connsiteY32" fmla="*/ 38247 h 323915"/>
              <a:gd name="connsiteX33" fmla="*/ 265470 w 323148"/>
              <a:gd name="connsiteY33" fmla="*/ 63706 h 323915"/>
              <a:gd name="connsiteX34" fmla="*/ 281885 w 323148"/>
              <a:gd name="connsiteY34" fmla="*/ 170040 h 32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23148" h="323915">
                <a:moveTo>
                  <a:pt x="248544" y="12116"/>
                </a:moveTo>
                <a:cubicBezTo>
                  <a:pt x="217529" y="-2426"/>
                  <a:pt x="181982" y="-3940"/>
                  <a:pt x="149843" y="7911"/>
                </a:cubicBezTo>
                <a:cubicBezTo>
                  <a:pt x="103454" y="24989"/>
                  <a:pt x="70787" y="66924"/>
                  <a:pt x="65578" y="116080"/>
                </a:cubicBezTo>
                <a:cubicBezTo>
                  <a:pt x="61792" y="152262"/>
                  <a:pt x="45702" y="186049"/>
                  <a:pt x="19996" y="211791"/>
                </a:cubicBezTo>
                <a:cubicBezTo>
                  <a:pt x="-5030" y="236832"/>
                  <a:pt x="-6805" y="277587"/>
                  <a:pt x="16025" y="302659"/>
                </a:cubicBezTo>
                <a:cubicBezTo>
                  <a:pt x="39960" y="328899"/>
                  <a:pt x="81696" y="332808"/>
                  <a:pt x="111253" y="303266"/>
                </a:cubicBezTo>
                <a:cubicBezTo>
                  <a:pt x="159077" y="255458"/>
                  <a:pt x="208475" y="261375"/>
                  <a:pt x="238188" y="250552"/>
                </a:cubicBezTo>
                <a:cubicBezTo>
                  <a:pt x="287275" y="232674"/>
                  <a:pt x="320760" y="186987"/>
                  <a:pt x="323026" y="134794"/>
                </a:cubicBezTo>
                <a:cubicBezTo>
                  <a:pt x="325293" y="82601"/>
                  <a:pt x="295896" y="34182"/>
                  <a:pt x="248544" y="12116"/>
                </a:cubicBezTo>
                <a:moveTo>
                  <a:pt x="39867" y="280919"/>
                </a:moveTo>
                <a:cubicBezTo>
                  <a:pt x="28468" y="268461"/>
                  <a:pt x="29791" y="247640"/>
                  <a:pt x="42795" y="234637"/>
                </a:cubicBezTo>
                <a:cubicBezTo>
                  <a:pt x="46797" y="230634"/>
                  <a:pt x="50581" y="226430"/>
                  <a:pt x="54225" y="222178"/>
                </a:cubicBezTo>
                <a:lnTo>
                  <a:pt x="101053" y="269006"/>
                </a:lnTo>
                <a:cubicBezTo>
                  <a:pt x="96677" y="272650"/>
                  <a:pt x="92441" y="276465"/>
                  <a:pt x="88392" y="280514"/>
                </a:cubicBezTo>
                <a:cubicBezTo>
                  <a:pt x="72243" y="296663"/>
                  <a:pt x="51843" y="294141"/>
                  <a:pt x="39867" y="280997"/>
                </a:cubicBezTo>
                <a:moveTo>
                  <a:pt x="281807" y="170118"/>
                </a:moveTo>
                <a:cubicBezTo>
                  <a:pt x="271020" y="193484"/>
                  <a:pt x="251322" y="211556"/>
                  <a:pt x="227115" y="220294"/>
                </a:cubicBezTo>
                <a:cubicBezTo>
                  <a:pt x="202681" y="229186"/>
                  <a:pt x="174168" y="224031"/>
                  <a:pt x="128056" y="250350"/>
                </a:cubicBezTo>
                <a:lnTo>
                  <a:pt x="112219" y="234419"/>
                </a:lnTo>
                <a:lnTo>
                  <a:pt x="168701" y="177936"/>
                </a:lnTo>
                <a:lnTo>
                  <a:pt x="230526" y="177936"/>
                </a:lnTo>
                <a:cubicBezTo>
                  <a:pt x="239245" y="177665"/>
                  <a:pt x="246173" y="170518"/>
                  <a:pt x="246173" y="161794"/>
                </a:cubicBezTo>
                <a:cubicBezTo>
                  <a:pt x="246173" y="153071"/>
                  <a:pt x="239245" y="145924"/>
                  <a:pt x="230526" y="145653"/>
                </a:cubicBezTo>
                <a:lnTo>
                  <a:pt x="178170" y="145653"/>
                </a:lnTo>
                <a:lnTo>
                  <a:pt x="178170" y="93313"/>
                </a:lnTo>
                <a:cubicBezTo>
                  <a:pt x="178352" y="87426"/>
                  <a:pt x="175317" y="81907"/>
                  <a:pt x="170248" y="78910"/>
                </a:cubicBezTo>
                <a:cubicBezTo>
                  <a:pt x="165177" y="75913"/>
                  <a:pt x="158880" y="75913"/>
                  <a:pt x="153809" y="78910"/>
                </a:cubicBezTo>
                <a:cubicBezTo>
                  <a:pt x="148740" y="81907"/>
                  <a:pt x="145705" y="87426"/>
                  <a:pt x="145887" y="93313"/>
                </a:cubicBezTo>
                <a:lnTo>
                  <a:pt x="145887" y="155106"/>
                </a:lnTo>
                <a:lnTo>
                  <a:pt x="89389" y="211589"/>
                </a:lnTo>
                <a:lnTo>
                  <a:pt x="73022" y="195206"/>
                </a:lnTo>
                <a:cubicBezTo>
                  <a:pt x="86500" y="171950"/>
                  <a:pt x="94926" y="146113"/>
                  <a:pt x="97751" y="119382"/>
                </a:cubicBezTo>
                <a:cubicBezTo>
                  <a:pt x="101646" y="82514"/>
                  <a:pt x="126141" y="51058"/>
                  <a:pt x="160931" y="38247"/>
                </a:cubicBezTo>
                <a:cubicBezTo>
                  <a:pt x="197718" y="24798"/>
                  <a:pt x="238985" y="34848"/>
                  <a:pt x="265470" y="63706"/>
                </a:cubicBezTo>
                <a:cubicBezTo>
                  <a:pt x="291955" y="92563"/>
                  <a:pt x="298434" y="134539"/>
                  <a:pt x="281885" y="170040"/>
                </a:cubicBezTo>
              </a:path>
            </a:pathLst>
          </a:custGeom>
          <a:solidFill>
            <a:schemeClr val="accent1"/>
          </a:solidFill>
          <a:ln w="1557" cap="sq">
            <a:noFill/>
            <a:prstDash val="solid"/>
            <a:bevel/>
          </a:ln>
        </p:spPr>
        <p:txBody>
          <a:bodyPr rtlCol="0" anchor="ctr"/>
          <a:lstStyle/>
          <a:p>
            <a:endParaRPr lang="zh-CN" altLang="en-US" sz="174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p>
        </p:txBody>
      </p:sp>
      <p:sp>
        <p:nvSpPr>
          <p:cNvPr id="7" name="文本框 6"/>
          <p:cNvSpPr txBox="1"/>
          <p:nvPr>
            <p:custDataLst>
              <p:tags r:id="rId3"/>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4"/>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5"/>
            </p:custDataLst>
          </p:nvPr>
        </p:nvSpPr>
        <p:spPr>
          <a:xfrm>
            <a:off x="2807971" y="1902460"/>
            <a:ext cx="5767705" cy="835660"/>
          </a:xfrm>
          <a:prstGeom prst="rect">
            <a:avLst/>
          </a:prstGeom>
        </p:spPr>
        <p:txBody>
          <a:bodyPr vert="horz" wrap="square" lIns="0" tIns="0" rIns="0" bIns="0" rtlCol="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规则引擎的介绍</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53365" y="156210"/>
            <a:ext cx="5889625" cy="777240"/>
          </a:xfrm>
          <a:prstGeom prst="rect">
            <a:avLst/>
          </a:prstGeom>
          <a:noFill/>
        </p:spPr>
        <p:txBody>
          <a:bodyPr wrap="square" rtlCol="0">
            <a:normAutofit/>
          </a:bodyPr>
          <a:lstStyle/>
          <a:p>
            <a:pPr lvl="0" fontAlgn="auto">
              <a:lnSpc>
                <a:spcPct val="130000"/>
              </a:lnSpc>
            </a:pPr>
            <a:r>
              <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rPr>
              <a:t>什么是规则引擎</a:t>
            </a:r>
          </a:p>
        </p:txBody>
      </p:sp>
      <p:sp>
        <p:nvSpPr>
          <p:cNvPr id="3" name="文本框 2"/>
          <p:cNvSpPr txBox="1"/>
          <p:nvPr/>
        </p:nvSpPr>
        <p:spPr>
          <a:xfrm>
            <a:off x="280670" y="739775"/>
            <a:ext cx="7886700" cy="533400"/>
          </a:xfrm>
          <a:prstGeom prst="rect">
            <a:avLst/>
          </a:prstGeom>
          <a:noFill/>
        </p:spPr>
        <p:txBody>
          <a:bodyPr wrap="square" rtlCol="0" anchor="t">
            <a:spAutoFit/>
          </a:bodyPr>
          <a:lstStyle/>
          <a:p>
            <a:pPr algn="l" fontAlgn="auto">
              <a:lnSpc>
                <a:spcPct val="120000"/>
              </a:lnSpc>
              <a:spcAft>
                <a:spcPts val="800"/>
              </a:spcAft>
            </a:pP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规则引擎是一种软件系统，设计用于执行一系列预定义的规则，以自动化复杂的决策过程。 它作为业务逻辑与应用代码之间的中间层，使得规则可独立于程序代码进行管理与执行。</a:t>
            </a:r>
          </a:p>
        </p:txBody>
      </p:sp>
      <p:sp>
        <p:nvSpPr>
          <p:cNvPr id="10" name="椭圆 45"/>
          <p:cNvSpPr/>
          <p:nvPr>
            <p:custDataLst>
              <p:tags r:id="rId3"/>
            </p:custDataLst>
          </p:nvPr>
        </p:nvSpPr>
        <p:spPr>
          <a:xfrm rot="20825450">
            <a:off x="4004966" y="2426290"/>
            <a:ext cx="2714449" cy="791222"/>
          </a:xfrm>
          <a:prstGeom prst="ellipse">
            <a:avLst/>
          </a:prstGeom>
          <a:gradFill flip="none" rotWithShape="1">
            <a:gsLst>
              <a:gs pos="0">
                <a:schemeClr val="accent1">
                  <a:lumMod val="60000"/>
                  <a:lumOff val="40000"/>
                  <a:alpha val="40000"/>
                </a:schemeClr>
              </a:gs>
              <a:gs pos="100000">
                <a:schemeClr val="accent1">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25">
              <a:solidFill>
                <a:prstClr val="white"/>
              </a:solidFill>
              <a:latin typeface="+mn-ea"/>
              <a:sym typeface="微软雅黑 Light" panose="020B0502040204020203" pitchFamily="34" charset="-122"/>
            </a:endParaRPr>
          </a:p>
        </p:txBody>
      </p:sp>
      <p:sp>
        <p:nvSpPr>
          <p:cNvPr id="11" name="椭圆 33"/>
          <p:cNvSpPr/>
          <p:nvPr>
            <p:custDataLst>
              <p:tags r:id="rId4"/>
            </p:custDataLst>
          </p:nvPr>
        </p:nvSpPr>
        <p:spPr>
          <a:xfrm rot="20825450">
            <a:off x="3115869" y="2095364"/>
            <a:ext cx="4492677" cy="1453145"/>
          </a:xfrm>
          <a:prstGeom prst="ellipse">
            <a:avLst/>
          </a:prstGeom>
          <a:noFill/>
          <a:ln w="28575">
            <a:gradFill>
              <a:gsLst>
                <a:gs pos="43800">
                  <a:schemeClr val="accent1">
                    <a:alpha val="70000"/>
                  </a:schemeClr>
                </a:gs>
                <a:gs pos="0">
                  <a:schemeClr val="accent1">
                    <a:alpha val="0"/>
                  </a:schemeClr>
                </a:gs>
                <a:gs pos="100000">
                  <a:schemeClr val="accent1"/>
                </a:gs>
              </a:gsLst>
              <a:lin ang="4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25">
              <a:solidFill>
                <a:prstClr val="white"/>
              </a:solidFill>
              <a:latin typeface="+mn-ea"/>
              <a:sym typeface="微软雅黑 Light" panose="020B0502040204020203" pitchFamily="34" charset="-122"/>
            </a:endParaRPr>
          </a:p>
        </p:txBody>
      </p:sp>
      <p:sp>
        <p:nvSpPr>
          <p:cNvPr id="12" name="直接连接符 12"/>
          <p:cNvSpPr/>
          <p:nvPr>
            <p:custDataLst>
              <p:tags r:id="rId5"/>
            </p:custDataLst>
          </p:nvPr>
        </p:nvSpPr>
        <p:spPr>
          <a:xfrm rot="20825450">
            <a:off x="3649864" y="2322607"/>
            <a:ext cx="3424232" cy="998152"/>
          </a:xfrm>
          <a:prstGeom prst="arc">
            <a:avLst>
              <a:gd name="adj1" fmla="val 20527655"/>
              <a:gd name="adj2" fmla="val 873588"/>
            </a:avLst>
          </a:prstGeom>
          <a:noFill/>
          <a:ln cap="rnd">
            <a:gradFill flip="none" rotWithShape="1">
              <a:gsLst>
                <a:gs pos="0">
                  <a:schemeClr val="accent1">
                    <a:alpha val="0"/>
                  </a:schemeClr>
                </a:gs>
                <a:gs pos="100000">
                  <a:schemeClr val="accent1"/>
                </a:gs>
              </a:gsLst>
              <a:lin ang="5400000" scaled="1"/>
              <a:tileRect/>
            </a:gra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25">
              <a:solidFill>
                <a:prstClr val="white"/>
              </a:solidFill>
              <a:latin typeface="+mn-ea"/>
              <a:sym typeface="微软雅黑 Light" panose="020B0502040204020203" pitchFamily="34" charset="-122"/>
            </a:endParaRPr>
          </a:p>
        </p:txBody>
      </p:sp>
      <p:sp>
        <p:nvSpPr>
          <p:cNvPr id="13" name="椭圆 1"/>
          <p:cNvSpPr/>
          <p:nvPr>
            <p:custDataLst>
              <p:tags r:id="rId6"/>
            </p:custDataLst>
          </p:nvPr>
        </p:nvSpPr>
        <p:spPr>
          <a:xfrm rot="20825450">
            <a:off x="3428530" y="2258141"/>
            <a:ext cx="3867059" cy="1127191"/>
          </a:xfrm>
          <a:prstGeom prst="arc">
            <a:avLst>
              <a:gd name="adj1" fmla="val 8633663"/>
              <a:gd name="adj2" fmla="val 11984035"/>
            </a:avLst>
          </a:prstGeom>
          <a:noFill/>
          <a:ln w="6350">
            <a:gradFill flip="none" rotWithShape="1">
              <a:gsLst>
                <a:gs pos="0">
                  <a:schemeClr val="accent1"/>
                </a:gs>
                <a:gs pos="46600">
                  <a:schemeClr val="accent1">
                    <a:alpha val="28000"/>
                  </a:schemeClr>
                </a:gs>
                <a:gs pos="100000">
                  <a:schemeClr val="accent1">
                    <a:alpha val="0"/>
                  </a:schemeClr>
                </a:gs>
              </a:gsLst>
              <a:lin ang="5400000" scaled="1"/>
              <a:tileRect/>
            </a:gra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25">
              <a:solidFill>
                <a:prstClr val="white"/>
              </a:solidFill>
              <a:latin typeface="+mn-ea"/>
              <a:sym typeface="微软雅黑 Light" panose="020B0502040204020203" pitchFamily="34" charset="-122"/>
            </a:endParaRPr>
          </a:p>
        </p:txBody>
      </p:sp>
      <p:sp>
        <p:nvSpPr>
          <p:cNvPr id="4" name="椭圆 3"/>
          <p:cNvSpPr/>
          <p:nvPr>
            <p:custDataLst>
              <p:tags r:id="rId7"/>
            </p:custDataLst>
          </p:nvPr>
        </p:nvSpPr>
        <p:spPr bwMode="auto">
          <a:xfrm>
            <a:off x="5748778" y="3243400"/>
            <a:ext cx="369342" cy="369342"/>
          </a:xfrm>
          <a:prstGeom prst="ellipse">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fontScale="80000" lnSpcReduction="10000"/>
          </a:bodyPr>
          <a:lstStyle/>
          <a:p>
            <a:pPr algn="ctr"/>
            <a:endParaRPr lang="zh-CN" altLang="en-US" sz="1525" dirty="0">
              <a:cs typeface="+mn-ea"/>
            </a:endParaRPr>
          </a:p>
        </p:txBody>
      </p:sp>
      <p:sp>
        <p:nvSpPr>
          <p:cNvPr id="5" name="Oval 41"/>
          <p:cNvSpPr/>
          <p:nvPr>
            <p:custDataLst>
              <p:tags r:id="rId8"/>
            </p:custDataLst>
          </p:nvPr>
        </p:nvSpPr>
        <p:spPr>
          <a:xfrm>
            <a:off x="5850849" y="3345472"/>
            <a:ext cx="165226" cy="164977"/>
          </a:xfrm>
          <a:custGeom>
            <a:avLst/>
            <a:gdLst>
              <a:gd name="connsiteX0" fmla="*/ 241805 w 609191"/>
              <a:gd name="connsiteY0" fmla="*/ 126251 h 608274"/>
              <a:gd name="connsiteX1" fmla="*/ 37679 w 609191"/>
              <a:gd name="connsiteY1" fmla="*/ 348029 h 608274"/>
              <a:gd name="connsiteX2" fmla="*/ 260645 w 609191"/>
              <a:gd name="connsiteY2" fmla="*/ 570653 h 608274"/>
              <a:gd name="connsiteX3" fmla="*/ 482764 w 609191"/>
              <a:gd name="connsiteY3" fmla="*/ 366839 h 608274"/>
              <a:gd name="connsiteX4" fmla="*/ 373117 w 609191"/>
              <a:gd name="connsiteY4" fmla="*/ 366839 h 608274"/>
              <a:gd name="connsiteX5" fmla="*/ 260645 w 609191"/>
              <a:gd name="connsiteY5" fmla="*/ 461927 h 608274"/>
              <a:gd name="connsiteX6" fmla="*/ 146571 w 609191"/>
              <a:gd name="connsiteY6" fmla="*/ 348029 h 608274"/>
              <a:gd name="connsiteX7" fmla="*/ 241805 w 609191"/>
              <a:gd name="connsiteY7" fmla="*/ 235635 h 608274"/>
              <a:gd name="connsiteX8" fmla="*/ 260645 w 609191"/>
              <a:gd name="connsiteY8" fmla="*/ 87783 h 608274"/>
              <a:gd name="connsiteX9" fmla="*/ 279484 w 609191"/>
              <a:gd name="connsiteY9" fmla="*/ 87783 h 608274"/>
              <a:gd name="connsiteX10" fmla="*/ 279484 w 609191"/>
              <a:gd name="connsiteY10" fmla="*/ 271752 h 608274"/>
              <a:gd name="connsiteX11" fmla="*/ 260645 w 609191"/>
              <a:gd name="connsiteY11" fmla="*/ 271752 h 608274"/>
              <a:gd name="connsiteX12" fmla="*/ 184251 w 609191"/>
              <a:gd name="connsiteY12" fmla="*/ 348029 h 608274"/>
              <a:gd name="connsiteX13" fmla="*/ 260645 w 609191"/>
              <a:gd name="connsiteY13" fmla="*/ 424306 h 608274"/>
              <a:gd name="connsiteX14" fmla="*/ 337040 w 609191"/>
              <a:gd name="connsiteY14" fmla="*/ 348029 h 608274"/>
              <a:gd name="connsiteX15" fmla="*/ 337040 w 609191"/>
              <a:gd name="connsiteY15" fmla="*/ 329218 h 608274"/>
              <a:gd name="connsiteX16" fmla="*/ 521196 w 609191"/>
              <a:gd name="connsiteY16" fmla="*/ 329218 h 608274"/>
              <a:gd name="connsiteX17" fmla="*/ 521196 w 609191"/>
              <a:gd name="connsiteY17" fmla="*/ 348029 h 608274"/>
              <a:gd name="connsiteX18" fmla="*/ 260645 w 609191"/>
              <a:gd name="connsiteY18" fmla="*/ 608274 h 608274"/>
              <a:gd name="connsiteX19" fmla="*/ 0 w 609191"/>
              <a:gd name="connsiteY19" fmla="*/ 348029 h 608274"/>
              <a:gd name="connsiteX20" fmla="*/ 260645 w 609191"/>
              <a:gd name="connsiteY20" fmla="*/ 87783 h 608274"/>
              <a:gd name="connsiteX21" fmla="*/ 367364 w 609191"/>
              <a:gd name="connsiteY21" fmla="*/ 38378 h 608274"/>
              <a:gd name="connsiteX22" fmla="*/ 367364 w 609191"/>
              <a:gd name="connsiteY22" fmla="*/ 147868 h 608274"/>
              <a:gd name="connsiteX23" fmla="*/ 461099 w 609191"/>
              <a:gd name="connsiteY23" fmla="*/ 241461 h 608274"/>
              <a:gd name="connsiteX24" fmla="*/ 570661 w 609191"/>
              <a:gd name="connsiteY24" fmla="*/ 241461 h 608274"/>
              <a:gd name="connsiteX25" fmla="*/ 367364 w 609191"/>
              <a:gd name="connsiteY25" fmla="*/ 38378 h 608274"/>
              <a:gd name="connsiteX26" fmla="*/ 329681 w 609191"/>
              <a:gd name="connsiteY26" fmla="*/ 0 h 608274"/>
              <a:gd name="connsiteX27" fmla="*/ 348523 w 609191"/>
              <a:gd name="connsiteY27" fmla="*/ 0 h 608274"/>
              <a:gd name="connsiteX28" fmla="*/ 609191 w 609191"/>
              <a:gd name="connsiteY28" fmla="*/ 260274 h 608274"/>
              <a:gd name="connsiteX29" fmla="*/ 609191 w 609191"/>
              <a:gd name="connsiteY29" fmla="*/ 279086 h 608274"/>
              <a:gd name="connsiteX30" fmla="*/ 424924 w 609191"/>
              <a:gd name="connsiteY30" fmla="*/ 279086 h 608274"/>
              <a:gd name="connsiteX31" fmla="*/ 424924 w 609191"/>
              <a:gd name="connsiteY31" fmla="*/ 260274 h 608274"/>
              <a:gd name="connsiteX32" fmla="*/ 348523 w 609191"/>
              <a:gd name="connsiteY32" fmla="*/ 183988 h 608274"/>
              <a:gd name="connsiteX33" fmla="*/ 329681 w 609191"/>
              <a:gd name="connsiteY33" fmla="*/ 183988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241805" y="126251"/>
                </a:moveTo>
                <a:cubicBezTo>
                  <a:pt x="127638" y="135844"/>
                  <a:pt x="37679" y="231591"/>
                  <a:pt x="37679" y="348029"/>
                </a:cubicBezTo>
                <a:cubicBezTo>
                  <a:pt x="37679" y="470768"/>
                  <a:pt x="137717" y="570653"/>
                  <a:pt x="260645" y="570653"/>
                </a:cubicBezTo>
                <a:cubicBezTo>
                  <a:pt x="377168" y="570653"/>
                  <a:pt x="473155" y="480832"/>
                  <a:pt x="482764" y="366839"/>
                </a:cubicBezTo>
                <a:lnTo>
                  <a:pt x="373117" y="366839"/>
                </a:lnTo>
                <a:cubicBezTo>
                  <a:pt x="364169" y="420732"/>
                  <a:pt x="317069" y="461927"/>
                  <a:pt x="260645" y="461927"/>
                </a:cubicBezTo>
                <a:cubicBezTo>
                  <a:pt x="197721" y="461927"/>
                  <a:pt x="146571" y="410856"/>
                  <a:pt x="146571" y="348029"/>
                </a:cubicBezTo>
                <a:cubicBezTo>
                  <a:pt x="146571" y="291597"/>
                  <a:pt x="187830" y="244664"/>
                  <a:pt x="241805" y="235635"/>
                </a:cubicBezTo>
                <a:close/>
                <a:moveTo>
                  <a:pt x="260645" y="87783"/>
                </a:moveTo>
                <a:lnTo>
                  <a:pt x="279484" y="87783"/>
                </a:lnTo>
                <a:lnTo>
                  <a:pt x="279484" y="271752"/>
                </a:lnTo>
                <a:lnTo>
                  <a:pt x="260645" y="271752"/>
                </a:lnTo>
                <a:cubicBezTo>
                  <a:pt x="218444" y="271752"/>
                  <a:pt x="184251" y="305987"/>
                  <a:pt x="184251" y="348029"/>
                </a:cubicBezTo>
                <a:cubicBezTo>
                  <a:pt x="184251" y="390071"/>
                  <a:pt x="218444" y="424306"/>
                  <a:pt x="260645" y="424306"/>
                </a:cubicBezTo>
                <a:cubicBezTo>
                  <a:pt x="302751" y="424306"/>
                  <a:pt x="337040" y="390071"/>
                  <a:pt x="337040" y="348029"/>
                </a:cubicBezTo>
                <a:lnTo>
                  <a:pt x="337040" y="329218"/>
                </a:lnTo>
                <a:lnTo>
                  <a:pt x="521196" y="329218"/>
                </a:lnTo>
                <a:lnTo>
                  <a:pt x="521196" y="348029"/>
                </a:lnTo>
                <a:cubicBezTo>
                  <a:pt x="521196" y="491554"/>
                  <a:pt x="404297" y="608274"/>
                  <a:pt x="260645" y="608274"/>
                </a:cubicBezTo>
                <a:cubicBezTo>
                  <a:pt x="116899" y="608274"/>
                  <a:pt x="0" y="491554"/>
                  <a:pt x="0" y="348029"/>
                </a:cubicBezTo>
                <a:cubicBezTo>
                  <a:pt x="0" y="204503"/>
                  <a:pt x="116899" y="87783"/>
                  <a:pt x="260645" y="87783"/>
                </a:cubicBezTo>
                <a:close/>
                <a:moveTo>
                  <a:pt x="367364" y="38378"/>
                </a:moveTo>
                <a:lnTo>
                  <a:pt x="367364" y="147868"/>
                </a:lnTo>
                <a:cubicBezTo>
                  <a:pt x="415221" y="155863"/>
                  <a:pt x="453091" y="193677"/>
                  <a:pt x="461099" y="241461"/>
                </a:cubicBezTo>
                <a:lnTo>
                  <a:pt x="570661" y="241461"/>
                </a:lnTo>
                <a:cubicBezTo>
                  <a:pt x="561617" y="133664"/>
                  <a:pt x="475324" y="47502"/>
                  <a:pt x="367364" y="38378"/>
                </a:cubicBezTo>
                <a:close/>
                <a:moveTo>
                  <a:pt x="329681" y="0"/>
                </a:moveTo>
                <a:lnTo>
                  <a:pt x="348523" y="0"/>
                </a:lnTo>
                <a:cubicBezTo>
                  <a:pt x="492281" y="0"/>
                  <a:pt x="609191" y="116733"/>
                  <a:pt x="609191" y="260274"/>
                </a:cubicBezTo>
                <a:lnTo>
                  <a:pt x="609191" y="279086"/>
                </a:lnTo>
                <a:lnTo>
                  <a:pt x="424924" y="279086"/>
                </a:lnTo>
                <a:lnTo>
                  <a:pt x="424924" y="260274"/>
                </a:lnTo>
                <a:cubicBezTo>
                  <a:pt x="424924" y="218133"/>
                  <a:pt x="390633" y="183988"/>
                  <a:pt x="348523" y="183988"/>
                </a:cubicBezTo>
                <a:lnTo>
                  <a:pt x="329681" y="183988"/>
                </a:lnTo>
                <a:close/>
              </a:path>
            </a:pathLst>
          </a:cu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359" tIns="38679" rIns="77359" bIns="38679" numCol="1" spcCol="0" rtlCol="0" fromWordArt="0" anchor="ctr" anchorCtr="0" forceAA="0" compatLnSpc="1">
            <a:noAutofit/>
          </a:bodyPr>
          <a:lstStyle/>
          <a:p>
            <a:pPr algn="ctr"/>
            <a:endParaRPr lang="zh-CN" altLang="en-US" sz="1525"/>
          </a:p>
        </p:txBody>
      </p:sp>
      <p:sp>
        <p:nvSpPr>
          <p:cNvPr id="6" name="椭圆 5"/>
          <p:cNvSpPr/>
          <p:nvPr>
            <p:custDataLst>
              <p:tags r:id="rId9"/>
            </p:custDataLst>
          </p:nvPr>
        </p:nvSpPr>
        <p:spPr bwMode="auto">
          <a:xfrm>
            <a:off x="3026690" y="3196662"/>
            <a:ext cx="369342" cy="369342"/>
          </a:xfrm>
          <a:prstGeom prst="ellipse">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fontScale="80000" lnSpcReduction="10000"/>
          </a:bodyPr>
          <a:lstStyle/>
          <a:p>
            <a:pPr algn="ctr"/>
            <a:endParaRPr lang="zh-CN" altLang="en-US" sz="1525">
              <a:cs typeface="+mn-ea"/>
            </a:endParaRPr>
          </a:p>
        </p:txBody>
      </p:sp>
      <p:sp>
        <p:nvSpPr>
          <p:cNvPr id="8" name="Oval 42"/>
          <p:cNvSpPr/>
          <p:nvPr>
            <p:custDataLst>
              <p:tags r:id="rId10"/>
            </p:custDataLst>
          </p:nvPr>
        </p:nvSpPr>
        <p:spPr>
          <a:xfrm>
            <a:off x="3128762" y="3301420"/>
            <a:ext cx="165226" cy="159705"/>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359" tIns="38679" rIns="77359" bIns="38679" numCol="1" spcCol="0" rtlCol="0" fromWordArt="0" anchor="ctr" anchorCtr="0" forceAA="0" compatLnSpc="1">
            <a:noAutofit/>
          </a:bodyPr>
          <a:lstStyle/>
          <a:p>
            <a:pPr algn="ctr"/>
            <a:endParaRPr lang="zh-CN" altLang="en-US" sz="1525"/>
          </a:p>
        </p:txBody>
      </p:sp>
      <p:sp>
        <p:nvSpPr>
          <p:cNvPr id="9" name="矩形 8"/>
          <p:cNvSpPr/>
          <p:nvPr>
            <p:custDataLst>
              <p:tags r:id="rId11"/>
            </p:custDataLst>
          </p:nvPr>
        </p:nvSpPr>
        <p:spPr>
          <a:xfrm>
            <a:off x="6118384" y="4066419"/>
            <a:ext cx="2094079" cy="554999"/>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000">
                <a:solidFill>
                  <a:schemeClr val="tx1">
                    <a:lumMod val="85000"/>
                    <a:lumOff val="15000"/>
                  </a:schemeClr>
                </a:solidFill>
                <a:latin typeface="+mn-ea"/>
                <a:cs typeface="+mn-ea"/>
              </a:rPr>
              <a:t>根据规则执行的结果，触发动作或返回决策结果给前端应用或系统。</a:t>
            </a:r>
          </a:p>
        </p:txBody>
      </p:sp>
      <p:sp>
        <p:nvSpPr>
          <p:cNvPr id="14" name="矩形 13"/>
          <p:cNvSpPr/>
          <p:nvPr>
            <p:custDataLst>
              <p:tags r:id="rId12"/>
            </p:custDataLst>
          </p:nvPr>
        </p:nvSpPr>
        <p:spPr>
          <a:xfrm>
            <a:off x="6118384" y="3640405"/>
            <a:ext cx="2094079" cy="387132"/>
          </a:xfrm>
          <a:prstGeom prst="rect">
            <a:avLst/>
          </a:prstGeom>
          <a:noFill/>
        </p:spPr>
        <p:txBody>
          <a:bodyPr wrap="square" lIns="0" tIns="0" rIns="0" bIns="0" rtlCol="0" anchor="b">
            <a:noAutofit/>
          </a:bodyPr>
          <a:lstStyle/>
          <a:p>
            <a:pPr>
              <a:spcBef>
                <a:spcPct val="0"/>
              </a:spcBef>
              <a:spcAft>
                <a:spcPct val="0"/>
              </a:spcAft>
            </a:pPr>
            <a:r>
              <a:rPr lang="zh-CN" altLang="en-US" sz="1860" b="1">
                <a:solidFill>
                  <a:schemeClr val="accent1"/>
                </a:solidFill>
                <a:latin typeface="+mn-ea"/>
                <a:cs typeface="+mn-ea"/>
              </a:rPr>
              <a:t>结果输出</a:t>
            </a:r>
          </a:p>
        </p:txBody>
      </p:sp>
      <p:sp>
        <p:nvSpPr>
          <p:cNvPr id="15" name="矩形 14"/>
          <p:cNvSpPr/>
          <p:nvPr>
            <p:custDataLst>
              <p:tags r:id="rId13"/>
            </p:custDataLst>
          </p:nvPr>
        </p:nvSpPr>
        <p:spPr>
          <a:xfrm>
            <a:off x="932815" y="4077335"/>
            <a:ext cx="2397125" cy="554355"/>
          </a:xfrm>
          <a:prstGeom prst="rect">
            <a:avLst/>
          </a:prstGeom>
          <a:noFill/>
        </p:spPr>
        <p:txBody>
          <a:bodyPr wrap="square" lIns="0" tIns="0" rIns="0" bIns="0" rtlCol="0" anchor="t" anchorCtr="0">
            <a:noAutofit/>
          </a:bodyPr>
          <a:lstStyle/>
          <a:p>
            <a:pPr algn="r">
              <a:lnSpc>
                <a:spcPct val="150000"/>
              </a:lnSpc>
              <a:spcBef>
                <a:spcPct val="0"/>
              </a:spcBef>
              <a:spcAft>
                <a:spcPct val="0"/>
              </a:spcAft>
            </a:pP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核心处理单元，负责匹配输入数据（Facts）与规则库中的规则，执行相应的业务逻辑。</a:t>
            </a:r>
            <a:r>
              <a:rPr lang="zh-CN" altLang="en-US" sz="1355">
                <a:solidFill>
                  <a:schemeClr val="tx1">
                    <a:lumMod val="85000"/>
                    <a:lumOff val="15000"/>
                  </a:schemeClr>
                </a:solidFill>
                <a:latin typeface="+mn-ea"/>
                <a:cs typeface="+mn-ea"/>
              </a:rPr>
              <a:t> </a:t>
            </a:r>
          </a:p>
        </p:txBody>
      </p:sp>
      <p:sp>
        <p:nvSpPr>
          <p:cNvPr id="16" name="矩形 15"/>
          <p:cNvSpPr/>
          <p:nvPr>
            <p:custDataLst>
              <p:tags r:id="rId14"/>
            </p:custDataLst>
          </p:nvPr>
        </p:nvSpPr>
        <p:spPr>
          <a:xfrm>
            <a:off x="932612" y="3651149"/>
            <a:ext cx="2094079" cy="387132"/>
          </a:xfrm>
          <a:prstGeom prst="rect">
            <a:avLst/>
          </a:prstGeom>
          <a:noFill/>
        </p:spPr>
        <p:txBody>
          <a:bodyPr wrap="square" lIns="0" tIns="0" rIns="0" bIns="0" rtlCol="0" anchor="b">
            <a:noAutofit/>
          </a:bodyPr>
          <a:lstStyle/>
          <a:p>
            <a:pPr algn="r">
              <a:spcBef>
                <a:spcPct val="0"/>
              </a:spcBef>
              <a:spcAft>
                <a:spcPct val="0"/>
              </a:spcAft>
            </a:pPr>
            <a:r>
              <a:rPr lang="zh-CN" altLang="en-US" sz="1860" b="1" dirty="0" smtClean="0">
                <a:solidFill>
                  <a:schemeClr val="accent1"/>
                </a:solidFill>
                <a:latin typeface="+mn-ea"/>
                <a:cs typeface="+mn-ea"/>
              </a:rPr>
              <a:t>引擎</a:t>
            </a:r>
            <a:endParaRPr lang="zh-CN" altLang="en-US" sz="1860" b="1" dirty="0">
              <a:solidFill>
                <a:schemeClr val="accent1"/>
              </a:solidFill>
              <a:latin typeface="+mn-ea"/>
              <a:cs typeface="+mn-ea"/>
            </a:endParaRPr>
          </a:p>
        </p:txBody>
      </p:sp>
      <p:sp>
        <p:nvSpPr>
          <p:cNvPr id="20" name="椭圆 19"/>
          <p:cNvSpPr/>
          <p:nvPr>
            <p:custDataLst>
              <p:tags r:id="rId15"/>
            </p:custDataLst>
          </p:nvPr>
        </p:nvSpPr>
        <p:spPr bwMode="auto">
          <a:xfrm>
            <a:off x="5176102" y="1904651"/>
            <a:ext cx="369342" cy="369342"/>
          </a:xfrm>
          <a:prstGeom prst="ellipse">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rtlCol="0" anchor="ctr">
            <a:normAutofit fontScale="80000" lnSpcReduction="10000"/>
          </a:bodyPr>
          <a:lstStyle/>
          <a:p>
            <a:pPr algn="ctr"/>
            <a:endParaRPr lang="zh-CN" altLang="en-US" sz="1525">
              <a:cs typeface="+mn-ea"/>
            </a:endParaRPr>
          </a:p>
        </p:txBody>
      </p:sp>
      <p:sp>
        <p:nvSpPr>
          <p:cNvPr id="21" name="Oval 47"/>
          <p:cNvSpPr/>
          <p:nvPr>
            <p:custDataLst>
              <p:tags r:id="rId16"/>
            </p:custDataLst>
          </p:nvPr>
        </p:nvSpPr>
        <p:spPr>
          <a:xfrm>
            <a:off x="5285158" y="2006723"/>
            <a:ext cx="151902" cy="165226"/>
          </a:xfrm>
          <a:custGeom>
            <a:avLst/>
            <a:gdLst>
              <a:gd name="T0" fmla="*/ 8640 w 10592"/>
              <a:gd name="T1" fmla="*/ 10880 h 11520"/>
              <a:gd name="T2" fmla="*/ 5600 w 10592"/>
              <a:gd name="T3" fmla="*/ 10880 h 11520"/>
              <a:gd name="T4" fmla="*/ 2560 w 10592"/>
              <a:gd name="T5" fmla="*/ 7840 h 11520"/>
              <a:gd name="T6" fmla="*/ 3520 w 10592"/>
              <a:gd name="T7" fmla="*/ 5632 h 11520"/>
              <a:gd name="T8" fmla="*/ 4000 w 10592"/>
              <a:gd name="T9" fmla="*/ 5760 h 11520"/>
              <a:gd name="T10" fmla="*/ 4384 w 10592"/>
              <a:gd name="T11" fmla="*/ 5696 h 11520"/>
              <a:gd name="T12" fmla="*/ 6176 w 10592"/>
              <a:gd name="T13" fmla="*/ 7488 h 11520"/>
              <a:gd name="T14" fmla="*/ 6624 w 10592"/>
              <a:gd name="T15" fmla="*/ 7680 h 11520"/>
              <a:gd name="T16" fmla="*/ 7072 w 10592"/>
              <a:gd name="T17" fmla="*/ 7488 h 11520"/>
              <a:gd name="T18" fmla="*/ 8768 w 10592"/>
              <a:gd name="T19" fmla="*/ 5792 h 11520"/>
              <a:gd name="T20" fmla="*/ 8960 w 10592"/>
              <a:gd name="T21" fmla="*/ 5344 h 11520"/>
              <a:gd name="T22" fmla="*/ 8768 w 10592"/>
              <a:gd name="T23" fmla="*/ 4896 h 11520"/>
              <a:gd name="T24" fmla="*/ 4384 w 10592"/>
              <a:gd name="T25" fmla="*/ 512 h 11520"/>
              <a:gd name="T26" fmla="*/ 3936 w 10592"/>
              <a:gd name="T27" fmla="*/ 320 h 11520"/>
              <a:gd name="T28" fmla="*/ 3488 w 10592"/>
              <a:gd name="T29" fmla="*/ 512 h 11520"/>
              <a:gd name="T30" fmla="*/ 1792 w 10592"/>
              <a:gd name="T31" fmla="*/ 2208 h 11520"/>
              <a:gd name="T32" fmla="*/ 1600 w 10592"/>
              <a:gd name="T33" fmla="*/ 2656 h 11520"/>
              <a:gd name="T34" fmla="*/ 1792 w 10592"/>
              <a:gd name="T35" fmla="*/ 3104 h 11520"/>
              <a:gd name="T36" fmla="*/ 2944 w 10592"/>
              <a:gd name="T37" fmla="*/ 4256 h 11520"/>
              <a:gd name="T38" fmla="*/ 2880 w 10592"/>
              <a:gd name="T39" fmla="*/ 4640 h 11520"/>
              <a:gd name="T40" fmla="*/ 3040 w 10592"/>
              <a:gd name="T41" fmla="*/ 5216 h 11520"/>
              <a:gd name="T42" fmla="*/ 1920 w 10592"/>
              <a:gd name="T43" fmla="*/ 7840 h 11520"/>
              <a:gd name="T44" fmla="*/ 3520 w 10592"/>
              <a:gd name="T45" fmla="*/ 10880 h 11520"/>
              <a:gd name="T46" fmla="*/ 320 w 10592"/>
              <a:gd name="T47" fmla="*/ 10880 h 11520"/>
              <a:gd name="T48" fmla="*/ 0 w 10592"/>
              <a:gd name="T49" fmla="*/ 11200 h 11520"/>
              <a:gd name="T50" fmla="*/ 320 w 10592"/>
              <a:gd name="T51" fmla="*/ 11520 h 11520"/>
              <a:gd name="T52" fmla="*/ 8640 w 10592"/>
              <a:gd name="T53" fmla="*/ 11520 h 11520"/>
              <a:gd name="T54" fmla="*/ 8960 w 10592"/>
              <a:gd name="T55" fmla="*/ 11200 h 11520"/>
              <a:gd name="T56" fmla="*/ 8640 w 10592"/>
              <a:gd name="T57" fmla="*/ 10880 h 11520"/>
              <a:gd name="T58" fmla="*/ 3520 w 10592"/>
              <a:gd name="T59" fmla="*/ 4640 h 11520"/>
              <a:gd name="T60" fmla="*/ 4000 w 10592"/>
              <a:gd name="T61" fmla="*/ 4160 h 11520"/>
              <a:gd name="T62" fmla="*/ 4480 w 10592"/>
              <a:gd name="T63" fmla="*/ 4640 h 11520"/>
              <a:gd name="T64" fmla="*/ 4000 w 10592"/>
              <a:gd name="T65" fmla="*/ 5120 h 11520"/>
              <a:gd name="T66" fmla="*/ 3520 w 10592"/>
              <a:gd name="T67" fmla="*/ 4640 h 11520"/>
              <a:gd name="T68" fmla="*/ 3936 w 10592"/>
              <a:gd name="T69" fmla="*/ 960 h 11520"/>
              <a:gd name="T70" fmla="*/ 8320 w 10592"/>
              <a:gd name="T71" fmla="*/ 5344 h 11520"/>
              <a:gd name="T72" fmla="*/ 6624 w 10592"/>
              <a:gd name="T73" fmla="*/ 7040 h 11520"/>
              <a:gd name="T74" fmla="*/ 4896 w 10592"/>
              <a:gd name="T75" fmla="*/ 5312 h 11520"/>
              <a:gd name="T76" fmla="*/ 5120 w 10592"/>
              <a:gd name="T77" fmla="*/ 4640 h 11520"/>
              <a:gd name="T78" fmla="*/ 4000 w 10592"/>
              <a:gd name="T79" fmla="*/ 3520 h 11520"/>
              <a:gd name="T80" fmla="*/ 3328 w 10592"/>
              <a:gd name="T81" fmla="*/ 3744 h 11520"/>
              <a:gd name="T82" fmla="*/ 2240 w 10592"/>
              <a:gd name="T83" fmla="*/ 2656 h 11520"/>
              <a:gd name="T84" fmla="*/ 3936 w 10592"/>
              <a:gd name="T85" fmla="*/ 960 h 11520"/>
              <a:gd name="T86" fmla="*/ 10464 w 10592"/>
              <a:gd name="T87" fmla="*/ 5216 h 11520"/>
              <a:gd name="T88" fmla="*/ 10240 w 10592"/>
              <a:gd name="T89" fmla="*/ 5120 h 11520"/>
              <a:gd name="T90" fmla="*/ 10016 w 10592"/>
              <a:gd name="T91" fmla="*/ 5216 h 11520"/>
              <a:gd name="T92" fmla="*/ 6496 w 10592"/>
              <a:gd name="T93" fmla="*/ 8736 h 11520"/>
              <a:gd name="T94" fmla="*/ 6496 w 10592"/>
              <a:gd name="T95" fmla="*/ 9184 h 11520"/>
              <a:gd name="T96" fmla="*/ 6720 w 10592"/>
              <a:gd name="T97" fmla="*/ 9280 h 11520"/>
              <a:gd name="T98" fmla="*/ 6944 w 10592"/>
              <a:gd name="T99" fmla="*/ 9184 h 11520"/>
              <a:gd name="T100" fmla="*/ 10464 w 10592"/>
              <a:gd name="T101" fmla="*/ 5664 h 11520"/>
              <a:gd name="T102" fmla="*/ 10464 w 10592"/>
              <a:gd name="T103" fmla="*/ 5216 h 11520"/>
              <a:gd name="T104" fmla="*/ 1600 w 10592"/>
              <a:gd name="T105" fmla="*/ 1600 h 11520"/>
              <a:gd name="T106" fmla="*/ 1824 w 10592"/>
              <a:gd name="T107" fmla="*/ 1504 h 11520"/>
              <a:gd name="T108" fmla="*/ 2784 w 10592"/>
              <a:gd name="T109" fmla="*/ 544 h 11520"/>
              <a:gd name="T110" fmla="*/ 2784 w 10592"/>
              <a:gd name="T111" fmla="*/ 96 h 11520"/>
              <a:gd name="T112" fmla="*/ 2560 w 10592"/>
              <a:gd name="T113" fmla="*/ 0 h 11520"/>
              <a:gd name="T114" fmla="*/ 2336 w 10592"/>
              <a:gd name="T115" fmla="*/ 96 h 11520"/>
              <a:gd name="T116" fmla="*/ 1376 w 10592"/>
              <a:gd name="T117" fmla="*/ 1056 h 11520"/>
              <a:gd name="T118" fmla="*/ 1376 w 10592"/>
              <a:gd name="T119" fmla="*/ 1504 h 11520"/>
              <a:gd name="T120" fmla="*/ 1600 w 10592"/>
              <a:gd name="T121" fmla="*/ 160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592" h="11520">
                <a:moveTo>
                  <a:pt x="8640" y="10880"/>
                </a:moveTo>
                <a:lnTo>
                  <a:pt x="5600" y="10880"/>
                </a:lnTo>
                <a:cubicBezTo>
                  <a:pt x="3936" y="10880"/>
                  <a:pt x="2560" y="9504"/>
                  <a:pt x="2560" y="7840"/>
                </a:cubicBezTo>
                <a:cubicBezTo>
                  <a:pt x="2560" y="7008"/>
                  <a:pt x="2912" y="6208"/>
                  <a:pt x="3520" y="5632"/>
                </a:cubicBezTo>
                <a:cubicBezTo>
                  <a:pt x="3680" y="5696"/>
                  <a:pt x="3840" y="5760"/>
                  <a:pt x="4000" y="5760"/>
                </a:cubicBezTo>
                <a:cubicBezTo>
                  <a:pt x="4128" y="5760"/>
                  <a:pt x="4256" y="5728"/>
                  <a:pt x="4384" y="5696"/>
                </a:cubicBezTo>
                <a:lnTo>
                  <a:pt x="6176" y="7488"/>
                </a:lnTo>
                <a:cubicBezTo>
                  <a:pt x="6304" y="7616"/>
                  <a:pt x="6464" y="7680"/>
                  <a:pt x="6624" y="7680"/>
                </a:cubicBezTo>
                <a:cubicBezTo>
                  <a:pt x="6784" y="7680"/>
                  <a:pt x="6944" y="7616"/>
                  <a:pt x="7072" y="7488"/>
                </a:cubicBezTo>
                <a:lnTo>
                  <a:pt x="8768" y="5792"/>
                </a:lnTo>
                <a:cubicBezTo>
                  <a:pt x="8896" y="5664"/>
                  <a:pt x="8960" y="5504"/>
                  <a:pt x="8960" y="5344"/>
                </a:cubicBezTo>
                <a:cubicBezTo>
                  <a:pt x="8960" y="5184"/>
                  <a:pt x="8896" y="5024"/>
                  <a:pt x="8768" y="4896"/>
                </a:cubicBezTo>
                <a:lnTo>
                  <a:pt x="4384" y="512"/>
                </a:lnTo>
                <a:cubicBezTo>
                  <a:pt x="4256" y="384"/>
                  <a:pt x="4096" y="320"/>
                  <a:pt x="3936" y="320"/>
                </a:cubicBezTo>
                <a:cubicBezTo>
                  <a:pt x="3776" y="320"/>
                  <a:pt x="3616" y="384"/>
                  <a:pt x="3488" y="512"/>
                </a:cubicBezTo>
                <a:lnTo>
                  <a:pt x="1792" y="2208"/>
                </a:lnTo>
                <a:cubicBezTo>
                  <a:pt x="1664" y="2336"/>
                  <a:pt x="1600" y="2496"/>
                  <a:pt x="1600" y="2656"/>
                </a:cubicBezTo>
                <a:cubicBezTo>
                  <a:pt x="1600" y="2816"/>
                  <a:pt x="1664" y="2976"/>
                  <a:pt x="1792" y="3104"/>
                </a:cubicBezTo>
                <a:lnTo>
                  <a:pt x="2944" y="4256"/>
                </a:lnTo>
                <a:cubicBezTo>
                  <a:pt x="2912" y="4384"/>
                  <a:pt x="2880" y="4512"/>
                  <a:pt x="2880" y="4640"/>
                </a:cubicBezTo>
                <a:cubicBezTo>
                  <a:pt x="2880" y="4832"/>
                  <a:pt x="2944" y="5024"/>
                  <a:pt x="3040" y="5216"/>
                </a:cubicBezTo>
                <a:cubicBezTo>
                  <a:pt x="2336" y="5920"/>
                  <a:pt x="1920" y="6848"/>
                  <a:pt x="1920" y="7840"/>
                </a:cubicBezTo>
                <a:cubicBezTo>
                  <a:pt x="1920" y="9088"/>
                  <a:pt x="2560" y="10208"/>
                  <a:pt x="3520" y="10880"/>
                </a:cubicBezTo>
                <a:lnTo>
                  <a:pt x="320" y="10880"/>
                </a:lnTo>
                <a:cubicBezTo>
                  <a:pt x="160" y="10880"/>
                  <a:pt x="0" y="11040"/>
                  <a:pt x="0" y="11200"/>
                </a:cubicBezTo>
                <a:cubicBezTo>
                  <a:pt x="0" y="11360"/>
                  <a:pt x="160" y="11520"/>
                  <a:pt x="320" y="11520"/>
                </a:cubicBezTo>
                <a:lnTo>
                  <a:pt x="8640" y="11520"/>
                </a:lnTo>
                <a:cubicBezTo>
                  <a:pt x="8800" y="11520"/>
                  <a:pt x="8960" y="11360"/>
                  <a:pt x="8960" y="11200"/>
                </a:cubicBezTo>
                <a:cubicBezTo>
                  <a:pt x="8960" y="11040"/>
                  <a:pt x="8800" y="10880"/>
                  <a:pt x="8640" y="10880"/>
                </a:cubicBezTo>
                <a:close/>
                <a:moveTo>
                  <a:pt x="3520" y="4640"/>
                </a:moveTo>
                <a:cubicBezTo>
                  <a:pt x="3520" y="4384"/>
                  <a:pt x="3744" y="4160"/>
                  <a:pt x="4000" y="4160"/>
                </a:cubicBezTo>
                <a:cubicBezTo>
                  <a:pt x="4256" y="4160"/>
                  <a:pt x="4480" y="4384"/>
                  <a:pt x="4480" y="4640"/>
                </a:cubicBezTo>
                <a:cubicBezTo>
                  <a:pt x="4480" y="4896"/>
                  <a:pt x="4256" y="5120"/>
                  <a:pt x="4000" y="5120"/>
                </a:cubicBezTo>
                <a:cubicBezTo>
                  <a:pt x="3744" y="5120"/>
                  <a:pt x="3520" y="4896"/>
                  <a:pt x="3520" y="4640"/>
                </a:cubicBezTo>
                <a:close/>
                <a:moveTo>
                  <a:pt x="3936" y="960"/>
                </a:moveTo>
                <a:lnTo>
                  <a:pt x="8320" y="5344"/>
                </a:lnTo>
                <a:lnTo>
                  <a:pt x="6624" y="7040"/>
                </a:lnTo>
                <a:lnTo>
                  <a:pt x="4896" y="5312"/>
                </a:lnTo>
                <a:cubicBezTo>
                  <a:pt x="5024" y="5120"/>
                  <a:pt x="5120" y="4896"/>
                  <a:pt x="5120" y="4640"/>
                </a:cubicBezTo>
                <a:cubicBezTo>
                  <a:pt x="5120" y="4032"/>
                  <a:pt x="4608" y="3520"/>
                  <a:pt x="4000" y="3520"/>
                </a:cubicBezTo>
                <a:cubicBezTo>
                  <a:pt x="3744" y="3520"/>
                  <a:pt x="3520" y="3616"/>
                  <a:pt x="3328" y="3744"/>
                </a:cubicBezTo>
                <a:lnTo>
                  <a:pt x="2240" y="2656"/>
                </a:lnTo>
                <a:lnTo>
                  <a:pt x="3936" y="960"/>
                </a:lnTo>
                <a:close/>
                <a:moveTo>
                  <a:pt x="10464" y="5216"/>
                </a:moveTo>
                <a:cubicBezTo>
                  <a:pt x="10400" y="5152"/>
                  <a:pt x="10304" y="5120"/>
                  <a:pt x="10240" y="5120"/>
                </a:cubicBezTo>
                <a:cubicBezTo>
                  <a:pt x="10176" y="5120"/>
                  <a:pt x="10080" y="5152"/>
                  <a:pt x="10016" y="5216"/>
                </a:cubicBezTo>
                <a:lnTo>
                  <a:pt x="6496" y="8736"/>
                </a:lnTo>
                <a:cubicBezTo>
                  <a:pt x="6368" y="8864"/>
                  <a:pt x="6368" y="9056"/>
                  <a:pt x="6496" y="9184"/>
                </a:cubicBezTo>
                <a:cubicBezTo>
                  <a:pt x="6560" y="9248"/>
                  <a:pt x="6656" y="9280"/>
                  <a:pt x="6720" y="9280"/>
                </a:cubicBezTo>
                <a:cubicBezTo>
                  <a:pt x="6816" y="9280"/>
                  <a:pt x="6880" y="9248"/>
                  <a:pt x="6944" y="9184"/>
                </a:cubicBezTo>
                <a:lnTo>
                  <a:pt x="10464" y="5664"/>
                </a:lnTo>
                <a:cubicBezTo>
                  <a:pt x="10592" y="5536"/>
                  <a:pt x="10592" y="5344"/>
                  <a:pt x="10464" y="5216"/>
                </a:cubicBezTo>
                <a:close/>
                <a:moveTo>
                  <a:pt x="1600" y="1600"/>
                </a:moveTo>
                <a:cubicBezTo>
                  <a:pt x="1696" y="1600"/>
                  <a:pt x="1760" y="1568"/>
                  <a:pt x="1824" y="1504"/>
                </a:cubicBezTo>
                <a:lnTo>
                  <a:pt x="2784" y="544"/>
                </a:lnTo>
                <a:cubicBezTo>
                  <a:pt x="2912" y="416"/>
                  <a:pt x="2912" y="224"/>
                  <a:pt x="2784" y="96"/>
                </a:cubicBezTo>
                <a:cubicBezTo>
                  <a:pt x="2720" y="32"/>
                  <a:pt x="2624" y="0"/>
                  <a:pt x="2560" y="0"/>
                </a:cubicBezTo>
                <a:cubicBezTo>
                  <a:pt x="2496" y="0"/>
                  <a:pt x="2400" y="32"/>
                  <a:pt x="2336" y="96"/>
                </a:cubicBezTo>
                <a:lnTo>
                  <a:pt x="1376" y="1056"/>
                </a:lnTo>
                <a:cubicBezTo>
                  <a:pt x="1248" y="1184"/>
                  <a:pt x="1248" y="1376"/>
                  <a:pt x="1376" y="1504"/>
                </a:cubicBezTo>
                <a:cubicBezTo>
                  <a:pt x="1440" y="1568"/>
                  <a:pt x="1504" y="1600"/>
                  <a:pt x="1600" y="1600"/>
                </a:cubicBezTo>
                <a:close/>
              </a:path>
            </a:pathLst>
          </a:custGeom>
          <a:solidFill>
            <a:schemeClr val="l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359" tIns="38679" rIns="77359" bIns="38679" numCol="1" spcCol="0" rtlCol="0" fromWordArt="0" anchor="ctr" anchorCtr="0" forceAA="0" compatLnSpc="1">
            <a:noAutofit/>
          </a:bodyPr>
          <a:lstStyle/>
          <a:p>
            <a:pPr algn="ctr"/>
            <a:endParaRPr lang="zh-CN" altLang="en-US" sz="1525"/>
          </a:p>
        </p:txBody>
      </p:sp>
      <p:sp>
        <p:nvSpPr>
          <p:cNvPr id="19" name="矩形 18"/>
          <p:cNvSpPr/>
          <p:nvPr>
            <p:custDataLst>
              <p:tags r:id="rId17"/>
            </p:custDataLst>
          </p:nvPr>
        </p:nvSpPr>
        <p:spPr>
          <a:xfrm>
            <a:off x="2204720" y="1871980"/>
            <a:ext cx="2688590" cy="623570"/>
          </a:xfrm>
          <a:prstGeom prst="rect">
            <a:avLst/>
          </a:prstGeom>
          <a:noFill/>
        </p:spPr>
        <p:txBody>
          <a:bodyPr wrap="square" lIns="0" tIns="0" rIns="0" bIns="0" rtlCol="0" anchor="t" anchorCtr="0">
            <a:noAutofit/>
          </a:bodyPr>
          <a:lstStyle/>
          <a:p>
            <a:pPr algn="r">
              <a:lnSpc>
                <a:spcPct val="150000"/>
              </a:lnSpc>
              <a:spcBef>
                <a:spcPct val="0"/>
              </a:spcBef>
              <a:spcAft>
                <a:spcPct val="0"/>
              </a:spcAft>
            </a:pP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存储业务规则的集合，规则以声明式语言编写，易于非技术人员理解与维护。</a:t>
            </a:r>
            <a:r>
              <a:rPr lang="zh-CN" altLang="en-US" sz="12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p>
        </p:txBody>
      </p:sp>
      <p:sp>
        <p:nvSpPr>
          <p:cNvPr id="24" name="矩形 23"/>
          <p:cNvSpPr/>
          <p:nvPr>
            <p:custDataLst>
              <p:tags r:id="rId18"/>
            </p:custDataLst>
          </p:nvPr>
        </p:nvSpPr>
        <p:spPr>
          <a:xfrm>
            <a:off x="2799490" y="1511221"/>
            <a:ext cx="2094079" cy="329607"/>
          </a:xfrm>
          <a:prstGeom prst="rect">
            <a:avLst/>
          </a:prstGeom>
          <a:noFill/>
        </p:spPr>
        <p:txBody>
          <a:bodyPr wrap="square" lIns="0" tIns="0" rIns="0" bIns="0" rtlCol="0" anchor="b">
            <a:noAutofit/>
          </a:bodyPr>
          <a:lstStyle/>
          <a:p>
            <a:pPr algn="r">
              <a:spcBef>
                <a:spcPct val="0"/>
              </a:spcBef>
              <a:spcAft>
                <a:spcPct val="0"/>
              </a:spcAft>
            </a:pPr>
            <a:r>
              <a:rPr lang="zh-CN" altLang="en-US" sz="1860" b="1">
                <a:solidFill>
                  <a:schemeClr val="accent1"/>
                </a:solidFill>
                <a:latin typeface="+mn-ea"/>
                <a:cs typeface="+mn-ea"/>
              </a:rPr>
              <a:t>规则库</a:t>
            </a:r>
          </a:p>
        </p:txBody>
      </p:sp>
      <p:sp>
        <p:nvSpPr>
          <p:cNvPr id="18" name="文本框 17"/>
          <p:cNvSpPr txBox="1"/>
          <p:nvPr/>
        </p:nvSpPr>
        <p:spPr>
          <a:xfrm rot="20700000">
            <a:off x="4893310" y="2559685"/>
            <a:ext cx="1308735" cy="398780"/>
          </a:xfrm>
          <a:prstGeom prst="rect">
            <a:avLst/>
          </a:prstGeom>
          <a:noFill/>
        </p:spPr>
        <p:txBody>
          <a:bodyPr wrap="square" rtlCol="0" anchor="t">
            <a:spAutoFit/>
          </a:bodyPr>
          <a:lstStyle/>
          <a:p>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核心组件</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253365" y="156210"/>
            <a:ext cx="5889625" cy="777240"/>
          </a:xfrm>
          <a:prstGeom prst="rect">
            <a:avLst/>
          </a:prstGeom>
          <a:noFill/>
        </p:spPr>
        <p:txBody>
          <a:bodyPr wrap="square" rtlCol="0">
            <a:normAutofit/>
          </a:bodyPr>
          <a:lstStyle/>
          <a:p>
            <a:pPr lvl="0" fontAlgn="auto">
              <a:lnSpc>
                <a:spcPct val="130000"/>
              </a:lnSpc>
            </a:pPr>
            <a:r>
              <a:rPr lang="zh-CN" altLang="en-US" sz="2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使用场景</a:t>
            </a:r>
            <a:endParaRPr lang="zh-CN" altLang="en-US" sz="2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fontAlgn="auto">
              <a:lnSpc>
                <a:spcPct val="130000"/>
              </a:lnSpc>
            </a:pPr>
            <a:endParaRPr lang="zh-CN" altLang="en-US" sz="2800" b="1" spc="300" dirty="0">
              <a:solidFill>
                <a:schemeClr val="dk1">
                  <a:lumMod val="85000"/>
                  <a:lumOff val="15000"/>
                </a:schemeClr>
              </a:solidFill>
              <a:uFillTx/>
              <a:latin typeface="汉仪旗黑-85S" panose="00020600040101010101" pitchFamily="18" charset="-122"/>
              <a:ea typeface="汉仪旗黑-85S" panose="00020600040101010101" pitchFamily="18" charset="-122"/>
            </a:endParaRPr>
          </a:p>
        </p:txBody>
      </p:sp>
      <p:cxnSp>
        <p:nvCxnSpPr>
          <p:cNvPr id="7" name="直接连接符 6"/>
          <p:cNvCxnSpPr/>
          <p:nvPr>
            <p:custDataLst>
              <p:tags r:id="rId3"/>
            </p:custDataLst>
          </p:nvPr>
        </p:nvCxnSpPr>
        <p:spPr>
          <a:xfrm>
            <a:off x="564159" y="1533455"/>
            <a:ext cx="0" cy="566779"/>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
        <p:nvSpPr>
          <p:cNvPr id="41" name="圆角矩形 9"/>
          <p:cNvSpPr/>
          <p:nvPr>
            <p:custDataLst>
              <p:tags r:id="rId4"/>
            </p:custDataLst>
          </p:nvPr>
        </p:nvSpPr>
        <p:spPr>
          <a:xfrm>
            <a:off x="865351" y="971164"/>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20">
              <a:latin typeface="+mn-ea"/>
              <a:sym typeface="+mn-ea"/>
            </a:endParaRPr>
          </a:p>
        </p:txBody>
      </p:sp>
      <p:sp>
        <p:nvSpPr>
          <p:cNvPr id="72" name="圆角矩形 71"/>
          <p:cNvSpPr/>
          <p:nvPr>
            <p:custDataLst>
              <p:tags r:id="rId5"/>
            </p:custDataLst>
          </p:nvPr>
        </p:nvSpPr>
        <p:spPr>
          <a:xfrm flipH="1">
            <a:off x="1003167" y="1065381"/>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售后系统场景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7" name="矩形 16"/>
          <p:cNvSpPr/>
          <p:nvPr>
            <p:custDataLst>
              <p:tags r:id="rId6"/>
            </p:custDataLst>
          </p:nvPr>
        </p:nvSpPr>
        <p:spPr>
          <a:xfrm>
            <a:off x="2870452" y="1002737"/>
            <a:ext cx="5284733" cy="637909"/>
          </a:xfrm>
          <a:prstGeom prst="rect">
            <a:avLst/>
          </a:prstGeom>
          <a:noFill/>
        </p:spPr>
        <p:txBody>
          <a:bodyPr wrap="square" lIns="0" tIns="0" rIns="0" bIns="0" rtlCol="0" anchor="ctr" anchorCtr="0">
            <a:noAutofit/>
          </a:bodyPr>
          <a:lstStyle/>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售后系统工单客审、主管审核、售后系统截单操作等</a:t>
            </a:r>
            <a:endParaRPr lang="zh-CN" altLang="en-US" sz="1260">
              <a:solidFill>
                <a:schemeClr val="tx1">
                  <a:lumMod val="85000"/>
                  <a:lumOff val="15000"/>
                </a:schemeClr>
              </a:solidFill>
              <a:latin typeface="+mn-ea"/>
              <a:cs typeface="+mn-ea"/>
            </a:endParaRPr>
          </a:p>
        </p:txBody>
      </p:sp>
      <p:sp>
        <p:nvSpPr>
          <p:cNvPr id="22" name="序号"/>
          <p:cNvSpPr/>
          <p:nvPr>
            <p:custDataLst>
              <p:tags r:id="rId7"/>
            </p:custDataLst>
          </p:nvPr>
        </p:nvSpPr>
        <p:spPr>
          <a:xfrm>
            <a:off x="352173" y="1109983"/>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620" dirty="0">
                <a:solidFill>
                  <a:schemeClr val="tx1">
                    <a:lumMod val="75000"/>
                    <a:lumOff val="25000"/>
                  </a:schemeClr>
                </a:solidFill>
                <a:latin typeface="+mn-ea"/>
                <a:cs typeface="+mn-ea"/>
                <a:sym typeface="+mn-ea"/>
              </a:rPr>
              <a:t>1</a:t>
            </a:r>
          </a:p>
        </p:txBody>
      </p:sp>
      <p:sp>
        <p:nvSpPr>
          <p:cNvPr id="23" name="圆角矩形 9"/>
          <p:cNvSpPr/>
          <p:nvPr>
            <p:custDataLst>
              <p:tags r:id="rId8"/>
            </p:custDataLst>
          </p:nvPr>
        </p:nvSpPr>
        <p:spPr>
          <a:xfrm>
            <a:off x="865351" y="1960936"/>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20">
              <a:latin typeface="+mn-ea"/>
              <a:sym typeface="+mn-ea"/>
            </a:endParaRPr>
          </a:p>
        </p:txBody>
      </p:sp>
      <p:sp>
        <p:nvSpPr>
          <p:cNvPr id="25" name="圆角矩形 24"/>
          <p:cNvSpPr/>
          <p:nvPr>
            <p:custDataLst>
              <p:tags r:id="rId9"/>
            </p:custDataLst>
          </p:nvPr>
        </p:nvSpPr>
        <p:spPr>
          <a:xfrm flipH="1">
            <a:off x="1003167" y="2055153"/>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订单处理场景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6" name="矩形 25"/>
          <p:cNvSpPr/>
          <p:nvPr>
            <p:custDataLst>
              <p:tags r:id="rId10"/>
            </p:custDataLst>
          </p:nvPr>
        </p:nvSpPr>
        <p:spPr>
          <a:xfrm>
            <a:off x="2870452" y="1993010"/>
            <a:ext cx="5284733" cy="637909"/>
          </a:xfrm>
          <a:prstGeom prst="rect">
            <a:avLst/>
          </a:prstGeom>
          <a:noFill/>
        </p:spPr>
        <p:txBody>
          <a:bodyPr wrap="square" lIns="0" tIns="0" rIns="0" bIns="0" rtlCol="0" anchor="ctr" anchorCtr="0">
            <a:noAutofit/>
          </a:bodyPr>
          <a:lstStyle/>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订单系统自动补赠，自动推送，自动截单流程</a:t>
            </a:r>
            <a:endParaRPr lang="zh-CN" altLang="en-US" sz="1260">
              <a:solidFill>
                <a:schemeClr val="tx1">
                  <a:lumMod val="85000"/>
                  <a:lumOff val="15000"/>
                </a:schemeClr>
              </a:solidFill>
              <a:latin typeface="+mn-ea"/>
              <a:cs typeface="+mn-ea"/>
            </a:endParaRPr>
          </a:p>
        </p:txBody>
      </p:sp>
      <p:sp>
        <p:nvSpPr>
          <p:cNvPr id="27" name="序号"/>
          <p:cNvSpPr/>
          <p:nvPr>
            <p:custDataLst>
              <p:tags r:id="rId11"/>
            </p:custDataLst>
          </p:nvPr>
        </p:nvSpPr>
        <p:spPr>
          <a:xfrm>
            <a:off x="352173" y="2100256"/>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620">
                <a:solidFill>
                  <a:schemeClr val="tx1">
                    <a:lumMod val="75000"/>
                    <a:lumOff val="25000"/>
                  </a:schemeClr>
                </a:solidFill>
                <a:latin typeface="+mn-ea"/>
                <a:cs typeface="+mn-ea"/>
                <a:sym typeface="+mn-ea"/>
              </a:rPr>
              <a:t>2</a:t>
            </a:r>
          </a:p>
        </p:txBody>
      </p:sp>
      <p:sp>
        <p:nvSpPr>
          <p:cNvPr id="28" name="圆角矩形 27"/>
          <p:cNvSpPr/>
          <p:nvPr>
            <p:custDataLst>
              <p:tags r:id="rId12"/>
            </p:custDataLst>
          </p:nvPr>
        </p:nvSpPr>
        <p:spPr>
          <a:xfrm>
            <a:off x="865351" y="2951209"/>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20">
              <a:latin typeface="+mn-ea"/>
              <a:sym typeface="+mn-ea"/>
            </a:endParaRPr>
          </a:p>
        </p:txBody>
      </p:sp>
      <p:sp>
        <p:nvSpPr>
          <p:cNvPr id="29" name="圆角矩形 28"/>
          <p:cNvSpPr/>
          <p:nvPr>
            <p:custDataLst>
              <p:tags r:id="rId13"/>
            </p:custDataLst>
          </p:nvPr>
        </p:nvSpPr>
        <p:spPr>
          <a:xfrm flipH="1">
            <a:off x="1003167" y="3045426"/>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营销业务场景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30" name="矩形 29"/>
          <p:cNvSpPr/>
          <p:nvPr>
            <p:custDataLst>
              <p:tags r:id="rId14"/>
            </p:custDataLst>
          </p:nvPr>
        </p:nvSpPr>
        <p:spPr>
          <a:xfrm>
            <a:off x="2870452" y="2982782"/>
            <a:ext cx="5284733" cy="637909"/>
          </a:xfrm>
          <a:prstGeom prst="rect">
            <a:avLst/>
          </a:prstGeom>
          <a:noFill/>
        </p:spPr>
        <p:txBody>
          <a:bodyPr wrap="square" lIns="0" tIns="0" rIns="0" bIns="0" rtlCol="0" anchor="ctr" anchorCtr="0">
            <a:noAutofit/>
          </a:bodyPr>
          <a:lstStyle/>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crm营销推送，订单固定关怀（签收关怀，配网关怀）等</a:t>
            </a:r>
            <a:endParaRPr lang="zh-CN" altLang="en-US" sz="1260">
              <a:solidFill>
                <a:schemeClr val="tx1">
                  <a:lumMod val="85000"/>
                  <a:lumOff val="15000"/>
                </a:schemeClr>
              </a:solidFill>
              <a:latin typeface="+mn-ea"/>
              <a:cs typeface="+mn-ea"/>
            </a:endParaRPr>
          </a:p>
        </p:txBody>
      </p:sp>
      <p:sp>
        <p:nvSpPr>
          <p:cNvPr id="31" name="序号"/>
          <p:cNvSpPr/>
          <p:nvPr>
            <p:custDataLst>
              <p:tags r:id="rId15"/>
            </p:custDataLst>
          </p:nvPr>
        </p:nvSpPr>
        <p:spPr>
          <a:xfrm>
            <a:off x="352173" y="3090028"/>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620">
                <a:solidFill>
                  <a:schemeClr val="tx1">
                    <a:lumMod val="75000"/>
                    <a:lumOff val="25000"/>
                  </a:schemeClr>
                </a:solidFill>
                <a:latin typeface="+mn-ea"/>
                <a:cs typeface="+mn-ea"/>
                <a:sym typeface="+mn-ea"/>
              </a:rPr>
              <a:t>3</a:t>
            </a:r>
          </a:p>
        </p:txBody>
      </p:sp>
      <p:sp>
        <p:nvSpPr>
          <p:cNvPr id="32" name="圆角矩形 31"/>
          <p:cNvSpPr/>
          <p:nvPr>
            <p:custDataLst>
              <p:tags r:id="rId16"/>
            </p:custDataLst>
          </p:nvPr>
        </p:nvSpPr>
        <p:spPr>
          <a:xfrm>
            <a:off x="865351" y="3941482"/>
            <a:ext cx="7517254" cy="701372"/>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620">
              <a:latin typeface="+mn-ea"/>
              <a:sym typeface="+mn-ea"/>
            </a:endParaRPr>
          </a:p>
        </p:txBody>
      </p:sp>
      <p:sp>
        <p:nvSpPr>
          <p:cNvPr id="33" name="圆角矩形 32"/>
          <p:cNvSpPr/>
          <p:nvPr>
            <p:custDataLst>
              <p:tags r:id="rId17"/>
            </p:custDataLst>
          </p:nvPr>
        </p:nvSpPr>
        <p:spPr>
          <a:xfrm flipH="1">
            <a:off x="1003167" y="4035699"/>
            <a:ext cx="1570103" cy="5129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spcBef>
                <a:spcPct val="0"/>
              </a:spcBef>
              <a:spcAft>
                <a:spcPct val="0"/>
              </a:spcAft>
              <a:buClrTx/>
              <a:buSzTx/>
              <a:buFontTx/>
            </a:pPr>
            <a:r>
              <a:rPr lang="zh-CN" altLang="en-US" sz="1620"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rPr>
              <a:t>销售业务场景</a:t>
            </a:r>
            <a:endParaRPr lang="zh-CN" altLang="en-US" sz="1620" b="1" spc="100" dirty="0">
              <a:ln w="3175">
                <a:noFill/>
                <a:prstDash val="dash"/>
              </a:ln>
              <a:solidFill>
                <a:schemeClr val="bg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34" name="矩形 33"/>
          <p:cNvSpPr/>
          <p:nvPr>
            <p:custDataLst>
              <p:tags r:id="rId18"/>
            </p:custDataLst>
          </p:nvPr>
        </p:nvSpPr>
        <p:spPr>
          <a:xfrm>
            <a:off x="2870452" y="3973055"/>
            <a:ext cx="5284733" cy="637909"/>
          </a:xfrm>
          <a:prstGeom prst="rect">
            <a:avLst/>
          </a:prstGeom>
          <a:noFill/>
        </p:spPr>
        <p:txBody>
          <a:bodyPr wrap="square" lIns="0" tIns="0" rIns="0" bIns="0" rtlCol="0" anchor="ctr" anchorCtr="0">
            <a:noAutofit/>
          </a:bodyPr>
          <a:lstStyle/>
          <a:p>
            <a:pPr>
              <a:lnSpc>
                <a:spcPct val="150000"/>
              </a:lnSpc>
              <a:spcBef>
                <a:spcPct val="0"/>
              </a:spcBef>
              <a:spcAft>
                <a:spcPct val="0"/>
              </a:spcAft>
            </a:pPr>
            <a:r>
              <a:rPr lang="zh-CN" altLang="en-US" sz="126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销售规则的自动满减，营销活动等</a:t>
            </a:r>
            <a:endParaRPr lang="zh-CN" altLang="en-US" sz="1260">
              <a:solidFill>
                <a:schemeClr val="tx1">
                  <a:lumMod val="85000"/>
                  <a:lumOff val="15000"/>
                </a:schemeClr>
              </a:solidFill>
              <a:latin typeface="+mn-ea"/>
              <a:cs typeface="+mn-ea"/>
            </a:endParaRPr>
          </a:p>
        </p:txBody>
      </p:sp>
      <p:sp>
        <p:nvSpPr>
          <p:cNvPr id="35" name="序号"/>
          <p:cNvSpPr/>
          <p:nvPr>
            <p:custDataLst>
              <p:tags r:id="rId19"/>
            </p:custDataLst>
          </p:nvPr>
        </p:nvSpPr>
        <p:spPr>
          <a:xfrm>
            <a:off x="352173" y="4080301"/>
            <a:ext cx="423334" cy="423334"/>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620">
                <a:solidFill>
                  <a:schemeClr val="tx1">
                    <a:lumMod val="75000"/>
                    <a:lumOff val="25000"/>
                  </a:schemeClr>
                </a:solidFill>
                <a:latin typeface="+mn-ea"/>
                <a:cs typeface="+mn-ea"/>
                <a:sym typeface="+mn-ea"/>
              </a:rPr>
              <a:t>4</a:t>
            </a:r>
          </a:p>
        </p:txBody>
      </p:sp>
      <p:cxnSp>
        <p:nvCxnSpPr>
          <p:cNvPr id="36" name="直接连接符 35"/>
          <p:cNvCxnSpPr/>
          <p:nvPr>
            <p:custDataLst>
              <p:tags r:id="rId20"/>
            </p:custDataLst>
          </p:nvPr>
        </p:nvCxnSpPr>
        <p:spPr>
          <a:xfrm>
            <a:off x="564159" y="2523227"/>
            <a:ext cx="0" cy="566779"/>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21"/>
            </p:custDataLst>
          </p:nvPr>
        </p:nvCxnSpPr>
        <p:spPr>
          <a:xfrm>
            <a:off x="564159" y="3513499"/>
            <a:ext cx="0" cy="566779"/>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58850" y="20986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p>
        </p:txBody>
      </p:sp>
      <p:sp>
        <p:nvSpPr>
          <p:cNvPr id="7" name="文本框 6"/>
          <p:cNvSpPr txBox="1"/>
          <p:nvPr>
            <p:custDataLst>
              <p:tags r:id="rId3"/>
            </p:custDataLst>
          </p:nvPr>
        </p:nvSpPr>
        <p:spPr>
          <a:xfrm>
            <a:off x="958850" y="18275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4"/>
            </p:custDataLst>
          </p:nvPr>
        </p:nvCxnSpPr>
        <p:spPr>
          <a:xfrm>
            <a:off x="1104900" y="3204210"/>
            <a:ext cx="1367790" cy="0"/>
          </a:xfrm>
          <a:prstGeom prst="line">
            <a:avLst/>
          </a:prstGeom>
          <a:noFill/>
          <a:ln w="19050" cap="flat" cmpd="sng" algn="ctr">
            <a:solidFill>
              <a:schemeClr val="accent1"/>
            </a:solidFill>
            <a:prstDash val="solid"/>
            <a:miter lim="800000"/>
          </a:ln>
          <a:effectLst/>
        </p:spPr>
      </p:cxnSp>
      <p:sp>
        <p:nvSpPr>
          <p:cNvPr id="4" name="标题 2"/>
          <p:cNvSpPr>
            <a:spLocks noGrp="1"/>
          </p:cNvSpPr>
          <p:nvPr>
            <p:custDataLst>
              <p:tags r:id="rId5"/>
            </p:custDataLst>
          </p:nvPr>
        </p:nvSpPr>
        <p:spPr>
          <a:xfrm>
            <a:off x="2807971" y="1902460"/>
            <a:ext cx="5767705" cy="835660"/>
          </a:xfrm>
          <a:prstGeom prst="rect">
            <a:avLst/>
          </a:prstGeom>
        </p:spPr>
        <p:txBody>
          <a:bodyPr vert="horz" wrap="square" lIns="0" tIns="0" rIns="0" bIns="0" rtlCol="0" anchor="ctr" anchorCtr="0">
            <a:normAutofit fontScale="90000"/>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u="none" strike="noStrike" kern="1200" cap="none" spc="5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zh-CN" altLang="en-US" sz="4780">
                <a:solidFill>
                  <a:schemeClr val="dk1"/>
                </a:solidFill>
              </a:rPr>
              <a:t>规则引擎的技术选型</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M4YzM1MWEzMTFkMzliM2YyZjkwN2NlNGRhNjUyMGIifQ=="/>
  <p:tag name="RESOURCE_RECORD_KEY" val="{&quot;70&quot;:[3322321,3322005,3330166,3322071,3322187,3319074,3319358,3321846,3327015,3316118]}"/>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701_6*l_h_i*1_1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686_2*l_h_a*1_3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686_2*l_h_f*1_3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686_2*l_h_i*1_3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3"/>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4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686_2*l_h_a*1_4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686_2*l_h_f*1_4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diagram20231686_2*l_h_i*1_4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4"/>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3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3"/>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4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3"/>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0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2701_6*l_h_f*1_2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110.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SLIDE_ID" val="custom2023132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324"/>
  <p:tag name="KSO_WM_SLIDE_TYPE" val="text"/>
  <p:tag name="KSO_WM_SLIDE_SUBTYPE" val="picTxt"/>
  <p:tag name="KSO_WM_SLIDE_SIZE" val="864*455"/>
  <p:tag name="KSO_WM_SLIDE_POSITION" val="47*36"/>
  <p:tag name="KSO_WM_SLIDE_LAYOUT" val="a_f_β"/>
  <p:tag name="KSO_WM_SLIDE_LAYOUT_CNT" val="1_1_1"/>
  <p:tag name="KSO_WM_SPECIAL_SOURCE" val="bdnull"/>
</p:tagLst>
</file>

<file path=ppt/tags/tag1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6"/>
  <p:tag name="KSO_WM_UNIT_ID" val="custom20231324_1*i*6"/>
  <p:tag name="KSO_WM_TEMPLATE_CATEGORY" val="custom"/>
  <p:tag name="KSO_WM_TEMPLATE_INDEX" val="20231324"/>
  <p:tag name="KSO_WM_UNIT_LAYERLEVEL" val="1"/>
  <p:tag name="KSO_WM_TAG_VERSION" val="3.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TABLE_BEAUTIFY" val="smartTable{bbdd37ce-43bf-45c7-98c6-74379dc052c5}"/>
  <p:tag name="TABLE_SKINIDX" val="2"/>
  <p:tag name="TABLE_ENCOLOR" val="#FFFFFF"/>
  <p:tag name="KSO_WM_UNIT_VALUE" val="1146*2675"/>
  <p:tag name="KSO_WM_UNIT_HIGHLIGHT" val="0"/>
  <p:tag name="KSO_WM_UNIT_COMPATIBLE" val="0"/>
  <p:tag name="KSO_WM_UNIT_DIAGRAM_ISNUMVISUAL" val="0"/>
  <p:tag name="KSO_WM_UNIT_DIAGRAM_ISREFERUNIT" val="0"/>
  <p:tag name="KSO_WM_UNIT_TYPE" val="β"/>
  <p:tag name="KSO_WM_UNIT_INDEX" val="1"/>
  <p:tag name="KSO_WM_UNIT_ID" val="mixed20203806_1*β*1"/>
  <p:tag name="KSO_WM_TEMPLATE_CATEGORY" val="mixed"/>
  <p:tag name="KSO_WM_TEMPLATE_INDEX" val="2020380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ID" val="custom2023132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324"/>
  <p:tag name="KSO_WM_SLIDE_TYPE" val="text"/>
  <p:tag name="KSO_WM_SLIDE_SUBTYPE" val="picTxt"/>
  <p:tag name="KSO_WM_SLIDE_SIZE" val="864*455"/>
  <p:tag name="KSO_WM_SLIDE_POSITION" val="47*36"/>
  <p:tag name="KSO_WM_SLIDE_LAYOUT" val="a_f_β"/>
  <p:tag name="KSO_WM_SLIDE_LAYOUT_CNT" val="1_1_1"/>
  <p:tag name="KSO_WM_SPECIAL_SOURCE" val="bdnull"/>
</p:tagLst>
</file>

<file path=ppt/tags/tag1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6"/>
  <p:tag name="KSO_WM_UNIT_ID" val="custom20231324_1*i*6"/>
  <p:tag name="KSO_WM_TEMPLATE_CATEGORY" val="custom"/>
  <p:tag name="KSO_WM_TEMPLATE_INDEX" val="20231324"/>
  <p:tag name="KSO_WM_UNIT_LAYERLEVEL" val="1"/>
  <p:tag name="KSO_WM_TAG_VERSION" val="3.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3319074,3319358,3321846,3327015]}"/>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701_6*l_h_i*1_2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VALUE" val="782*1286"/>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4430_1*l_h_d*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FILL_TYPE" val="1"/>
  <p:tag name="KSO_WM_UNIT_FILL_FORE_SCHEMECOLOR_INDEX" val="5"/>
  <p:tag name="KSO_WM_UNIT_FILL_FORE_SCHEMECOLOR_INDEX_BRIGHTNESS" val="0"/>
  <p:tag name="KSO_WM_UNIT_LINE_FORE_SCHEMECOLOR_INDEX" val="13"/>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1,&quot;foreColorIndex&quot;:5,&quot;transparency&quot;:0},&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2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VALUE" val="782*1286"/>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4430_1*l_h_d*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FILL_TYPE" val="1"/>
  <p:tag name="KSO_WM_UNIT_FILL_FORE_SCHEMECOLOR_INDEX" val="5"/>
  <p:tag name="KSO_WM_UNIT_FILL_FORE_SCHEMECOLOR_INDEX_BRIGHTNESS" val="0"/>
  <p:tag name="KSO_WM_UNIT_LINE_FORE_SCHEMECOLOR_INDEX" val="13"/>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1,&quot;foreColorIndex&quot;:5,&quot;transparency&quot;:0},&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12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4430_1*l_h_f*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PRESET_TEXT" val="单击此处添加具体文本"/>
  <p:tag name="KSO_WM_UNIT_TEXT_FILL_FORE_SCHEMECOLOR_INDEX" val="1"/>
  <p:tag name="KSO_WM_UNIT_TEXT_FILL_TYPE" val="1"/>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4430_1*l_h_f*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PRESET_TEXT" val="单击此处添加具体文本"/>
  <p:tag name="KSO_WM_UNIT_TEXT_FILL_FORE_SCHEMECOLOR_INDEX" val="1"/>
  <p:tag name="KSO_WM_UNIT_TEXT_FILL_TYPE" val="1"/>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4430_1*l_h_i*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4430_1*l_h_i*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VALUE" val="139*139"/>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4430_1*l_h_x*1_2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gradient&quot;:[{&quot;brightness&quot;:0,&quot;colorType&quot;:2,&quot;pos&quot;:0.019999999552965164,&quot;rgb&quot;:&quot;#666666&quot;,&quot;transparency&quot;:0},{&quot;brightness&quot;:0,&quot;colorType&quot;:2,&quot;pos&quot;:1,&quot;rgb&quot;:&quot;#a5a5a5&quot;,&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VALUE" val="139*139"/>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4430_1*l_h_x*1_1_1"/>
  <p:tag name="KSO_WM_TEMPLATE_CATEGORY" val="diagram"/>
  <p:tag name="KSO_WM_TEMPLATE_INDEX" val="20234430"/>
  <p:tag name="KSO_WM_UNIT_LAYERLEVEL" val="1_1_1"/>
  <p:tag name="KSO_WM_TAG_VERSION" val="3.0"/>
  <p:tag name="KSO_WM_BEAUTIFY_FLAG" val="#wm#"/>
  <p:tag name="KSO_WM_UNIT_DIAGRAM_CONTRAST_TITLE_CNT" val="0"/>
  <p:tag name="KSO_WM_UNIT_DIAGRAM_DIMENSION_TITLE_CNT" val="0"/>
  <p:tag name="KSO_WM_UNIT_FILL_TYPE" val="3"/>
  <p:tag name="KSO_WM_DIAGRAM_MAX_ITEMCNT" val="2"/>
  <p:tag name="KSO_WM_DIAGRAM_MIN_ITEMCNT" val="2"/>
  <p:tag name="KSO_WM_DIAGRAM_VIRTUALLY_FRAME" val="{&quot;height&quot;:297.9211120605469,&quot;left&quot;:-124.84329487958294,&quot;top&quot;:11.14452270988404,&quot;width&quot;:791.9582555095042}"/>
  <p:tag name="KSO_WM_DIAGRAM_COLOR_MATCH_VALUE" val="{&quot;shape&quot;:{&quot;fill&quot;:{&quot;gradient&quot;:[{&quot;brightness&quot;:0.4000000059604645,&quot;colorType&quot;:1,&quot;foreColorIndex&quot;:5,&quot;pos&quot;:0.9079999923706055,&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9.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3319074,3319358,3321846,3327015]}"/>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701_6*a*1"/>
  <p:tag name="KSO_WM_TEMPLATE_CATEGORY" val="custom"/>
  <p:tag name="KSO_WM_TEMPLATE_INDEX" val="20202701"/>
  <p:tag name="KSO_WM_UNIT_LAYERLEVEL" val="1"/>
  <p:tag name="KSO_WM_TAG_VERSION" val="1.0"/>
  <p:tag name="KSO_WM_BEAUTIFY_FLAG" val="#wm#"/>
  <p:tag name="KSO_WM_DIAGRAM_GROUP_CODE" val="l1-1"/>
  <p:tag name="KSO_WM_UNIT_ISNUMDGMTITLE" val="0"/>
  <p:tag name="KSO_WM_UNIT_TEXT_FILL_FORE_SCHEMECOLOR_INDEX_BRIGHTNESS" val="0"/>
  <p:tag name="KSO_WM_UNIT_TEXT_FILL_FORE_SCHEMECOLOR_INDEX" val="5"/>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3319074,3319358,3321846,3327015]}"/>
</p:tagLst>
</file>

<file path=ppt/tags/tag13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2.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7.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3319074,3316118]}"/>
</p:tagLst>
</file>

<file path=ppt/tags/tag142.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1_1"/>
  <p:tag name="KSO_WM_UNIT_ID" val="diagram20231320_5*l_h_f*1_1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5"/>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320_5*l_h_i*1_1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5,&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44.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2_1"/>
  <p:tag name="KSO_WM_UNIT_ID" val="diagram20231320_5*l_h_f*1_2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6,&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6"/>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320_5*l_h_i*1_2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6,&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6"/>
  <p:tag name="KSO_WM_UNIT_FILL_FORE_SCHEMECOLOR_INDEX_BRIGHTNESS" val="0"/>
  <p:tag name="KSO_WM_DIAGRAM_USE_COLOR_VALUE" val="{&quot;color_scheme&quot;:1,&quot;color_type&quot;:1,&quot;theme_color_indexes&quot;:[]}"/>
</p:tagLst>
</file>

<file path=ppt/tags/tag146.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3_1"/>
  <p:tag name="KSO_WM_UNIT_ID" val="diagram20231320_5*l_h_f*1_3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7"/>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5*l_h_i*1_3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7"/>
  <p:tag name="KSO_WM_UNIT_FILL_FORE_SCHEMECOLOR_INDEX_BRIGHTNESS" val="0"/>
  <p:tag name="KSO_WM_DIAGRAM_USE_COLOR_VALUE" val="{&quot;color_scheme&quot;:1,&quot;color_type&quot;:1,&quot;theme_color_indexes&quot;:[]}"/>
</p:tagLst>
</file>

<file path=ppt/tags/tag148.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4_1"/>
  <p:tag name="KSO_WM_UNIT_ID" val="diagram20231320_5*l_h_f*1_4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8,&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8"/>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320_5*l_h_i*1_4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8,&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8"/>
  <p:tag name="KSO_WM_UNIT_FILL_FORE_SCHEMECOLOR_INDEX_BRIGHTNESS" val="0"/>
  <p:tag name="KSO_WM_DIAGRAM_USE_COLOR_VALUE" val="{&quot;color_scheme&quot;:1,&quot;color_type&quot;:1,&quot;theme_color_indexes&quot;:[]}"/>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5_1"/>
  <p:tag name="KSO_WM_UNIT_ID" val="diagram20231320_5*l_h_f*1_5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9,&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9"/>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320_5*l_h_i*1_5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9,&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9"/>
  <p:tag name="KSO_WM_UNIT_FILL_FORE_SCHEMECOLOR_INDEX_BRIGHTNESS" val="0"/>
  <p:tag name="KSO_WM_DIAGRAM_USE_COLOR_VALUE" val="{&quot;color_scheme&quot;:1,&quot;color_type&quot;:1,&quot;theme_color_indexes&quot;:[]}"/>
</p:tagLst>
</file>

<file path=ppt/tags/tag152.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6_1"/>
  <p:tag name="KSO_WM_UNIT_ID" val="diagram20231320_5*l_h_f*1_6_1"/>
  <p:tag name="KSO_WM_TEMPLATE_CATEGORY" val="diagram"/>
  <p:tag name="KSO_WM_UNIT_LAYERLEVEL" val="1_1_1"/>
  <p:tag name="KSO_WM_BEAUTIFY_FLAG" val="#wm#"/>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10,&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10"/>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20_5*l_h_i*1_6_2"/>
  <p:tag name="KSO_WM_TEMPLATE_CATEGORY" val="diagram"/>
  <p:tag name="KSO_WM_TEMPLATE_INDEX" val="20231320"/>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10,&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10"/>
  <p:tag name="KSO_WM_UNIT_FILL_FORE_SCHEMECOLOR_INDEX_BRIGHTNESS" val="0"/>
  <p:tag name="KSO_WM_DIAGRAM_USE_COLOR_VALUE" val="{&quot;color_scheme&quot;:1,&quot;color_type&quot;:1,&quot;theme_color_indexes&quot;:[]}"/>
</p:tagLst>
</file>

<file path=ppt/tags/tag154.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3_1"/>
  <p:tag name="KSO_WM_UNIT_ID" val="diagram20231320_5*l_h_f*1_3_1"/>
  <p:tag name="KSO_WM_TEMPLATE_CATEGORY" val="diagram"/>
  <p:tag name="KSO_WM_UNIT_LAYERLEVEL" val="1_1_1"/>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7,&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7"/>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320_5*l_h_i*1_3_2"/>
  <p:tag name="KSO_WM_TEMPLATE_CATEGORY" val="diagram"/>
  <p:tag name="KSO_WM_TEMPLATE_INDEX" val="20231320"/>
  <p:tag name="KSO_WM_UNIT_LAYERLEVEL" val="1_1_1"/>
  <p:tag name="KSO_WM_TAG_VERSION" val="3.0"/>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7,&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7"/>
  <p:tag name="KSO_WM_UNIT_FILL_FORE_SCHEMECOLOR_INDEX_BRIGHTNESS" val="0"/>
  <p:tag name="KSO_WM_DIAGRAM_USE_COLOR_VALUE" val="{&quot;color_scheme&quot;:1,&quot;color_type&quot;:1,&quot;theme_color_indexes&quot;:[]}"/>
</p:tagLst>
</file>

<file path=ppt/tags/tag156.xml><?xml version="1.0" encoding="utf-8"?>
<p:tagLst xmlns:a="http://schemas.openxmlformats.org/drawingml/2006/main" xmlns:r="http://schemas.openxmlformats.org/officeDocument/2006/relationships" xmlns:p="http://schemas.openxmlformats.org/presentationml/2006/main">
  <p:tag name="KSO_WM_UNIT_COMPATIBLE" val="0"/>
  <p:tag name="KSO_WM_UNIT_DIAGRAM_ISREFERUNIT" val="0"/>
  <p:tag name="KSO_WM_TEMPLATE_INDEX" val="20231320"/>
  <p:tag name="KSO_WM_TAG_VERSION" val="3.0"/>
  <p:tag name="KSO_WM_DIAGRAM_VERSION" val="3"/>
  <p:tag name="KSO_WM_DIAGRAM_MIN_ITEMCNT" val="2"/>
  <p:tag name="KSO_WM_UNIT_SUBTYPE" val="a"/>
  <p:tag name="KSO_WM_UNIT_NOCLEAR" val="0"/>
  <p:tag name="KSO_WM_UNIT_VALUE" val="33"/>
  <p:tag name="KSO_WM_UNIT_HIGHLIGHT" val="0"/>
  <p:tag name="KSO_WM_UNIT_DIAGRAM_ISNUMVISUAL" val="0"/>
  <p:tag name="KSO_WM_DIAGRAM_GROUP_CODE" val="l1-1"/>
  <p:tag name="KSO_WM_UNIT_TYPE" val="l_h_f"/>
  <p:tag name="KSO_WM_UNIT_INDEX" val="1_6_1"/>
  <p:tag name="KSO_WM_UNIT_ID" val="diagram20231320_5*l_h_f*1_6_1"/>
  <p:tag name="KSO_WM_TEMPLATE_CATEGORY" val="diagram"/>
  <p:tag name="KSO_WM_UNIT_LAYERLEVEL" val="1_1_1"/>
  <p:tag name="KSO_WM_DIAGRAM_COLOR_TEXT_CAN_REMOVE" val="n"/>
  <p:tag name="KSO_WM_DIAGRAM_MAX_ITEMCNT" val="6"/>
  <p:tag name="KSO_WM_DIAGRAM_VIRTUALLY_FRAME" val="{&quot;height&quot;:374.79998779296875,&quot;left&quot;:-67.52578944889578,&quot;top&quot;:15.136777757058917,&quot;width&quot;:855.0529174804688}"/>
  <p:tag name="KSO_WM_DIAGRAM_COLOR_MATCH_VALUE" val="{&quot;shape&quot;:{&quot;fill&quot;:{&quot;solid&quot;:{&quot;brightness&quot;:0.800000011920929,&quot;colorType&quot;:1,&quot;foreColorIndex&quot;:10,&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PRESET_TEXT" val="单击此处输入您的项正文，文字是您思想的提炼，请尽量言简意赅"/>
  <p:tag name="KSO_WM_UNIT_FILL_TYPE" val="1"/>
  <p:tag name="KSO_WM_UNIT_FILL_FORE_SCHEMECOLOR_INDEX" val="10"/>
  <p:tag name="KSO_WM_UNIT_FILL_FORE_SCHEMECOLOR_INDEX_BRIGHTNESS" val="0.8"/>
  <p:tag name="KSO_WM_UNIT_TEXT_FILL_FORE_SCHEMECOLOR_INDEX" val="1"/>
  <p:tag name="KSO_WM_UNIT_TEXT_FILL_TYPE" val="1"/>
  <p:tag name="KSO_WM_DIAGRAM_USE_COLOR_VALUE" val="{&quot;color_scheme&quot;:1,&quot;color_type&quot;:1,&quot;theme_color_indexes&quot;:[]}"/>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1320_5*l_h_i*1_6_2"/>
  <p:tag name="KSO_WM_TEMPLATE_CATEGORY" val="diagram"/>
  <p:tag name="KSO_WM_TEMPLATE_INDEX" val="20231320"/>
  <p:tag name="KSO_WM_UNIT_LAYERLEVEL" val="1_1_1"/>
  <p:tag name="KSO_WM_TAG_VERSION" val="3.0"/>
  <p:tag name="KSO_WM_DIAGRAM_VERSION" val="3"/>
  <p:tag name="KSO_WM_DIAGRAM_COLOR_TEXT_CAN_REMOVE" val="n"/>
  <p:tag name="KSO_WM_DIAGRAM_MAX_ITEMCNT" val="6"/>
  <p:tag name="KSO_WM_DIAGRAM_MIN_ITEMCNT" val="2"/>
  <p:tag name="KSO_WM_DIAGRAM_VIRTUALLY_FRAME" val="{&quot;height&quot;:374.79998779296875,&quot;left&quot;:-67.52578944889578,&quot;top&quot;:15.136777757058917,&quot;width&quot;:855.0529174804688}"/>
  <p:tag name="KSO_WM_DIAGRAM_COLOR_MATCH_VALUE" val="{&quot;shape&quot;:{&quot;fill&quot;:{&quot;solid&quot;:{&quot;brightness&quot;:0,&quot;colorType&quot;:1,&quot;foreColorIndex&quot;:10,&quot;transparency&quot;:0.400000005960464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4"/>
  <p:tag name="KSO_WM_UNIT_FILL_TYPE" val="1"/>
  <p:tag name="KSO_WM_UNIT_FILL_FORE_SCHEMECOLOR_INDEX" val="10"/>
  <p:tag name="KSO_WM_UNIT_FILL_FORE_SCHEMECOLOR_INDEX_BRIGHTNESS" val="0"/>
  <p:tag name="KSO_WM_DIAGRAM_USE_COLOR_VALUE" val="{&quot;color_scheme&quot;:1,&quot;color_type&quot;:1,&quot;theme_color_indexes&quot;:[]}"/>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872_3*l_h_i*1_1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872_3*l_h_i*1_1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2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872_3*l_h_f*1_1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8"/>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872_3*l_h_a*1_1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6"/>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872_3*l_h_i*1_1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872_3*l_h_i*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2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872_3*l_h_f*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8"/>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872_3*l_h_a*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6"/>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872_3*l_h_i*1_2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872_3*l_h_i*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2701_6*l_h_f*1_5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3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872_3*l_h_f*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8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872_3*l_h_a*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16"/>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872_3*l_h_i*1_3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872_3*l_h_i*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
</p:tagLst>
</file>

<file path=ppt/tags/tag3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872_3*l_h_f*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8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
  <p:tag name="KSO_WM_DIAGRAM_USE_COLOR_VALUE" val="{&quot;color_scheme&quot;:1,&quot;color_type&quot;:1,&quot;theme_color_indexes&quot;:[]}"/>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872_3*l_h_a*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16"/>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项标题"/>
  <p:tag name="KSO_WM_DIAGRAM_USE_COLOR_VALUE" val="{&quot;color_scheme&quot;:1,&quot;color_type&quot;:1,&quot;theme_color_indexes&quot;:[]}"/>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872_3*l_h_i*1_4_3"/>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872_3*l_h_i*1_2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872_3*l_h_i*1_3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872_3*l_h_i*1_4_2"/>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DIAGRAM_USE_COLOR_VALUE" val="{&quot;color_scheme&quot;:1,&quot;color_type&quot;:1,&quot;theme_color_indexes&quot;:[]}"/>
</p:tagLst>
</file>

<file path=ppt/tags/tag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701_6*l_h_i*1_5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2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72*72"/>
  <p:tag name="KSO_WM_UNIT_TYPE" val="l_h_x"/>
  <p:tag name="KSO_WM_UNIT_INDEX" val="1_2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3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67*72"/>
  <p:tag name="KSO_WM_UNIT_TYPE" val="l_h_x"/>
  <p:tag name="KSO_WM_UNIT_INDEX" val="1_3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872_3*l_h_x*1_4_1"/>
  <p:tag name="KSO_WM_TEMPLATE_CATEGORY" val="diagram"/>
  <p:tag name="KSO_WM_TEMPLATE_INDEX" val="20231872"/>
  <p:tag name="KSO_WM_UNIT_LAYERLEVEL" val="1_1_1"/>
  <p:tag name="KSO_WM_TAG_VERSION" val="3.0"/>
  <p:tag name="KSO_WM_BEAUTIFY_FLAG" val="#wm#"/>
  <p:tag name="KSO_WM_DIAGRAM_VERSION" val="3"/>
  <p:tag name="KSO_WM_DIAGRAM_COLOR_TRICK" val="1"/>
  <p:tag name="KSO_WM_DIAGRAM_COLOR_TEXT_CAN_REMOVE" val="n"/>
  <p:tag name="KSO_WM_UNIT_VALUE" val="69*72"/>
  <p:tag name="KSO_WM_UNIT_TYPE" val="l_h_x"/>
  <p:tag name="KSO_WM_UNIT_INDEX" val="1_4_1"/>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4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VALUE" val="90*9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1872_3*l_h_x*1_1_1"/>
  <p:tag name="KSO_WM_TEMPLATE_CATEGORY" val="diagram"/>
  <p:tag name="KSO_WM_TEMPLATE_INDEX" val="20231872"/>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DIAGRAM_MAX_ITEMCNT" val="4"/>
  <p:tag name="KSO_WM_DIAGRAM_MIN_ITEMCNT" val="2"/>
  <p:tag name="KSO_WM_DIAGRAM_VIRTUALLY_FRAME" val="{&quot;height&quot;:305.8999938964845,&quot;left&quot;:-65.19318131574491,&quot;top&quot;:8.3423258864035,&quot;width&quot;:718.660298241843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3322187]}"/>
</p:tagLst>
</file>

<file path=ppt/tags/tag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184_1*l_h_f*1_1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4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184_1*l_h_a*1_1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4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184_1*l_h_f*1_2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2701_6*l_h_f*1_3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5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184_1*l_h_a*1_2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3184_1*l_h_f*1_3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184_1*l_h_a*1_3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3184_1*l_h_f*1_4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3184_1*l_h_a*1_4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3184_1*l_h_f*1_5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3184_1*l_h_a*1_5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3184_1*l_h_f*1_6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80"/>
  <p:tag name="KSO_WM_UNIT_PRESET_TEXT" val="单击添加文本具体内容，简明扼要地阐述您的观点。根据需要可酌情增减文字，以便观者准确地理解您传达的思想。单击添加文本具体内容，简明扼要地阐述您的观点。"/>
  <p:tag name="KSO_WM_UNIT_TEXT_FILL_FORE_SCHEMECOLOR_INDEX" val="1"/>
  <p:tag name="KSO_WM_UNIT_TEXT_FILL_TYPE" val="1"/>
  <p:tag name="KSO_WM_DIAGRAM_USE_COLOR_VALUE" val="{&quot;color_scheme&quot;:1,&quot;color_type&quot;:1,&quot;theme_color_indexes&quot;:[]}"/>
</p:tagLst>
</file>

<file path=ppt/tags/tag5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33184_1*l_h_a*1_6_1"/>
  <p:tag name="KSO_WM_TEMPLATE_CATEGORY" val="diagram"/>
  <p:tag name="KSO_WM_TEMPLATE_INDEX" val="20233184"/>
  <p:tag name="KSO_WM_UNIT_LAYERLEVEL" val="1_1_1"/>
  <p:tag name="KSO_WM_TAG_VERSION" val="3.0"/>
  <p:tag name="KSO_WM_BEAUTIFY_FLAG" val="#wm#"/>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9"/>
  <p:tag name="KSO_WM_UNIT_PRESET_TEXT" val="此处添加项标题"/>
  <p:tag name="KSO_WM_UNIT_TEXT_FILL_FORE_SCHEMECOLOR_INDEX" val="1"/>
  <p:tag name="KSO_WM_UNIT_TEXT_FILL_TYPE" val="1"/>
  <p:tag name="KSO_WM_DIAGRAM_USE_COLOR_VALUE" val="{&quot;color_scheme&quot;:1,&quot;color_type&quot;:1,&quot;theme_color_indexes&quot;:[]}"/>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1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1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701_6*l_h_i*1_3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4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4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5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5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6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85"/>
  <p:tag name="KSO_WM_UNIT_TYPE" val="l_h_x"/>
  <p:tag name="KSO_WM_UNIT_INDEX" val="1_6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2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2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1*l_h_x*1_3_1"/>
  <p:tag name="KSO_WM_TEMPLATE_CATEGORY" val="diagram"/>
  <p:tag name="KSO_WM_TEMPLATE_INDEX" val="20233184"/>
  <p:tag name="KSO_WM_UNIT_LAYERLEVEL" val="1_1_1"/>
  <p:tag name="KSO_WM_TAG_VERSION" val="3.0"/>
  <p:tag name="KSO_WM_BEAUTIFY_FLAG" val="#wm#"/>
  <p:tag name="KSO_WM_DIAGRAM_VERSION" val="3"/>
  <p:tag name="KSO_WM_DIAGRAM_COLOR_TRICK" val="1"/>
  <p:tag name="KSO_WM_DIAGRAM_COLOR_TEXT_CAN_REMOVE" val="n"/>
  <p:tag name="KSO_WM_UNIT_VALUE" val="90*90"/>
  <p:tag name="KSO_WM_UNIT_TYPE" val="l_h_x"/>
  <p:tag name="KSO_WM_UNIT_INDEX" val="1_3_1"/>
  <p:tag name="KSO_WM_DIAGRAM_MAX_ITEMCNT" val="6"/>
  <p:tag name="KSO_WM_DIAGRAM_MIN_ITEMCNT" val="6"/>
  <p:tag name="KSO_WM_DIAGRAM_VIRTUALLY_FRAME" val="{&quot;height&quot;:340.3787536621094,&quot;left&quot;:-79.07286713367371,&quot;top&quot;:1.6254263185516264,&quot;width&quot;:747.82286713367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6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 name="KSO_WM_UNIT_TEXT_FILL_FORE_SCHEMECOLOR_INDEX_BRIGHTNESS" val="0"/>
  <p:tag name="KSO_WM_UNIT_TEXT_FILL_FORE_SCHEMECOLOR_INDEX" val="5"/>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2701_6*l_h_f*1_4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70.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3319074]}"/>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i*1_4"/>
  <p:tag name="KSO_WM_TEMPLATE_CATEGORY" val="diagram"/>
  <p:tag name="KSO_WM_TEMPLATE_INDEX" val="20231660"/>
  <p:tag name="KSO_WM_UNIT_LAYERLEVEL" val="1_1"/>
  <p:tag name="KSO_WM_TAG_VERSION" val="3.0"/>
  <p:tag name="KSO_WM_BEAUTIFY_FLAG" val="#wm#"/>
  <p:tag name="KSO_WM_UNIT_TYPE" val="q_i"/>
  <p:tag name="KSO_WM_UNIT_INDEX" val="1_4"/>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gradient&quot;:[{&quot;brightness&quot;:0.4000000059604645,&quot;colorType&quot;:1,&quot;foreColorIndex&quot;:5,&quot;pos&quot;:0,&quot;transparency&quot;:0.6000000238418579},{&quot;brightness&quot;:0.4000000059604645,&quot;colorType&quot;:1,&quot;foreColorIndex&quot;:5,&quot;pos&quot;:1,&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3"/>
  <p:tag name="KSO_WM_DIAGRAM_USE_COLOR_VALUE" val="{&quot;color_scheme&quot;:1,&quot;color_type&quot;:1,&quot;theme_color_indexes&quot;:[]}"/>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i*1_3"/>
  <p:tag name="KSO_WM_TEMPLATE_CATEGORY" val="diagram"/>
  <p:tag name="KSO_WM_TEMPLATE_INDEX" val="20231660"/>
  <p:tag name="KSO_WM_UNIT_LAYERLEVEL" val="1_1"/>
  <p:tag name="KSO_WM_TAG_VERSION" val="3.0"/>
  <p:tag name="KSO_WM_BEAUTIFY_FLAG" val="#wm#"/>
  <p:tag name="KSO_WM_UNIT_TYPE" val="q_i"/>
  <p:tag name="KSO_WM_UNIT_INDEX" val="1_3"/>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gradient&quot;:[{&quot;brightness&quot;:0,&quot;colorType&quot;:1,&quot;foreColorIndex&quot;:5,&quot;pos&quot;:0.43799999356269836,&quot;transparency&quot;:0.30000001192092896},{&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DIAGRAM_USE_COLOR_VALUE" val="{&quot;color_scheme&quot;:1,&quot;color_type&quot;:1,&quot;theme_color_indexes&quot;:[]}"/>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i*1_2"/>
  <p:tag name="KSO_WM_TEMPLATE_CATEGORY" val="diagram"/>
  <p:tag name="KSO_WM_TEMPLATE_INDEX" val="20231660"/>
  <p:tag name="KSO_WM_UNIT_LAYERLEVEL" val="1_1"/>
  <p:tag name="KSO_WM_TAG_VERSION" val="3.0"/>
  <p:tag name="KSO_WM_BEAUTIFY_FLAG" val="#wm#"/>
  <p:tag name="KSO_WM_UNIT_TYPE" val="q_i"/>
  <p:tag name="KSO_WM_UNIT_INDEX" val="1_2"/>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DIAGRAM_USE_COLOR_VALUE" val="{&quot;color_scheme&quot;:1,&quot;color_type&quot;:1,&quot;theme_color_indexes&quot;:[]}"/>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i*1_1"/>
  <p:tag name="KSO_WM_TEMPLATE_CATEGORY" val="diagram"/>
  <p:tag name="KSO_WM_TEMPLATE_INDEX" val="20231660"/>
  <p:tag name="KSO_WM_UNIT_LAYERLEVEL" val="1_1"/>
  <p:tag name="KSO_WM_TAG_VERSION" val="3.0"/>
  <p:tag name="KSO_WM_BEAUTIFY_FLAG" val="#wm#"/>
  <p:tag name="KSO_WM_UNIT_TYPE" val="q_i"/>
  <p:tag name="KSO_WM_UNIT_INDEX" val="1_1"/>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4659999907016754,&quot;transparency&quot;:0.7200000286102295},{&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DIAGRAM_USE_COLOR_VALUE" val="{&quot;color_scheme&quot;:1,&quot;color_type&quot;:1,&quot;theme_color_indexes&quot;:[]}"/>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h_i*1_2_1"/>
  <p:tag name="KSO_WM_TEMPLATE_CATEGORY" val="diagram"/>
  <p:tag name="KSO_WM_TEMPLATE_INDEX" val="20231660"/>
  <p:tag name="KSO_WM_UNIT_LAYERLEVEL" val="1_1_1"/>
  <p:tag name="KSO_WM_TAG_VERSION" val="3.0"/>
  <p:tag name="KSO_WM_BEAUTIFY_FLAG" val="#wm#"/>
  <p:tag name="KSO_WM_DIAGRAM_GROUP_CODE" val="q1-1"/>
  <p:tag name="KSO_WM_UNIT_TYPE" val="q_h_i"/>
  <p:tag name="KSO_WM_UNIT_INDEX" val="1_2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h_x*1_2_1"/>
  <p:tag name="KSO_WM_TEMPLATE_CATEGORY" val="diagram"/>
  <p:tag name="KSO_WM_TEMPLATE_INDEX" val="20231660"/>
  <p:tag name="KSO_WM_UNIT_LAYERLEVEL" val="1_1_1"/>
  <p:tag name="KSO_WM_TAG_VERSION" val="3.0"/>
  <p:tag name="KSO_WM_BEAUTIFY_FLAG" val="#wm#"/>
  <p:tag name="KSO_WM_UNIT_VALUE" val="54*54"/>
  <p:tag name="KSO_WM_DIAGRAM_GROUP_CODE" val="q1-1"/>
  <p:tag name="KSO_WM_UNIT_TYPE" val="q_h_x"/>
  <p:tag name="KSO_WM_UNIT_INDEX" val="1_2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2"/>
  <p:tag name="KSO_WM_UNIT_FILL_FORE_SCHEMECOLOR_INDEX_BRIGHTNESS" val="0"/>
  <p:tag name="KSO_WM_DIAGRAM_USE_COLOR_VALUE" val="{&quot;color_scheme&quot;:1,&quot;color_type&quot;:1,&quot;theme_color_indexes&quot;:[]}"/>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h_i*1_3_1"/>
  <p:tag name="KSO_WM_TEMPLATE_CATEGORY" val="diagram"/>
  <p:tag name="KSO_WM_TEMPLATE_INDEX" val="20231660"/>
  <p:tag name="KSO_WM_UNIT_LAYERLEVEL" val="1_1_1"/>
  <p:tag name="KSO_WM_TAG_VERSION" val="3.0"/>
  <p:tag name="KSO_WM_BEAUTIFY_FLAG" val="#wm#"/>
  <p:tag name="KSO_WM_DIAGRAM_GROUP_CODE" val="q1-1"/>
  <p:tag name="KSO_WM_UNIT_TYPE" val="q_h_i"/>
  <p:tag name="KSO_WM_UNIT_INDEX" val="1_3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660_2*q_h_x*1_3_1"/>
  <p:tag name="KSO_WM_TEMPLATE_CATEGORY" val="diagram"/>
  <p:tag name="KSO_WM_TEMPLATE_INDEX" val="20231660"/>
  <p:tag name="KSO_WM_UNIT_LAYERLEVEL" val="1_1_1"/>
  <p:tag name="KSO_WM_TAG_VERSION" val="3.0"/>
  <p:tag name="KSO_WM_BEAUTIFY_FLAG" val="#wm#"/>
  <p:tag name="KSO_WM_UNIT_VALUE" val="52*54"/>
  <p:tag name="KSO_WM_DIAGRAM_GROUP_CODE" val="q1-1"/>
  <p:tag name="KSO_WM_UNIT_TYPE" val="q_h_x"/>
  <p:tag name="KSO_WM_UNIT_INDEX" val="1_3_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2"/>
  <p:tag name="KSO_WM_UNIT_FILL_FORE_SCHEMECOLOR_INDEX_BRIGHTNESS" val="0"/>
  <p:tag name="KSO_WM_DIAGRAM_USE_COLOR_VALUE" val="{&quot;color_scheme&quot;:1,&quot;color_type&quot;:1,&quot;theme_color_indexes&quot;:[]}"/>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701_6*l_h_i*1_4_1"/>
  <p:tag name="KSO_WM_TEMPLATE_CATEGORY" val="custom"/>
  <p:tag name="KSO_WM_TEMPLATE_INDEX" val="2020270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DIAGRAM_VIRTUALLY_FRAME" val="{&quot;height&quot;:192.72629921259846,&quot;left&quot;:42.431574803149616,&quot;top&quot;:132.01574803149606,&quot;width&quot;:644.7815748031496}"/>
</p:tagLst>
</file>

<file path=ppt/tags/tag8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q_h_f"/>
  <p:tag name="KSO_WM_UNIT_INDEX" val="1_2_1"/>
  <p:tag name="KSO_WM_UNIT_ID" val="diagram20231660_2*q_h_f*1_2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您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2_1"/>
  <p:tag name="KSO_WM_UNIT_ID" val="diagram20231660_2*q_h_a*1_2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此处添加标题"/>
  <p:tag name="KSO_WM_UNIT_TEXT_FILL_FORE_SCHEMECOLOR_INDEX" val="1"/>
  <p:tag name="KSO_WM_UNIT_TEXT_FILL_TYPE" val="1"/>
  <p:tag name="KSO_WM_DIAGRAM_USE_COLOR_VALUE" val="{&quot;color_scheme&quot;:1,&quot;color_type&quot;:1,&quot;theme_color_indexes&quot;:[]}"/>
</p:tagLst>
</file>

<file path=ppt/tags/tag8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q_h_f"/>
  <p:tag name="KSO_WM_UNIT_INDEX" val="1_3_1"/>
  <p:tag name="KSO_WM_UNIT_ID" val="diagram20231660_2*q_h_f*1_3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单击此处输入您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3_1"/>
  <p:tag name="KSO_WM_UNIT_ID" val="diagram20231660_2*q_h_a*1_3_1"/>
  <p:tag name="KSO_WM_TEMPLATE_CATEGORY" val="diagram"/>
  <p:tag name="KSO_WM_TEMPLATE_INDEX" val="20231660"/>
  <p:tag name="KSO_WM_UNIT_LAYERLEVEL" val="1_1_1"/>
  <p:tag name="KSO_WM_TAG_VERSION" val="3.0"/>
  <p:tag name="KSO_WM_BEAUTIFY_FLAG" val="#wm#"/>
  <p:tag name="KSO_WM_DIAGRAM_GROUP_CODE" val="q1-1"/>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PRESET_TEXT" val="此处添加标题"/>
  <p:tag name="KSO_WM_UNIT_TEXT_FILL_FORE_SCHEMECOLOR_INDEX" val="1"/>
  <p:tag name="KSO_WM_UNIT_TEXT_FILL_TYPE" val="1"/>
  <p:tag name="KSO_WM_DIAGRAM_USE_COLOR_VALUE" val="{&quot;color_scheme&quot;:1,&quot;color_type&quot;:1,&quot;theme_color_indexes&quot;:[]}"/>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q_h_i"/>
  <p:tag name="KSO_WM_UNIT_INDEX" val="1_1_1"/>
  <p:tag name="KSO_WM_UNIT_ID" val="diagram20231660_2*q_h_i*1_1_1"/>
  <p:tag name="KSO_WM_TEMPLATE_CATEGORY" val="diagram"/>
  <p:tag name="KSO_WM_TEMPLATE_INDEX" val="20231660"/>
  <p:tag name="KSO_WM_UNIT_LAYERLEVEL" val="1_1_1"/>
  <p:tag name="KSO_WM_TAG_VERSION" val="3.0"/>
  <p:tag name="KSO_WM_BEAUTIFY_FLAG" val="#wm#"/>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q_h_x"/>
  <p:tag name="KSO_WM_UNIT_INDEX" val="1_1_1"/>
  <p:tag name="KSO_WM_UNIT_ID" val="diagram20231660_2*q_h_x*1_1_1"/>
  <p:tag name="KSO_WM_TEMPLATE_CATEGORY" val="diagram"/>
  <p:tag name="KSO_WM_TEMPLATE_INDEX" val="20231660"/>
  <p:tag name="KSO_WM_UNIT_LAYERLEVEL" val="1_1_1"/>
  <p:tag name="KSO_WM_TAG_VERSION" val="3.0"/>
  <p:tag name="KSO_WM_BEAUTIFY_FLAG" val="#wm#"/>
  <p:tag name="KSO_WM_UNIT_VALUE" val="54*50"/>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DIAGRAM_USE_COLOR_VALUE" val="{&quot;color_scheme&quot;:1,&quot;color_type&quot;:1,&quot;theme_color_indexes&quot;:[]}"/>
</p:tagLst>
</file>

<file path=ppt/tags/tag8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q_h_f"/>
  <p:tag name="KSO_WM_UNIT_INDEX" val="1_1_1"/>
  <p:tag name="KSO_WM_UNIT_ID" val="diagram20231660_2*q_h_f*1_1_1"/>
  <p:tag name="KSO_WM_TEMPLATE_CATEGORY" val="diagram"/>
  <p:tag name="KSO_WM_TEMPLATE_INDEX" val="20231660"/>
  <p:tag name="KSO_WM_UNIT_LAYERLEVEL" val="1_1_1"/>
  <p:tag name="KSO_WM_TAG_VERSION" val="3.0"/>
  <p:tag name="KSO_WM_BEAUTIFY_FLAG" val="#wm#"/>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
  <p:tag name="KSO_WM_UNIT_TEXT_FILL_FORE_SCHEMECOLOR_INDEX" val="1"/>
  <p:tag name="KSO_WM_UNIT_TEXT_FILL_TYPE" val="1"/>
  <p:tag name="KSO_WM_DIAGRAM_USE_COLOR_VALUE" val="{&quot;color_scheme&quot;:1,&quot;color_type&quot;:1,&quot;theme_color_indexes&quot;:[]}"/>
</p:tagLst>
</file>

<file path=ppt/tags/tag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q_h_a"/>
  <p:tag name="KSO_WM_UNIT_INDEX" val="1_1_1"/>
  <p:tag name="KSO_WM_UNIT_ID" val="diagram20231660_2*q_h_a*1_1_1"/>
  <p:tag name="KSO_WM_TEMPLATE_CATEGORY" val="diagram"/>
  <p:tag name="KSO_WM_TEMPLATE_INDEX" val="20231660"/>
  <p:tag name="KSO_WM_UNIT_LAYERLEVEL" val="1_1_1"/>
  <p:tag name="KSO_WM_TAG_VERSION" val="3.0"/>
  <p:tag name="KSO_WM_BEAUTIFY_FLAG" val="#wm#"/>
  <p:tag name="KSO_WM_DIAGRAM_GROUP_CODE" val="q1-1"/>
  <p:tag name="KSO_WM_DIAGRAM_VERSION" val="3"/>
  <p:tag name="KSO_WM_DIAGRAM_COLOR_TRICK" val="1"/>
  <p:tag name="KSO_WM_DIAGRAM_COLOR_TEXT_CAN_REMOVE" val="n"/>
  <p:tag name="KSO_WM_DIAGRAM_MAX_ITEMCNT" val="6"/>
  <p:tag name="KSO_WM_DIAGRAM_MIN_ITEMCNT" val="2"/>
  <p:tag name="KSO_WM_DIAGRAM_VIRTUALLY_FRAME" val="{&quot;height&quot;:381.70111083984375,&quot;left&quot;:-65.50613907941678,&quot;top&quot;:11.687751666692316,&quot;width&quot;:851.09692382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此处添加标题"/>
  <p:tag name="KSO_WM_UNIT_TEXT_FILL_FORE_SCHEMECOLOR_INDEX" val="1"/>
  <p:tag name="KSO_WM_UNIT_TEXT_FILL_TYPE" val="1"/>
  <p:tag name="KSO_WM_DIAGRAM_USE_COLOR_VALUE" val="{&quot;color_scheme&quot;:1,&quot;color_type&quot;:1,&quot;theme_color_indexes&quot;:[]}"/>
</p:tagLst>
</file>

<file path=ppt/tags/tag88.xml><?xml version="1.0" encoding="utf-8"?>
<p:tagLst xmlns:a="http://schemas.openxmlformats.org/drawingml/2006/main" xmlns:r="http://schemas.openxmlformats.org/officeDocument/2006/relationships" xmlns:p="http://schemas.openxmlformats.org/presentationml/2006/main">
  <p:tag name="RESOURCE_RECORD_KEY" val="{&quot;70&quot;:[3322321,3322005,3330166,3322071,3319074,3319358]}"/>
</p:tagLst>
</file>

<file path=ppt/tags/tag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2156_1*a*1"/>
  <p:tag name="KSO_WM_TEMPLATE_CATEGORY" val="diagram"/>
  <p:tag name="KSO_WM_TEMPLATE_INDEX" val="20202156"/>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2701_6*l_h_f*1_1_1"/>
  <p:tag name="KSO_WM_TEMPLATE_CATEGORY" val="custom"/>
  <p:tag name="KSO_WM_TEMPLATE_INDEX" val="20202701"/>
  <p:tag name="KSO_WM_UNIT_LAYERLEVEL" val="1_1_1"/>
  <p:tag name="KSO_WM_TAG_VERSION" val="1.0"/>
  <p:tag name="KSO_WM_BEAUTIFY_FLAG" val="#wm#"/>
  <p:tag name="KSO_WM_UNIT_PRESET_TEXT" val="在此单击输入文字"/>
  <p:tag name="KSO_WM_UNIT_SUBTYPE" val="a"/>
  <p:tag name="KSO_WM_UNIT_TEXT_FILL_FORE_SCHEMECOLOR_INDEX_BRIGHTNESS" val="0.15"/>
  <p:tag name="KSO_WM_UNIT_TEXT_FILL_FORE_SCHEMECOLOR_INDEX" val="13"/>
  <p:tag name="KSO_WM_UNIT_TEXT_FILL_TYPE" val="1"/>
  <p:tag name="KSO_WM_DIAGRAM_VIRTUALLY_FRAME" val="{&quot;height&quot;:192.72629921259846,&quot;left&quot;:42.431574803149616,&quot;top&quot;:132.01574803149606,&quot;width&quot;:644.7815748031496}"/>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2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3"/>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1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686_2*l_h_a*1_1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86_2*l_h_f*1_1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686_2*l_h_i*1_1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1"/>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2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686_2*l_h_a*1_2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9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86_2*l_h_f*1_2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686_2*l_h_i*1_2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2"/>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2*l_h_i*1_3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6"/>
  <p:tag name="KSO_WM_DIAGRAM_MIN_ITEMCNT" val="3"/>
  <p:tag name="KSO_WM_DIAGRAM_VIRTUALLY_FRAME" val="{&quot;height&quot;:296.5997741699219,&quot;left&quot;:-106.57062881589873,&quot;top&quot;:68.97928614338555,&quot;width&quot;:801.1862182617188}"/>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1170</Words>
  <Application>Microsoft Office PowerPoint</Application>
  <PresentationFormat>全屏显示(16:9)</PresentationFormat>
  <Paragraphs>137</Paragraphs>
  <Slides>18</Slides>
  <Notes>17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Lato Black</vt:lpstr>
      <vt:lpstr>等线</vt:lpstr>
      <vt:lpstr>等线 Light</vt:lpstr>
      <vt:lpstr>汉仪旗黑-85S</vt:lpstr>
      <vt:lpstr>思源黑体 CN Medium</vt:lpstr>
      <vt:lpstr>思源黑体 CN Normal</vt:lpstr>
      <vt:lpstr>微软雅黑</vt:lpstr>
      <vt:lpstr>微软雅黑 Light</vt:lpstr>
      <vt:lpstr>Arial</vt:lpstr>
      <vt:lpstr>Calibri</vt:lpstr>
      <vt:lpstr>Calibri Light</vt:lpstr>
      <vt:lpstr>HelveticaNeueLT Std</vt:lpstr>
      <vt:lpstr>HelveticaNeueLT Std Med</vt:lpstr>
      <vt:lpstr>Wingdings</vt:lpstr>
      <vt:lpstr>Office 主题​​</vt:lpstr>
      <vt:lpstr>规则引擎技术介绍与应用（优化决策流程，提升业务自动化能力）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URULE PRO: </vt:lpstr>
      <vt:lpstr>  URULE PRO: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walker.dou(窦鹏)</cp:lastModifiedBy>
  <cp:revision>447</cp:revision>
  <dcterms:created xsi:type="dcterms:W3CDTF">2019-08-21T05:14:00Z</dcterms:created>
  <dcterms:modified xsi:type="dcterms:W3CDTF">2024-07-09T01:34:40Z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A476E8AC01F241AC91427961CCCEF350_13</vt:lpwstr>
  </property>
</Properties>
</file>