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52834D-685C-4485-86C2-EDE7717481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972D97-C3CF-4493-8DA2-D7574C2450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CA693E-68C8-4FA3-A79A-BBD950F098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B438B7-D207-4C1A-903C-43E9A22B46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2555AE-60F3-40AB-93A7-81565AA096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D0FE93-F3CE-4FF9-8BC6-F325DF256A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DBF59B-661D-47CF-8EDA-43DD534141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E7E05F-A3E2-4EF9-A0ED-73199BDDE0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57C3FC-E82D-435A-8CCD-25E7070A93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6A2EED-D241-4A1F-85AB-5EB2A11D40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5D8EF9-7263-4F7B-82D3-3B9E04BB62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6B17B5-B42A-48BC-8318-8DF8646768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C20818-FBE8-46C7-A94F-0DFAC6508E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9C29BD-CCD5-4960-845B-9D29DB80F7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9E623E-BFE1-44E4-8FC3-A83F0D5D86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DDD731-4C6F-4223-BBA8-290557FCCB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2A4D15-835F-4E55-8620-D5C4DDEE50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8C173B-1B83-4F39-827C-89D792DD0E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C94BE8-BE1B-4E41-B82B-95D2705BF5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13FFD1-E22A-43A0-8DDA-7A88F4B64C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CC292D-9BDA-4F45-A93C-71E302AB54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D1A060-58EE-44F6-B25B-1CB1E24429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04AF85-0ED5-4170-A05E-950B0719F0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A34121-1282-4A42-B764-4D89B49EBC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858685-6107-4BF7-BBDE-F0FF8D461F3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32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343EA6-A9FD-4BCC-8F6D-A19E892AB1F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046880" y="5624280"/>
            <a:ext cx="9143640" cy="52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Prof. Dourival Júnior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83" name="Retângulo: Cantos Arredondados 3"/>
          <p:cNvSpPr/>
          <p:nvPr/>
        </p:nvSpPr>
        <p:spPr>
          <a:xfrm>
            <a:off x="622800" y="920880"/>
            <a:ext cx="10415880" cy="41940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1258920" y="1220400"/>
            <a:ext cx="9143640" cy="3594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anchor="b">
            <a:normAutofit fontScale="98000"/>
          </a:bodyPr>
          <a:p>
            <a:pPr algn="ctr">
              <a:lnSpc>
                <a:spcPct val="90000"/>
              </a:lnSpc>
              <a:buNone/>
            </a:pPr>
            <a:r>
              <a:rPr b="1" i="1" lang="pt-BR" sz="6000" spc="-1" strike="noStrike">
                <a:solidFill>
                  <a:srgbClr val="000000"/>
                </a:solidFill>
                <a:latin typeface="Calibri Light"/>
              </a:rPr>
              <a:t>Usando uma API e linguagem de programação python</a:t>
            </a:r>
            <a:br>
              <a:rPr sz="6000"/>
            </a:br>
            <a:r>
              <a:rPr b="1" i="1" lang="pt-BR" sz="6000" spc="-1" strike="noStrike">
                <a:solidFill>
                  <a:srgbClr val="000000"/>
                </a:solidFill>
                <a:latin typeface="Calibri Light"/>
              </a:rPr>
              <a:t>para realizar a cotação de moedas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490960" cy="1325160"/>
          </a:xfrm>
          <a:prstGeom prst="rect">
            <a:avLst/>
          </a:prstGeom>
          <a:solidFill>
            <a:srgbClr val="4472c4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Entendendo melhor o que é uma API: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API do Facebook/Google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Alguns sites permitem utilizar sua conta no Facebook/Google como forma de login para realizarem cadastro.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Como isso é possível?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- O Facebook/Google fez um programa para que o site possa obter algumas informações do usuário e assim realizar o cadastro no site.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159760" cy="1325160"/>
          </a:xfrm>
          <a:prstGeom prst="rect">
            <a:avLst/>
          </a:prstGeom>
          <a:solidFill>
            <a:srgbClr val="4472c4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API de dados agregados do IBGE: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Imagem 4" descr=""/>
          <p:cNvPicPr/>
          <p:nvPr/>
        </p:nvPicPr>
        <p:blipFill>
          <a:blip r:embed="rId1"/>
          <a:stretch/>
        </p:blipFill>
        <p:spPr>
          <a:xfrm>
            <a:off x="0" y="15120"/>
            <a:ext cx="12191760" cy="685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Imagem 4" descr=""/>
          <p:cNvPicPr/>
          <p:nvPr/>
        </p:nvPicPr>
        <p:blipFill>
          <a:blip r:embed="rId1"/>
          <a:stretch/>
        </p:blipFill>
        <p:spPr>
          <a:xfrm>
            <a:off x="0" y="1800"/>
            <a:ext cx="12191760" cy="685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Imagem 4" descr=""/>
          <p:cNvPicPr/>
          <p:nvPr/>
        </p:nvPicPr>
        <p:blipFill>
          <a:blip r:embed="rId1"/>
          <a:srcRect l="0" t="5278" r="5001" b="27740"/>
          <a:stretch/>
        </p:blipFill>
        <p:spPr>
          <a:xfrm>
            <a:off x="0" y="0"/>
            <a:ext cx="12085560" cy="4790520"/>
          </a:xfrm>
          <a:prstGeom prst="rect">
            <a:avLst/>
          </a:prstGeom>
          <a:ln w="0">
            <a:noFill/>
          </a:ln>
        </p:spPr>
      </p:pic>
      <p:sp>
        <p:nvSpPr>
          <p:cNvPr id="120" name="Retângulo 5"/>
          <p:cNvSpPr/>
          <p:nvPr/>
        </p:nvSpPr>
        <p:spPr>
          <a:xfrm>
            <a:off x="2531160" y="4154760"/>
            <a:ext cx="9554400" cy="6357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034200" cy="1325160"/>
          </a:xfrm>
          <a:prstGeom prst="rect">
            <a:avLst/>
          </a:prstGeom>
          <a:solidFill>
            <a:srgbClr val="4472c4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Como se acessa (consome) uma API?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Via comando: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import requests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212529"/>
                </a:solidFill>
                <a:latin typeface="SFMono-Regular"/>
              </a:rPr>
              <a:t>import requests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pt-BR" sz="2800" spc="-1" strike="noStrike">
                <a:solidFill>
                  <a:srgbClr val="212529"/>
                </a:solidFill>
                <a:latin typeface="SFMono-Regular"/>
              </a:rPr>
              <a:t>link = "https://servicodados.ibge.gov.br/api/v3/agregados/7392/periodos/2014/variaveis/10484?localidades=N1[all]"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212529"/>
                </a:solidFill>
                <a:latin typeface="SFMono-Regular"/>
              </a:rPr>
              <a:t>requisicao = </a:t>
            </a:r>
            <a:r>
              <a:rPr b="1" lang="pt-BR" sz="2800" spc="-1" strike="noStrike">
                <a:solidFill>
                  <a:srgbClr val="212529"/>
                </a:solidFill>
                <a:latin typeface="SFMono-Regular"/>
              </a:rPr>
              <a:t>requests</a:t>
            </a:r>
            <a:r>
              <a:rPr b="0" lang="pt-BR" sz="2800" spc="-1" strike="noStrike">
                <a:solidFill>
                  <a:srgbClr val="212529"/>
                </a:solidFill>
                <a:latin typeface="SFMono-Regular"/>
              </a:rPr>
              <a:t>.</a:t>
            </a:r>
            <a:r>
              <a:rPr b="1" lang="pt-BR" sz="2800" spc="-1" strike="noStrike">
                <a:solidFill>
                  <a:srgbClr val="212529"/>
                </a:solidFill>
                <a:latin typeface="SFMono-Regular"/>
              </a:rPr>
              <a:t>get</a:t>
            </a:r>
            <a:r>
              <a:rPr b="0" lang="pt-BR" sz="2800" spc="-1" strike="noStrike">
                <a:solidFill>
                  <a:srgbClr val="212529"/>
                </a:solidFill>
                <a:latin typeface="SFMono-Regular"/>
              </a:rPr>
              <a:t>(link)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212529"/>
                </a:solidFill>
                <a:latin typeface="SFMono-Regular"/>
              </a:rPr>
              <a:t>informacoes = requisicao.</a:t>
            </a:r>
            <a:r>
              <a:rPr b="1" lang="pt-BR" sz="2800" spc="-1" strike="noStrike">
                <a:solidFill>
                  <a:srgbClr val="212529"/>
                </a:solidFill>
                <a:latin typeface="SFMono-Regular"/>
              </a:rPr>
              <a:t>json</a:t>
            </a:r>
            <a:r>
              <a:rPr b="0" lang="pt-BR" sz="2800" spc="-1" strike="noStrike">
                <a:solidFill>
                  <a:srgbClr val="212529"/>
                </a:solidFill>
                <a:latin typeface="SFMono-Regular"/>
              </a:rPr>
              <a:t>()       (formato do arquivo)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212529"/>
                </a:solidFill>
                <a:latin typeface="SFMono-Regular"/>
              </a:rPr>
              <a:t>print (informacoes)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Retângulo: Cantos Arredondados 3"/>
          <p:cNvSpPr/>
          <p:nvPr/>
        </p:nvSpPr>
        <p:spPr>
          <a:xfrm>
            <a:off x="3004920" y="50760"/>
            <a:ext cx="4332960" cy="16398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3329640" y="207720"/>
            <a:ext cx="348156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Script python: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afabab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PROJETO: API COM COTAÇÕES DE MOEDAS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ENTRAR NUM SITE QUE TENHA UMA API COM COTAÇÕES DE MOEDAS.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REALIZAR AS COTAÇÕES DE MOEDAS POR UM ANO.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CRIAR UM PAINEL COM OS GRÁFICOS DAS COTAÇÕES DAS MOEDAS EM RELAÇÃO AS DATAS.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Analisar os resultados.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806640" y="242640"/>
            <a:ext cx="3892320" cy="1325160"/>
          </a:xfrm>
          <a:prstGeom prst="rect">
            <a:avLst/>
          </a:prstGeom>
          <a:solidFill>
            <a:srgbClr val="afabab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AWESOME API:</a:t>
            </a:r>
            <a:br>
              <a:rPr sz="4400"/>
            </a:b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https://docs.awesomeapi.com.br/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Imagem 4" descr=""/>
          <p:cNvPicPr/>
          <p:nvPr/>
        </p:nvPicPr>
        <p:blipFill>
          <a:blip r:embed="rId1"/>
          <a:srcRect l="0" t="3647" r="20436" b="7994"/>
          <a:stretch/>
        </p:blipFill>
        <p:spPr>
          <a:xfrm>
            <a:off x="1696320" y="2340720"/>
            <a:ext cx="7394400" cy="461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112e61"/>
                </a:solidFill>
                <a:latin typeface="Poppins"/>
              </a:rPr>
              <a:t>API de cotações de moedas: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Imagem 4" descr=""/>
          <p:cNvPicPr/>
          <p:nvPr/>
        </p:nvPicPr>
        <p:blipFill>
          <a:blip r:embed="rId1"/>
          <a:srcRect l="22175" t="24640" r="6877" b="5300"/>
          <a:stretch/>
        </p:blipFill>
        <p:spPr>
          <a:xfrm>
            <a:off x="1060200" y="1690560"/>
            <a:ext cx="8650080" cy="480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808080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 Que Vem a Ser Uma API?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ítulo 1"/>
          <p:cNvSpPr/>
          <p:nvPr/>
        </p:nvSpPr>
        <p:spPr>
          <a:xfrm>
            <a:off x="3495240" y="234000"/>
            <a:ext cx="3846240" cy="132516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Código da API: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4" name="Espaço Reservado para Conteúdo 2"/>
          <p:cNvSpPr/>
          <p:nvPr/>
        </p:nvSpPr>
        <p:spPr>
          <a:xfrm>
            <a:off x="990720" y="1978200"/>
            <a:ext cx="1051524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http://economia.awesomeapi.com.br/json/last/USD-BRL,EUR-BRL,BTC-BRL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35" name="CaixaDeTexto 7"/>
          <p:cNvSpPr/>
          <p:nvPr/>
        </p:nvSpPr>
        <p:spPr>
          <a:xfrm>
            <a:off x="990720" y="3199680"/>
            <a:ext cx="1082016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https://economia.awesomeapi.com.br/json/daily/USD-BRL/365?start_date=20220101&amp;end_date=20221022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825000" y="287640"/>
            <a:ext cx="4541760" cy="1325160"/>
          </a:xfrm>
          <a:prstGeom prst="rect">
            <a:avLst/>
          </a:prstGeom>
          <a:solidFill>
            <a:srgbClr val="afabab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Script em python: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Imagem 4" descr=""/>
          <p:cNvPicPr/>
          <p:nvPr/>
        </p:nvPicPr>
        <p:blipFill>
          <a:blip r:embed="rId1"/>
          <a:srcRect l="28736" t="82232" r="51899" b="12069"/>
          <a:stretch/>
        </p:blipFill>
        <p:spPr>
          <a:xfrm>
            <a:off x="569880" y="2100240"/>
            <a:ext cx="9594360" cy="1583640"/>
          </a:xfrm>
          <a:prstGeom prst="rect">
            <a:avLst/>
          </a:prstGeom>
          <a:ln w="0">
            <a:noFill/>
          </a:ln>
        </p:spPr>
      </p:pic>
      <p:sp>
        <p:nvSpPr>
          <p:cNvPr id="138" name="CaixaDeTexto 4"/>
          <p:cNvSpPr/>
          <p:nvPr/>
        </p:nvSpPr>
        <p:spPr>
          <a:xfrm>
            <a:off x="6692400" y="2451600"/>
            <a:ext cx="37764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requests - fazer o requerimento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json – formato do arquivo de uma API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653920" y="237240"/>
            <a:ext cx="6688800" cy="1325160"/>
          </a:xfrm>
          <a:prstGeom prst="rect">
            <a:avLst/>
          </a:prstGeom>
          <a:solidFill>
            <a:srgbClr val="afabab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Script python/BIBLIOTECAS: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Imagem 5" descr=""/>
          <p:cNvPicPr/>
          <p:nvPr/>
        </p:nvPicPr>
        <p:blipFill>
          <a:blip r:embed="rId1"/>
          <a:srcRect l="24594" t="38289" r="50919" b="56359"/>
          <a:stretch/>
        </p:blipFill>
        <p:spPr>
          <a:xfrm>
            <a:off x="543240" y="1787760"/>
            <a:ext cx="8508240" cy="1047600"/>
          </a:xfrm>
          <a:prstGeom prst="rect">
            <a:avLst/>
          </a:prstGeom>
          <a:ln w="0">
            <a:noFill/>
          </a:ln>
        </p:spPr>
      </p:pic>
      <p:sp>
        <p:nvSpPr>
          <p:cNvPr id="141" name="CaixaDeTexto 2"/>
          <p:cNvSpPr/>
          <p:nvPr/>
        </p:nvSpPr>
        <p:spPr>
          <a:xfrm>
            <a:off x="967320" y="3541680"/>
            <a:ext cx="6188400" cy="1187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Para conversão de tempo precisa-se da biblioteca datetime.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From datetime import date, time, datetime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2" name="CaixaDeTexto 3"/>
          <p:cNvSpPr/>
          <p:nvPr/>
        </p:nvSpPr>
        <p:spPr>
          <a:xfrm>
            <a:off x="967320" y="4967280"/>
            <a:ext cx="6188400" cy="1187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Para construção de gráficos precisa-se da biblioteca matplotlib.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import matplotlib.pyplot as plt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806640" y="351720"/>
            <a:ext cx="3733560" cy="1325160"/>
          </a:xfrm>
          <a:prstGeom prst="rect">
            <a:avLst/>
          </a:prstGeom>
          <a:solidFill>
            <a:srgbClr val="afabab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Script python: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Imagem 4" descr=""/>
          <p:cNvPicPr/>
          <p:nvPr/>
        </p:nvPicPr>
        <p:blipFill>
          <a:blip r:embed="rId1"/>
          <a:srcRect l="85557" t="53097" r="0" b="44674"/>
          <a:stretch/>
        </p:blipFill>
        <p:spPr>
          <a:xfrm>
            <a:off x="238680" y="2646360"/>
            <a:ext cx="2444760" cy="38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562360" cy="1325160"/>
          </a:xfrm>
          <a:prstGeom prst="rect">
            <a:avLst/>
          </a:prstGeom>
          <a:solidFill>
            <a:srgbClr val="afabab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Formato de saída json: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85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Lista em python: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[‘gato’, 12.5, ‘laptop’, 0]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Dicionário em python: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{idade:33, veiculo:’HB20’, laptop:’sonyvaio’, data:’2022-08-12’}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CaixaDeTexto 5"/>
          <p:cNvSpPr/>
          <p:nvPr/>
        </p:nvSpPr>
        <p:spPr>
          <a:xfrm>
            <a:off x="838080" y="1963440"/>
            <a:ext cx="112341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JSON (JavaScript Object Notation) é um modelo para armazenamento e transmissão de informações no formato texto</a:t>
            </a:r>
            <a:r>
              <a:rPr b="0" lang="pt-BR" sz="2800" spc="-1" strike="noStrike">
                <a:solidFill>
                  <a:srgbClr val="253a44"/>
                </a:solidFill>
                <a:latin typeface="Source Serif Pro"/>
              </a:rPr>
              <a:t>. 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Estrutura de estrutura de um arquivo JSON: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AutoShape 4"/>
          <p:cNvSpPr/>
          <p:nvPr/>
        </p:nvSpPr>
        <p:spPr>
          <a:xfrm>
            <a:off x="6095880" y="34290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Imagem 6" descr=""/>
          <p:cNvPicPr/>
          <p:nvPr/>
        </p:nvPicPr>
        <p:blipFill>
          <a:blip r:embed="rId1"/>
          <a:stretch/>
        </p:blipFill>
        <p:spPr>
          <a:xfrm>
            <a:off x="1486080" y="1753560"/>
            <a:ext cx="9212400" cy="4911840"/>
          </a:xfrm>
          <a:prstGeom prst="rect">
            <a:avLst/>
          </a:prstGeom>
          <a:ln w="0">
            <a:solidFill>
              <a:srgbClr val="ff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m 4" descr=""/>
          <p:cNvPicPr/>
          <p:nvPr/>
        </p:nvPicPr>
        <p:blipFill>
          <a:blip r:embed="rId1"/>
          <a:srcRect l="4129" t="26264" r="33480" b="40688"/>
          <a:stretch/>
        </p:blipFill>
        <p:spPr>
          <a:xfrm>
            <a:off x="490320" y="556560"/>
            <a:ext cx="11476440" cy="34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515040" y="362520"/>
            <a:ext cx="3680280" cy="1325160"/>
          </a:xfrm>
          <a:prstGeom prst="rect">
            <a:avLst/>
          </a:prstGeom>
          <a:solidFill>
            <a:srgbClr val="afabab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Script python: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CaixaDeTexto 6"/>
          <p:cNvSpPr/>
          <p:nvPr/>
        </p:nvSpPr>
        <p:spPr>
          <a:xfrm>
            <a:off x="2783160" y="2027880"/>
            <a:ext cx="56052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Importação de bibliotecas.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155" name="Imagem 8" descr=""/>
          <p:cNvPicPr/>
          <p:nvPr/>
        </p:nvPicPr>
        <p:blipFill>
          <a:blip r:embed="rId1"/>
          <a:srcRect l="6877" t="48306" r="64349" b="36030"/>
          <a:stretch/>
        </p:blipFill>
        <p:spPr>
          <a:xfrm>
            <a:off x="711360" y="3013560"/>
            <a:ext cx="10265400" cy="314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ítulo 1"/>
          <p:cNvSpPr/>
          <p:nvPr/>
        </p:nvSpPr>
        <p:spPr>
          <a:xfrm>
            <a:off x="4255560" y="365040"/>
            <a:ext cx="3680280" cy="132516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Script python: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57" name="Imagem 9" descr=""/>
          <p:cNvPicPr/>
          <p:nvPr/>
        </p:nvPicPr>
        <p:blipFill>
          <a:blip r:embed="rId1"/>
          <a:srcRect l="6877" t="52565" r="36850" b="38547"/>
          <a:stretch/>
        </p:blipFill>
        <p:spPr>
          <a:xfrm>
            <a:off x="374400" y="2398680"/>
            <a:ext cx="11321280" cy="100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m 4" descr=""/>
          <p:cNvPicPr/>
          <p:nvPr/>
        </p:nvPicPr>
        <p:blipFill>
          <a:blip r:embed="rId1"/>
          <a:srcRect l="7051" t="43582" r="31832" b="42482"/>
          <a:stretch/>
        </p:blipFill>
        <p:spPr>
          <a:xfrm>
            <a:off x="859680" y="2988720"/>
            <a:ext cx="11070720" cy="1419120"/>
          </a:xfrm>
          <a:prstGeom prst="rect">
            <a:avLst/>
          </a:prstGeom>
          <a:ln w="0">
            <a:noFill/>
          </a:ln>
        </p:spPr>
      </p:pic>
      <p:sp>
        <p:nvSpPr>
          <p:cNvPr id="159" name="Título 1"/>
          <p:cNvSpPr/>
          <p:nvPr/>
        </p:nvSpPr>
        <p:spPr>
          <a:xfrm>
            <a:off x="3409200" y="290160"/>
            <a:ext cx="3680280" cy="132516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Script python: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0" name="CaixaDeTexto 6"/>
          <p:cNvSpPr/>
          <p:nvPr/>
        </p:nvSpPr>
        <p:spPr>
          <a:xfrm>
            <a:off x="5834880" y="4958640"/>
            <a:ext cx="6095520" cy="118764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333333"/>
                </a:solidFill>
                <a:latin typeface="Libre Baskerville"/>
              </a:rPr>
              <a:t>O BID é o preço de compra da moeda base em relação à moeda cotada</a:t>
            </a:r>
            <a:endParaRPr b="0" lang="pt-B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333333"/>
                </a:solidFill>
                <a:latin typeface="Libre Baskerville"/>
              </a:rPr>
              <a:t>O ASK é o preço de venda da moeda base em relação à moeda cotada.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ângulo: Cantos Arredondados 4"/>
          <p:cNvSpPr/>
          <p:nvPr/>
        </p:nvSpPr>
        <p:spPr>
          <a:xfrm>
            <a:off x="3530520" y="278640"/>
            <a:ext cx="3776400" cy="13251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155120" y="278640"/>
            <a:ext cx="2882880" cy="13251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800" spc="-1" strike="noStrike">
                <a:solidFill>
                  <a:srgbClr val="000000"/>
                </a:solidFill>
                <a:latin typeface="Calibri Light"/>
              </a:rPr>
              <a:t>O Garçom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865960" y="290160"/>
            <a:ext cx="3680280" cy="1325160"/>
          </a:xfrm>
          <a:prstGeom prst="rect">
            <a:avLst/>
          </a:prstGeom>
          <a:solidFill>
            <a:srgbClr val="afabab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Script python: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CaixaDeTexto 18"/>
          <p:cNvSpPr/>
          <p:nvPr/>
        </p:nvSpPr>
        <p:spPr>
          <a:xfrm>
            <a:off x="744120" y="1843920"/>
            <a:ext cx="33706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</a:rPr>
              <a:t>USD-BRL: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163" name="Imagem 3" descr=""/>
          <p:cNvPicPr/>
          <p:nvPr/>
        </p:nvPicPr>
        <p:blipFill>
          <a:blip r:embed="rId1"/>
          <a:srcRect l="6877" t="36517" r="25653" b="42216"/>
          <a:stretch/>
        </p:blipFill>
        <p:spPr>
          <a:xfrm>
            <a:off x="748800" y="2836080"/>
            <a:ext cx="10693800" cy="315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680280" cy="1325160"/>
          </a:xfrm>
          <a:prstGeom prst="rect">
            <a:avLst/>
          </a:prstGeom>
          <a:solidFill>
            <a:srgbClr val="afabab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Script python: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CaixaDeTexto 5"/>
          <p:cNvSpPr/>
          <p:nvPr/>
        </p:nvSpPr>
        <p:spPr>
          <a:xfrm>
            <a:off x="6866640" y="969480"/>
            <a:ext cx="33706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600" spc="-1" strike="noStrike">
                <a:solidFill>
                  <a:srgbClr val="000000"/>
                </a:solidFill>
                <a:latin typeface="Calibri"/>
              </a:rPr>
              <a:t>USD-BRL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166" name="Imagem 7" descr=""/>
          <p:cNvPicPr/>
          <p:nvPr/>
        </p:nvPicPr>
        <p:blipFill>
          <a:blip r:embed="rId1"/>
          <a:srcRect l="6877" t="48306" r="62067" b="12637"/>
          <a:stretch/>
        </p:blipFill>
        <p:spPr>
          <a:xfrm>
            <a:off x="1129680" y="2090520"/>
            <a:ext cx="5736600" cy="4055040"/>
          </a:xfrm>
          <a:prstGeom prst="rect">
            <a:avLst/>
          </a:prstGeom>
          <a:ln w="0">
            <a:noFill/>
          </a:ln>
        </p:spPr>
      </p:pic>
      <p:pic>
        <p:nvPicPr>
          <p:cNvPr id="167" name="Imagem 9" descr=""/>
          <p:cNvPicPr/>
          <p:nvPr/>
        </p:nvPicPr>
        <p:blipFill>
          <a:blip r:embed="rId2"/>
          <a:srcRect l="6877" t="37093" r="65657" b="58072"/>
          <a:stretch/>
        </p:blipFill>
        <p:spPr>
          <a:xfrm>
            <a:off x="5460480" y="2558880"/>
            <a:ext cx="6534000" cy="645840"/>
          </a:xfrm>
          <a:prstGeom prst="rect">
            <a:avLst/>
          </a:prstGeom>
          <a:ln w="0">
            <a:noFill/>
          </a:ln>
        </p:spPr>
      </p:pic>
      <p:sp>
        <p:nvSpPr>
          <p:cNvPr id="168" name="CaixaDeTexto 10"/>
          <p:cNvSpPr/>
          <p:nvPr/>
        </p:nvSpPr>
        <p:spPr>
          <a:xfrm>
            <a:off x="5817600" y="1690560"/>
            <a:ext cx="5340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Conversão do formato: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69" name="Retângulo 1"/>
          <p:cNvSpPr/>
          <p:nvPr/>
        </p:nvSpPr>
        <p:spPr>
          <a:xfrm>
            <a:off x="5463720" y="712080"/>
            <a:ext cx="6176880" cy="294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Retângulo 2"/>
          <p:cNvSpPr/>
          <p:nvPr/>
        </p:nvSpPr>
        <p:spPr>
          <a:xfrm>
            <a:off x="1129680" y="2090520"/>
            <a:ext cx="1825200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afabab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Script python para gráficos no matplotlib: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af00db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af00db"/>
                </a:solidFill>
                <a:latin typeface="Courier New"/>
              </a:rPr>
              <a:t>import</a:t>
            </a: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 matplotlib.pyplot </a:t>
            </a:r>
            <a:r>
              <a:rPr b="0" lang="pt-BR" sz="2800" spc="-1" strike="noStrike">
                <a:solidFill>
                  <a:srgbClr val="af00db"/>
                </a:solidFill>
                <a:latin typeface="Courier New"/>
              </a:rPr>
              <a:t>as</a:t>
            </a: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 plt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definição das variáveis: x e y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plt.figure(figsize=(</a:t>
            </a:r>
            <a:r>
              <a:rPr b="0" lang="pt-BR" sz="2800" spc="-1" strike="noStrike">
                <a:solidFill>
                  <a:srgbClr val="09885a"/>
                </a:solidFill>
                <a:latin typeface="Courier New"/>
              </a:rPr>
              <a:t>10</a:t>
            </a: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pt-BR" sz="2800" spc="-1" strike="noStrike">
                <a:solidFill>
                  <a:srgbClr val="09885a"/>
                </a:solidFill>
                <a:latin typeface="Courier New"/>
              </a:rPr>
              <a:t>5</a:t>
            </a: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))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plt.plot(x,y)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plt.legend(title=</a:t>
            </a:r>
            <a:r>
              <a:rPr b="0" lang="pt-BR" sz="2800" spc="-1" strike="noStrike">
                <a:solidFill>
                  <a:srgbClr val="a31515"/>
                </a:solidFill>
                <a:latin typeface="Courier New"/>
              </a:rPr>
              <a:t>'USD-BRL'</a:t>
            </a: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plt.xlabel(</a:t>
            </a:r>
            <a:r>
              <a:rPr b="0" lang="pt-BR" sz="2800" spc="-1" strike="noStrike">
                <a:solidFill>
                  <a:srgbClr val="a31515"/>
                </a:solidFill>
                <a:latin typeface="Courier New"/>
              </a:rPr>
              <a:t>'data'</a:t>
            </a: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plt.ylabel(</a:t>
            </a:r>
            <a:r>
              <a:rPr b="0" lang="pt-BR" sz="2800" spc="-1" strike="noStrike">
                <a:solidFill>
                  <a:srgbClr val="a31515"/>
                </a:solidFill>
                <a:latin typeface="Courier New"/>
              </a:rPr>
              <a:t>'valor da moeda’</a:t>
            </a: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plt.grid()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urier New"/>
              </a:rPr>
              <a:t>plt.show()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838320" y="365040"/>
            <a:ext cx="4515480" cy="1325160"/>
          </a:xfrm>
          <a:prstGeom prst="rect">
            <a:avLst/>
          </a:prstGeom>
          <a:solidFill>
            <a:srgbClr val="afabab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Script matplotlib: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Imagem 3" descr=""/>
          <p:cNvPicPr/>
          <p:nvPr/>
        </p:nvPicPr>
        <p:blipFill>
          <a:blip r:embed="rId1"/>
          <a:srcRect l="7284" t="43862" r="64134" b="31394"/>
          <a:stretch/>
        </p:blipFill>
        <p:spPr>
          <a:xfrm>
            <a:off x="583200" y="1690560"/>
            <a:ext cx="8288640" cy="403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lipse 5"/>
          <p:cNvSpPr/>
          <p:nvPr/>
        </p:nvSpPr>
        <p:spPr>
          <a:xfrm>
            <a:off x="2648880" y="554040"/>
            <a:ext cx="6413760" cy="947160"/>
          </a:xfrm>
          <a:prstGeom prst="ellipse">
            <a:avLst/>
          </a:prstGeom>
          <a:solidFill>
            <a:schemeClr val="accent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316320" y="365040"/>
            <a:ext cx="5257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Gráfico no Matplotlib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1"/>
          <a:stretch/>
        </p:blipFill>
        <p:spPr>
          <a:xfrm>
            <a:off x="223560" y="1919160"/>
            <a:ext cx="11716200" cy="413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Picture 2" descr="Ver a imagem de origem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FIM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: Cantos Arredondados 4"/>
          <p:cNvSpPr/>
          <p:nvPr/>
        </p:nvSpPr>
        <p:spPr>
          <a:xfrm>
            <a:off x="3530520" y="278640"/>
            <a:ext cx="3776400" cy="13251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155120" y="278640"/>
            <a:ext cx="2882880" cy="13251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800" spc="-1" strike="noStrike">
                <a:solidFill>
                  <a:srgbClr val="000000"/>
                </a:solidFill>
                <a:latin typeface="Calibri Light"/>
              </a:rPr>
              <a:t>O Garçom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4" descr="Ícone Masculino Do Conceito Do Executivo Empresarial Ilustração do Vetor -  Ilustração de conceito, investimento: 81932904"/>
          <p:cNvPicPr/>
          <p:nvPr/>
        </p:nvPicPr>
        <p:blipFill>
          <a:blip r:embed="rId1"/>
          <a:stretch/>
        </p:blipFill>
        <p:spPr>
          <a:xfrm>
            <a:off x="8417160" y="2732760"/>
            <a:ext cx="2142720" cy="2142720"/>
          </a:xfrm>
          <a:prstGeom prst="rect">
            <a:avLst/>
          </a:prstGeom>
          <a:ln w="0">
            <a:noFill/>
          </a:ln>
        </p:spPr>
      </p:pic>
      <p:sp>
        <p:nvSpPr>
          <p:cNvPr id="92" name="CaixaDeTexto 7"/>
          <p:cNvSpPr/>
          <p:nvPr/>
        </p:nvSpPr>
        <p:spPr>
          <a:xfrm>
            <a:off x="9326160" y="2237040"/>
            <a:ext cx="993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João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CaixaDeTexto 10"/>
          <p:cNvSpPr/>
          <p:nvPr/>
        </p:nvSpPr>
        <p:spPr>
          <a:xfrm>
            <a:off x="2016720" y="2193480"/>
            <a:ext cx="993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Manoel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4" name="Retângulo 11"/>
          <p:cNvSpPr/>
          <p:nvPr/>
        </p:nvSpPr>
        <p:spPr>
          <a:xfrm rot="19328400">
            <a:off x="5380200" y="3290760"/>
            <a:ext cx="781560" cy="6314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4" descr="Garçom Clip Arte e Ilustrações 97.200 Garçom Ilustrações e desenhos Royalty  Free Vetor EPS de diversos artistas e designers gráficos."/>
          <p:cNvPicPr/>
          <p:nvPr/>
        </p:nvPicPr>
        <p:blipFill>
          <a:blip r:embed="rId2"/>
          <a:srcRect l="50140" t="0" r="0" b="5045"/>
          <a:stretch/>
        </p:blipFill>
        <p:spPr>
          <a:xfrm>
            <a:off x="5511600" y="2712960"/>
            <a:ext cx="1153440" cy="229680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6" descr="Desenho de Cozinheiro na cozinha pintado e colorido por Usuário não  registrado o dia 10 de Abril do 2016"/>
          <p:cNvPicPr/>
          <p:nvPr/>
        </p:nvPicPr>
        <p:blipFill>
          <a:blip r:embed="rId3"/>
          <a:stretch/>
        </p:blipFill>
        <p:spPr>
          <a:xfrm>
            <a:off x="901080" y="2732760"/>
            <a:ext cx="3206520" cy="2511720"/>
          </a:xfrm>
          <a:prstGeom prst="rect">
            <a:avLst/>
          </a:prstGeom>
          <a:ln w="0">
            <a:noFill/>
          </a:ln>
        </p:spPr>
      </p:pic>
      <p:sp>
        <p:nvSpPr>
          <p:cNvPr id="97" name="CaixaDeTexto 12"/>
          <p:cNvSpPr/>
          <p:nvPr/>
        </p:nvSpPr>
        <p:spPr>
          <a:xfrm>
            <a:off x="908640" y="5449320"/>
            <a:ext cx="103741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O garçom que leva o pedido do cliente até a cozinha do restaurante e traz o que foi solicitado.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1181240" cy="1325160"/>
          </a:xfrm>
          <a:prstGeom prst="rect">
            <a:avLst/>
          </a:prstGeom>
          <a:solidFill>
            <a:srgbClr val="afabab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O que é uma API 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pt-BR" sz="3200" spc="-1" strike="noStrike">
                <a:solidFill>
                  <a:srgbClr val="212529"/>
                </a:solidFill>
                <a:latin typeface="Calibri"/>
              </a:rPr>
              <a:t>Interface de Programação de Aplicação</a:t>
            </a:r>
            <a:r>
              <a:rPr b="1" lang="pt-BR" sz="3600" spc="-1" strike="noStrike">
                <a:solidFill>
                  <a:srgbClr val="000000"/>
                </a:solidFill>
                <a:latin typeface="Calibri"/>
              </a:rPr>
              <a:t>)?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API: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-Uma API é</a:t>
            </a:r>
            <a:r>
              <a:rPr b="0" lang="pt-BR" sz="2800" spc="-1" strike="noStrike">
                <a:solidFill>
                  <a:srgbClr val="7a7a7a"/>
                </a:solidFill>
                <a:latin typeface="Nunito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uma forma de comunicação entre sistemas.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-Uma API é um aplicativo que permite a integração entre dois sistemas, em que um deles fornece informações e serviços que podem ser utilizados pelo outro.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DEFINIÇÃO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: Uma API é um conjunto de rotinas e padrões estabelecidos por uma aplicação para a utilização das suas funcionalidades por outros aplicativos.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998440" y="232560"/>
            <a:ext cx="5999400" cy="1325160"/>
          </a:xfrm>
          <a:prstGeom prst="rect">
            <a:avLst/>
          </a:prstGeom>
          <a:solidFill>
            <a:srgbClr val="808080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API REST x API RestFul: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REST (Representational State Transfer).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REST: Modelo de arquitetura de software que define uma série de requisitos para que as APIs sejam desenvolvidas.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Por exemplo: A API utiliza Protocolo HTTP, Formatos xml, json, yaml.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API RESTful é aquela que está em conformidade com os critérios estabelecidos pela arquitetura REST.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395880" y="259200"/>
            <a:ext cx="3389040" cy="1325160"/>
          </a:xfrm>
          <a:prstGeom prst="rect">
            <a:avLst/>
          </a:prstGeom>
          <a:solidFill>
            <a:srgbClr val="ffc000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Frameworks: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DJANGO, FLASK.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495680" y="405000"/>
            <a:ext cx="2249280" cy="1325160"/>
          </a:xfrm>
          <a:prstGeom prst="rect">
            <a:avLst/>
          </a:prstGeom>
          <a:solidFill>
            <a:srgbClr val="ffc000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FastAPI: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FastAPI é um framework Python focado no desenvolvimento de API´s.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FastAPI tem como principais características ser moderno, rápido, robusto e simples. 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Exemplos de sistemas que oferecem APIs: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PagSeguro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Uber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PayPal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Facebook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WhatsApp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Google Maps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IBGE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Retângulo: Cantos Arredondados 3"/>
          <p:cNvSpPr/>
          <p:nvPr/>
        </p:nvSpPr>
        <p:spPr>
          <a:xfrm>
            <a:off x="1963080" y="164160"/>
            <a:ext cx="6758280" cy="15735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PlaceHolder 2"/>
          <p:cNvSpPr>
            <a:spLocks noGrp="1"/>
          </p:cNvSpPr>
          <p:nvPr>
            <p:ph type="title"/>
          </p:nvPr>
        </p:nvSpPr>
        <p:spPr>
          <a:xfrm>
            <a:off x="2653920" y="240840"/>
            <a:ext cx="537660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pt-BR" sz="4800" spc="-1" strike="noStrike">
                <a:solidFill>
                  <a:srgbClr val="000000"/>
                </a:solidFill>
                <a:latin typeface="Calibri"/>
              </a:rPr>
              <a:t>APLICAÇÕES DE API´s: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Application>LibreOffice/7.3.2.2$Windows_X86_64 LibreOffice_project/49f2b1bff42cfccbd8f788c8dc32c1c309559be0</Application>
  <AppVersion>15.0000</AppVersion>
  <Words>769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2022-10-07T13:35:23Z</dcterms:created>
  <dc:creator>Dourival Júnior</dc:creator>
  <dc:description/>
  <dc:language>pt-BR</dc:language>
  <cp:lastModifiedBy/>
  <dcterms:modified xsi:type="dcterms:W3CDTF">2022-11-09T18:37:37Z</dcterms:modified>
  <cp:revision>51</cp:revision>
  <dc:subject/>
  <dc:title>Usando API e 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36</vt:i4>
  </property>
</Properties>
</file>