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318" r:id="rId8"/>
    <p:sldId id="317" r:id="rId9"/>
    <p:sldId id="263" r:id="rId10"/>
    <p:sldId id="257" r:id="rId11"/>
    <p:sldId id="264" r:id="rId12"/>
    <p:sldId id="265" r:id="rId13"/>
    <p:sldId id="280" r:id="rId14"/>
    <p:sldId id="266" r:id="rId15"/>
    <p:sldId id="281" r:id="rId16"/>
    <p:sldId id="267" r:id="rId17"/>
    <p:sldId id="268" r:id="rId18"/>
    <p:sldId id="279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9" r:id="rId31"/>
    <p:sldId id="270" r:id="rId32"/>
    <p:sldId id="293" r:id="rId33"/>
    <p:sldId id="294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95" r:id="rId42"/>
    <p:sldId id="300" r:id="rId43"/>
    <p:sldId id="297" r:id="rId44"/>
    <p:sldId id="298" r:id="rId45"/>
    <p:sldId id="299" r:id="rId46"/>
    <p:sldId id="301" r:id="rId47"/>
    <p:sldId id="304" r:id="rId48"/>
    <p:sldId id="302" r:id="rId49"/>
    <p:sldId id="303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1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888A7-BECC-5692-3636-9A88E2D92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530398-A6D0-E958-2FCD-1E888D917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C75C11-A358-BCF0-4239-D99F2B40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02B06A-0712-EF17-DF80-8E922719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92421-F2D6-6668-22EE-31F958F6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0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B0B54-F088-AF1A-6CE8-5F2DAFBD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0C2D21-FBCA-93F0-86A6-833977F93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0FBC0-383C-9B42-6B5B-12F7C146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4F370-E52B-0F23-DCF3-08D4842B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4E1DA7-0D0A-B2B0-677D-E313B90D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23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932A59-6C83-591C-6664-FFBD04F36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357648-7D5B-70EE-16B9-7F68BB5D9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F8EEC1-07D8-B88A-FA40-2B399245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DE3F2-FFBB-78B0-BC57-B3BD0E79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C0852-A59F-15C1-ABA5-4FF4D88D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0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FED3D-B77D-98B0-B3C3-9A8DCF44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AA13E-50D6-96F6-B1E5-42C970D0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C65CE-36BA-DFE8-2DBF-2B40C17B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440B19-6AAB-7833-A2BD-D5510CFE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AAC00-0DF2-D8D1-8914-A29224D1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11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CF4A-96E8-A53F-0838-FF955724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1B0A3-AE3C-DF04-471C-B1581E6F7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3DA04F-8CB6-FFEA-BC9A-B1AABC06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1D394-930D-E799-BA6A-F60CA2F6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1FCC6-5E7F-669F-2117-2F4A5D6F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39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B23F4-2D46-30FD-F323-7C72D9D8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07FC9-C7C8-C1E7-2AE6-26D943632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0DA520-79BA-5529-1871-733B7A2B6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F5ED66-FE2E-E88F-5D8D-80177155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4C75B5-1750-AD74-EA26-A0FD591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942193-D702-0DD9-A974-07A88617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0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DD260-91FD-4EEB-9520-DA4BD435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80A2FF-EE66-9088-56AD-431C6CDD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7E006-9D3E-DE78-9134-1895DC13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2A8354-ABC6-E498-882F-C206D0B26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CB2F52-9392-3F3A-CC93-24BE99EF9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9D695B-E49F-6154-788D-8C3B6B13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B3E624-71FD-259A-1DFF-93211632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D169B7-88B8-A366-48FF-77F64B05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18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B3B90-9C5A-E841-5014-7C6FA7EF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F6185C-8E17-6384-B048-7A81467D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19F1AD-E0A4-3DC8-C426-36544724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09E392-CDCB-5292-0ED0-7942CEF6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17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5C3D3-A890-5C65-B8D4-62FB5184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464365-39F1-0796-C361-6C9BA2D7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FD9E29-3728-0059-9C24-B0371BAA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8BEAD-8BA4-D96D-5879-61145BD9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7784-1148-85FB-90CB-522516F9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94354E-D5AE-06B4-D277-943EB7639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826139-180A-0300-EE55-A3470208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BE2AC-EB75-224D-E484-A9AAD1BE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7637E6-6033-0BCC-CD9F-7A37C08B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4A3B7-64D0-00C5-0394-73F2DC61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1393F9-537D-DD5E-FF03-F87F4BA01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183370-FC0D-323F-8A86-076138AEF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44255-1150-E771-1EBF-9D35D6A1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3C4CC0-323C-AB2E-44DF-27AE2AAE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B16B3E-06B5-121B-BEE1-868FC72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78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9B2813-7C0A-D17E-70D8-71A71035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F25E2-B9B9-A2C0-5CBD-332B0E0B1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CE279-C7BA-028A-C028-EBCCD4FD2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E6B3-517A-4322-8B03-EFBC41FCAAE7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5FBD8C-8B46-35A8-D8EB-0E9AACC2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B12638-4CB1-09DB-E30D-FF341F8A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F1BB9-04F0-4EED-BC72-156F239DC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07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46F07-7E46-E128-6507-6A5EE29FF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3CDF15-C5DC-CE76-2556-3DF3AAC49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04: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94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8B0BD-3F66-F359-5595-C1E27C9C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simples API: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EA69C3-0879-CCF4-5D68-50E07172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Nesta API que vamos construir iremos adicionar, listar itens e determinar a quantidade </a:t>
            </a:r>
          </a:p>
        </p:txBody>
      </p:sp>
    </p:spTree>
    <p:extLst>
      <p:ext uri="{BB962C8B-B14F-4D97-AF65-F5344CB8AC3E}">
        <p14:creationId xmlns:p14="http://schemas.microsoft.com/office/powerpoint/2010/main" val="130206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02FF8-9D1C-8658-7FCA-148FA92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675D89-9DFE-0D28-93DF-51659A02E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85468"/>
            <a:ext cx="10091057" cy="323165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# main.py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fastapi</a:t>
            </a:r>
            <a:r>
              <a:rPr lang="pt-BR" altLang="pt-BR" dirty="0"/>
              <a:t>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FastAPI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app = </a:t>
            </a:r>
            <a:r>
              <a:rPr lang="pt-BR" altLang="pt-BR" dirty="0" err="1"/>
              <a:t>FastAPI</a:t>
            </a:r>
            <a:r>
              <a:rPr lang="pt-BR" altLang="pt-BR" dirty="0"/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@app.get("/items/{item_id}")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async</a:t>
            </a:r>
            <a:r>
              <a:rPr lang="pt-BR" altLang="pt-BR" dirty="0"/>
              <a:t> </a:t>
            </a:r>
            <a:r>
              <a:rPr lang="pt-BR" altLang="pt-BR" dirty="0" err="1"/>
              <a:t>def</a:t>
            </a:r>
            <a:r>
              <a:rPr lang="pt-BR" altLang="pt-BR" dirty="0"/>
              <a:t> </a:t>
            </a:r>
            <a:r>
              <a:rPr lang="pt-BR" altLang="pt-BR" dirty="0" err="1"/>
              <a:t>read_item</a:t>
            </a:r>
            <a:r>
              <a:rPr lang="pt-BR" altLang="pt-BR" dirty="0"/>
              <a:t>(</a:t>
            </a:r>
            <a:r>
              <a:rPr lang="pt-BR" altLang="pt-BR" dirty="0" err="1"/>
              <a:t>item_id</a:t>
            </a:r>
            <a:r>
              <a:rPr lang="pt-BR" altLang="pt-BR" dirty="0"/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</a:t>
            </a:r>
            <a:r>
              <a:rPr lang="pt-BR" altLang="pt-BR" dirty="0" err="1"/>
              <a:t>return</a:t>
            </a:r>
            <a:r>
              <a:rPr lang="pt-BR" altLang="pt-BR" dirty="0"/>
              <a:t> {"</a:t>
            </a:r>
            <a:r>
              <a:rPr lang="pt-BR" altLang="pt-BR" dirty="0" err="1"/>
              <a:t>item_id</a:t>
            </a:r>
            <a:r>
              <a:rPr lang="pt-BR" altLang="pt-BR" dirty="0"/>
              <a:t>": </a:t>
            </a:r>
            <a:r>
              <a:rPr lang="pt-BR" altLang="pt-BR" dirty="0" err="1"/>
              <a:t>item_id</a:t>
            </a:r>
            <a:r>
              <a:rPr lang="pt-BR" alt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9293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FF071-0DF9-D7CF-8AED-F3F23556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2D150A-2136-C813-6B91-3A687A1F9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253" y="752112"/>
            <a:ext cx="996578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Executar este exemplo: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Rode o script em </a:t>
            </a:r>
            <a:r>
              <a:rPr lang="pt-BR" altLang="pt-BR" dirty="0" err="1"/>
              <a:t>python</a:t>
            </a:r>
            <a:r>
              <a:rPr lang="pt-BR" altLang="pt-BR" dirty="0"/>
              <a:t> e depois </a:t>
            </a:r>
            <a:r>
              <a:rPr lang="pt-BR" altLang="pt-BR" dirty="0" err="1"/>
              <a:t>uvicorn</a:t>
            </a:r>
            <a:r>
              <a:rPr lang="pt-BR" altLang="pt-BR" dirty="0"/>
              <a:t> </a:t>
            </a:r>
            <a:r>
              <a:rPr lang="pt-BR" altLang="pt-BR" dirty="0" err="1"/>
              <a:t>main:app</a:t>
            </a:r>
            <a:r>
              <a:rPr lang="pt-BR" altLang="pt-BR" dirty="0"/>
              <a:t> --</a:t>
            </a:r>
            <a:r>
              <a:rPr lang="pt-BR" altLang="pt-BR" dirty="0" err="1"/>
              <a:t>reload</a:t>
            </a:r>
            <a:r>
              <a:rPr lang="pt-BR" altLang="pt-BR" dirty="0"/>
              <a:t> e acessar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http://localhost:8000/</a:t>
            </a:r>
            <a:r>
              <a:rPr lang="pt-BR" altLang="pt-BR" dirty="0" err="1"/>
              <a:t>items</a:t>
            </a:r>
            <a:r>
              <a:rPr lang="pt-BR" altLang="pt-BR" dirty="0"/>
              <a:t>/pizza,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verá esta resposta: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dirty="0"/>
              <a:t>JSON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dirty="0"/>
              <a:t>{"</a:t>
            </a:r>
            <a:r>
              <a:rPr lang="pt-BR" altLang="pt-BR" dirty="0" err="1"/>
              <a:t>item_id":“pizza</a:t>
            </a:r>
            <a:r>
              <a:rPr lang="pt-BR" altLang="pt-BR" dirty="0"/>
              <a:t>"}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3679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9ACA1-D9FA-5F1F-826B-38FF97B7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Path </a:t>
            </a:r>
            <a:r>
              <a:rPr lang="pt-BR" dirty="0" err="1"/>
              <a:t>parameters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A1852-DA22-F9FD-5429-EA758EEA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path da API é o principal parâmetro com a qual o usuário final interagirá. </a:t>
            </a:r>
          </a:p>
          <a:p>
            <a:r>
              <a:rPr lang="pt-BR" dirty="0"/>
              <a:t>Um exemplo típico é colocar o identificador exclusivo de um objeto. Por exemplo, queremos o item /</a:t>
            </a:r>
            <a:r>
              <a:rPr lang="pt-BR" dirty="0" err="1"/>
              <a:t>users</a:t>
            </a:r>
            <a:r>
              <a:rPr lang="pt-BR" dirty="0"/>
              <a:t>/123 numa API.</a:t>
            </a:r>
          </a:p>
        </p:txBody>
      </p:sp>
    </p:spTree>
    <p:extLst>
      <p:ext uri="{BB962C8B-B14F-4D97-AF65-F5344CB8AC3E}">
        <p14:creationId xmlns:p14="http://schemas.microsoft.com/office/powerpoint/2010/main" val="380135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206E7-5CF4-36D4-11B2-23C17C70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Parâmetros de caminho (path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parameters</a:t>
            </a:r>
            <a: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</a:t>
            </a:r>
            <a:b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91E81C-3757-961B-C71B-F35CEA5F0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5239"/>
            <a:ext cx="11078029" cy="491211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# main.py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fastapi</a:t>
            </a:r>
            <a:r>
              <a:rPr lang="pt-BR" altLang="pt-BR" dirty="0"/>
              <a:t>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FastAPI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app = </a:t>
            </a:r>
            <a:r>
              <a:rPr lang="pt-BR" altLang="pt-BR" dirty="0" err="1"/>
              <a:t>FastAPI</a:t>
            </a:r>
            <a:r>
              <a:rPr lang="pt-BR" altLang="pt-BR" dirty="0"/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@app.get("/items/{item_id}")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async</a:t>
            </a:r>
            <a:r>
              <a:rPr lang="pt-BR" altLang="pt-BR" dirty="0"/>
              <a:t> </a:t>
            </a:r>
            <a:r>
              <a:rPr lang="pt-BR" altLang="pt-BR" dirty="0" err="1"/>
              <a:t>def</a:t>
            </a:r>
            <a:r>
              <a:rPr lang="pt-BR" altLang="pt-BR" dirty="0"/>
              <a:t> </a:t>
            </a:r>
            <a:r>
              <a:rPr lang="pt-BR" altLang="pt-BR" dirty="0" err="1"/>
              <a:t>read_item</a:t>
            </a:r>
            <a:r>
              <a:rPr lang="pt-BR" altLang="pt-BR" dirty="0"/>
              <a:t>(</a:t>
            </a:r>
            <a:r>
              <a:rPr lang="pt-BR" altLang="pt-BR" dirty="0" err="1"/>
              <a:t>item_id:int</a:t>
            </a:r>
            <a:r>
              <a:rPr lang="pt-BR" altLang="pt-BR" dirty="0"/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</a:t>
            </a:r>
            <a:r>
              <a:rPr lang="pt-BR" altLang="pt-BR" dirty="0" err="1"/>
              <a:t>return</a:t>
            </a:r>
            <a:r>
              <a:rPr lang="pt-BR" altLang="pt-BR" dirty="0"/>
              <a:t> {"</a:t>
            </a:r>
            <a:r>
              <a:rPr lang="pt-BR" altLang="pt-BR" dirty="0" err="1"/>
              <a:t>item_id</a:t>
            </a:r>
            <a:r>
              <a:rPr lang="pt-BR" altLang="pt-BR" dirty="0"/>
              <a:t>": </a:t>
            </a:r>
            <a:r>
              <a:rPr lang="pt-BR" altLang="pt-BR" dirty="0" err="1"/>
              <a:t>item_id</a:t>
            </a:r>
            <a:r>
              <a:rPr lang="pt-BR" altLang="pt-BR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Observação: Declarando o </a:t>
            </a:r>
            <a:r>
              <a:rPr lang="pt-BR" altLang="pt-BR" dirty="0" err="1"/>
              <a:t>item_id</a:t>
            </a:r>
            <a:r>
              <a:rPr lang="pt-BR" altLang="pt-BR" dirty="0"/>
              <a:t> como inteiro.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8958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E24CC9-93DF-C0CF-0BFE-E26889FAD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18" t="39802" r="47391" b="26365"/>
          <a:stretch/>
        </p:blipFill>
        <p:spPr>
          <a:xfrm>
            <a:off x="1232451" y="834887"/>
            <a:ext cx="9338011" cy="44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6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F2D44-C71D-03E3-353F-F0622465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Documentação. API </a:t>
            </a:r>
            <a:r>
              <a:rPr lang="pt-BR" b="1" dirty="0" err="1"/>
              <a:t>docs</a:t>
            </a:r>
            <a:r>
              <a:rPr lang="pt-BR" b="1" dirty="0"/>
              <a:t>: </a:t>
            </a:r>
            <a:br>
              <a:rPr lang="pt-BR" b="1" dirty="0"/>
            </a:br>
            <a:r>
              <a:rPr lang="pt-BR" b="1" dirty="0"/>
              <a:t>localhost:8000/</a:t>
            </a:r>
            <a:r>
              <a:rPr lang="pt-BR" b="1" dirty="0" err="1"/>
              <a:t>docs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5D95E2-2927-BE6B-4B11-59D7D11E9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050" y="2145608"/>
            <a:ext cx="9094028" cy="954107"/>
          </a:xfrm>
          <a:prstGeom prst="rect">
            <a:avLst/>
          </a:prstGeom>
          <a:solidFill>
            <a:srgbClr val="C9D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Ao abrir seu navegador em http://127.0.0.1:8000/</a:t>
            </a:r>
            <a:r>
              <a:rPr lang="pt-BR" altLang="pt-BR" dirty="0" err="1"/>
              <a:t>docs</a:t>
            </a:r>
            <a:r>
              <a:rPr lang="pt-BR" altLang="pt-BR" dirty="0"/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você verá uma documentação automática e interativa da API.</a:t>
            </a:r>
          </a:p>
        </p:txBody>
      </p:sp>
    </p:spTree>
    <p:extLst>
      <p:ext uri="{BB962C8B-B14F-4D97-AF65-F5344CB8AC3E}">
        <p14:creationId xmlns:p14="http://schemas.microsoft.com/office/powerpoint/2010/main" val="266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6668AD-E217-4B41-9FC1-00B4D3F02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1" t="31170" r="40462" b="5302"/>
          <a:stretch/>
        </p:blipFill>
        <p:spPr>
          <a:xfrm>
            <a:off x="1153549" y="313564"/>
            <a:ext cx="8736039" cy="623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9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A89BF-99E5-713E-46A8-AF0681A6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outros parâmetros: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75E73-43A0-697A-A2AC-E3C67FC6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FastAPI</a:t>
            </a:r>
            <a:r>
              <a:rPr lang="pt-BR" dirty="0"/>
              <a:t> app = </a:t>
            </a:r>
            <a:r>
              <a:rPr lang="pt-BR" dirty="0" err="1"/>
              <a:t>FastAPI</a:t>
            </a:r>
            <a:r>
              <a:rPr lang="pt-BR" dirty="0"/>
              <a:t>() </a:t>
            </a:r>
          </a:p>
          <a:p>
            <a:pPr marL="0" indent="0">
              <a:buNone/>
            </a:pPr>
            <a:r>
              <a:rPr lang="pt-BR" dirty="0"/>
              <a:t>@app.get("/users/{type}/{id}/") </a:t>
            </a:r>
          </a:p>
          <a:p>
            <a:pPr marL="0" indent="0">
              <a:buNone/>
            </a:pP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get_user</a:t>
            </a:r>
            <a:r>
              <a:rPr lang="pt-BR" dirty="0"/>
              <a:t>(</a:t>
            </a:r>
            <a:r>
              <a:rPr lang="pt-BR" dirty="0" err="1"/>
              <a:t>type</a:t>
            </a:r>
            <a:r>
              <a:rPr lang="pt-BR" dirty="0"/>
              <a:t>: </a:t>
            </a:r>
            <a:r>
              <a:rPr lang="pt-BR" dirty="0" err="1"/>
              <a:t>str</a:t>
            </a:r>
            <a:r>
              <a:rPr lang="pt-BR" dirty="0"/>
              <a:t>, id: </a:t>
            </a:r>
            <a:r>
              <a:rPr lang="pt-BR" dirty="0" err="1"/>
              <a:t>int</a:t>
            </a:r>
            <a:r>
              <a:rPr lang="pt-BR" dirty="0"/>
              <a:t>):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{"</a:t>
            </a:r>
            <a:r>
              <a:rPr lang="pt-BR" dirty="0" err="1"/>
              <a:t>type</a:t>
            </a:r>
            <a:r>
              <a:rPr lang="pt-BR" dirty="0"/>
              <a:t>": </a:t>
            </a:r>
            <a:r>
              <a:rPr lang="pt-BR" dirty="0" err="1"/>
              <a:t>type</a:t>
            </a:r>
            <a:r>
              <a:rPr lang="pt-BR" dirty="0"/>
              <a:t>, "id": id}</a:t>
            </a:r>
          </a:p>
        </p:txBody>
      </p:sp>
    </p:spTree>
    <p:extLst>
      <p:ext uri="{BB962C8B-B14F-4D97-AF65-F5344CB8AC3E}">
        <p14:creationId xmlns:p14="http://schemas.microsoft.com/office/powerpoint/2010/main" val="374041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7781D-C8B5-F795-3CC4-BA6B592C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285E1-BB71-A46B-E497-8748CA26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0E8931-42AE-56EC-C68C-D6E281E6F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34775" r="40652" b="31198"/>
          <a:stretch/>
        </p:blipFill>
        <p:spPr>
          <a:xfrm>
            <a:off x="536713" y="1027906"/>
            <a:ext cx="9458208" cy="39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11A64-79F8-C0D9-20D2-1F8C8242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5DA742-2D59-CB92-3257-F662A9E41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3622" y="1991573"/>
            <a:ext cx="6278707" cy="323165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# main.py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fastapi</a:t>
            </a:r>
            <a:r>
              <a:rPr lang="pt-BR" altLang="pt-BR" dirty="0"/>
              <a:t>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FastAPI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app = </a:t>
            </a:r>
            <a:r>
              <a:rPr lang="pt-BR" altLang="pt-BR" dirty="0" err="1"/>
              <a:t>FastAPI</a:t>
            </a:r>
            <a:r>
              <a:rPr lang="pt-BR" altLang="pt-BR" dirty="0"/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@app.get("/home")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async</a:t>
            </a:r>
            <a:r>
              <a:rPr lang="pt-BR" altLang="pt-BR" dirty="0"/>
              <a:t> </a:t>
            </a:r>
            <a:r>
              <a:rPr lang="pt-BR" altLang="pt-BR" dirty="0" err="1"/>
              <a:t>def</a:t>
            </a:r>
            <a:r>
              <a:rPr lang="pt-BR" altLang="pt-BR" dirty="0"/>
              <a:t> root():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return</a:t>
            </a:r>
            <a:r>
              <a:rPr lang="pt-BR" altLang="pt-BR" dirty="0"/>
              <a:t> {"mensagem": “Curso de </a:t>
            </a:r>
            <a:r>
              <a:rPr lang="pt-BR" altLang="pt-BR" dirty="0" err="1"/>
              <a:t>FastAPI</a:t>
            </a:r>
            <a:r>
              <a:rPr lang="pt-BR" altLang="pt-BR" dirty="0"/>
              <a:t>"} </a:t>
            </a:r>
          </a:p>
        </p:txBody>
      </p:sp>
    </p:spTree>
    <p:extLst>
      <p:ext uri="{BB962C8B-B14F-4D97-AF65-F5344CB8AC3E}">
        <p14:creationId xmlns:p14="http://schemas.microsoft.com/office/powerpoint/2010/main" val="332161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D9D88-BC8C-AB87-8E8C-FD273715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parameters</a:t>
            </a:r>
            <a:r>
              <a:rPr lang="pt-BR" dirty="0"/>
              <a:t> (Parâmetros de consulta):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BE6BA-809F-38F7-581B-B5EC23D5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parâmetros de consulta são uma maneira comum de adicionar alguns parâmetros dinâmicos a uma URL. </a:t>
            </a:r>
          </a:p>
          <a:p>
            <a:r>
              <a:rPr lang="pt-BR" dirty="0"/>
              <a:t>Você encontra uma query no final da URL da seguinte forma: </a:t>
            </a:r>
            <a:r>
              <a:rPr lang="pt-BR" altLang="pt-BR" dirty="0"/>
              <a:t>'http://localhost:8000/users</a:t>
            </a:r>
            <a:r>
              <a:rPr lang="pt-BR" dirty="0"/>
              <a:t>?param1=food&amp;param2=pizza’ ou </a:t>
            </a:r>
            <a:r>
              <a:rPr lang="pt-BR" altLang="pt-BR" dirty="0"/>
              <a:t>'http://localhost:8000/</a:t>
            </a:r>
            <a:r>
              <a:rPr lang="pt-BR" altLang="pt-BR" dirty="0" err="1"/>
              <a:t>users?peso</a:t>
            </a:r>
            <a:r>
              <a:rPr lang="pt-BR" altLang="pt-BR" dirty="0"/>
              <a:t>=76&amp;altura=1.87' </a:t>
            </a:r>
          </a:p>
          <a:p>
            <a:endParaRPr lang="pt-BR" dirty="0"/>
          </a:p>
          <a:p>
            <a:r>
              <a:rPr lang="pt-BR" dirty="0"/>
              <a:t>Em uma API REST, eles são comumente usados em pontos de extremidade de leitura para aplicar paginação, um filtro, ordenação ou selecionar campos.</a:t>
            </a:r>
          </a:p>
        </p:txBody>
      </p:sp>
    </p:spTree>
    <p:extLst>
      <p:ext uri="{BB962C8B-B14F-4D97-AF65-F5344CB8AC3E}">
        <p14:creationId xmlns:p14="http://schemas.microsoft.com/office/powerpoint/2010/main" val="8700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6F319-F773-57FA-C6F6-4473C658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A0261-5212-98A1-34D2-6112A0FE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C59CFA-6BD6-AE4C-3878-743E7E08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39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80DEC-A73E-D680-E922-254B77B9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FE343-AB4B-F91A-34B9-8910CFF8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C3C3A2-C660-E398-7930-26E6EBA0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0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FEE35-17DE-6794-3EF7-273C9377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Request</a:t>
            </a:r>
            <a:r>
              <a:rPr lang="pt-BR" dirty="0"/>
              <a:t> body: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E39C35-728D-84C4-E6D0-DF29E5864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corpo (body) é a parte da solicitação HTTP que contém dados brutos, representando documentos, arquivos ou envios de formulários. </a:t>
            </a:r>
          </a:p>
          <a:p>
            <a:r>
              <a:rPr lang="pt-BR" dirty="0"/>
              <a:t>Em uma API REST, ela é codificada em JSON e usada para criar </a:t>
            </a:r>
          </a:p>
          <a:p>
            <a:pPr marL="0" indent="0">
              <a:buNone/>
            </a:pPr>
            <a:r>
              <a:rPr lang="pt-BR" dirty="0"/>
              <a:t>objetos estruturados em um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260790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356D4-CCB5-3703-D572-26402070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Request</a:t>
            </a:r>
            <a:r>
              <a:rPr lang="pt-BR" dirty="0"/>
              <a:t> body: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D1F0C-0740-21E6-0900-EAAF409A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casos mais simples, a requisição de dados do corpo funciona exatamente como os parâmetros de consulta. </a:t>
            </a:r>
          </a:p>
          <a:p>
            <a:r>
              <a:rPr lang="pt-BR" dirty="0"/>
              <a:t>A única diferença é que você sempre tem que usar a função do corpo (Body) ; caso contrário, </a:t>
            </a:r>
            <a:r>
              <a:rPr lang="pt-BR" dirty="0" err="1"/>
              <a:t>FastAPI</a:t>
            </a:r>
            <a:r>
              <a:rPr lang="pt-BR" dirty="0"/>
              <a:t> irá procurá-lo dentro dos parâmetros de consulta pelo padrão (ou seja, será uma query </a:t>
            </a:r>
            <a:r>
              <a:rPr lang="pt-BR" dirty="0" err="1"/>
              <a:t>parameters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91566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D9BBC-C4B9-800E-2A2A-CEE6DDEA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Request</a:t>
            </a:r>
            <a:r>
              <a:rPr lang="pt-BR" dirty="0"/>
              <a:t> body: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3025E-EECE-9F42-9FD3-759EF2CE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@app.post("/users") </a:t>
            </a:r>
          </a:p>
          <a:p>
            <a:pPr marL="0" indent="0">
              <a:buNone/>
            </a:pPr>
            <a:r>
              <a:rPr lang="en-US" dirty="0"/>
              <a:t>async def </a:t>
            </a:r>
            <a:r>
              <a:rPr lang="en-US" dirty="0" err="1"/>
              <a:t>create_user</a:t>
            </a:r>
            <a:r>
              <a:rPr lang="en-US" dirty="0"/>
              <a:t>(name: str = Body(...), age: int = Body(...)): </a:t>
            </a:r>
          </a:p>
          <a:p>
            <a:pPr marL="0" indent="0">
              <a:buNone/>
            </a:pPr>
            <a:r>
              <a:rPr lang="en-US" dirty="0"/>
              <a:t>    return {"name": name, "age": age}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268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1CA63-FB50-A626-6F6B-69A40A85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37C52-E09E-8DCB-8A18-9A0F6113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A38D8C-54CB-2AB2-0284-58501F41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2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1803-C7E7-CBE6-531D-4BFCD7BF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DF593-F66C-715C-EA9A-2AE9598E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50C3B2-0430-1523-4545-3BEDD969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0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26FE9-7FE4-0F2B-C32F-4D0F0C72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Pydantic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CF8BF-0A84-2D66-9032-8C8C2865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Pydantic</a:t>
            </a:r>
            <a:r>
              <a:rPr lang="pt-BR" dirty="0"/>
              <a:t> é uma biblioteca Python usada para validação de dados e é baseada em classes e dicas de tipo (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hints</a:t>
            </a:r>
            <a:r>
              <a:rPr lang="pt-BR" dirty="0"/>
              <a:t>).</a:t>
            </a:r>
          </a:p>
          <a:p>
            <a:r>
              <a:rPr lang="pt-BR" dirty="0"/>
              <a:t>As anotações de tipos (ou dicas de tipo), foram implementadas no Python a partir de sua versão 3.0 e são usadas para indicar os tipos de dados das variáveis e dos valores de entrada e saída de funções e métodos em um programa escrito em Python.</a:t>
            </a:r>
          </a:p>
        </p:txBody>
      </p:sp>
    </p:spTree>
    <p:extLst>
      <p:ext uri="{BB962C8B-B14F-4D97-AF65-F5344CB8AC3E}">
        <p14:creationId xmlns:p14="http://schemas.microsoft.com/office/powerpoint/2010/main" val="1224796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1DC74-A1DE-DC89-CB23-BC74DB5D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Hints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BBBE9-AA58-497F-CDB6-E1BD473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Para variáveis:</a:t>
            </a:r>
          </a:p>
          <a:p>
            <a:pPr marL="0" indent="0">
              <a:buNone/>
            </a:pPr>
            <a:r>
              <a:rPr lang="pt-BR" altLang="pt-BR" dirty="0"/>
              <a:t>nome : </a:t>
            </a:r>
            <a:r>
              <a:rPr lang="pt-BR" altLang="pt-BR" dirty="0" err="1"/>
              <a:t>str</a:t>
            </a:r>
            <a:r>
              <a:rPr lang="pt-BR" altLang="pt-BR" dirty="0"/>
              <a:t> = “Paulo" salario : </a:t>
            </a:r>
            <a:r>
              <a:rPr lang="pt-BR" altLang="pt-BR" dirty="0" err="1"/>
              <a:t>float</a:t>
            </a:r>
            <a:r>
              <a:rPr lang="pt-BR" altLang="pt-BR" dirty="0"/>
              <a:t> = 3000.0</a:t>
            </a:r>
          </a:p>
          <a:p>
            <a:pPr marL="0" indent="0">
              <a:buNone/>
            </a:pPr>
            <a:endParaRPr lang="pt-BR" altLang="pt-BR" b="1" dirty="0">
              <a:solidFill>
                <a:srgbClr val="FF0000"/>
              </a:solidFill>
              <a:latin typeface="inherit"/>
            </a:endParaRPr>
          </a:p>
          <a:p>
            <a:pPr marL="0" indent="0">
              <a:buNone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Para funções:</a:t>
            </a:r>
            <a:endParaRPr lang="pt-BR" sz="2400" b="1" i="0" dirty="0">
              <a:solidFill>
                <a:srgbClr val="FF0000"/>
              </a:solidFill>
              <a:effectLst/>
              <a:latin typeface="inherit"/>
            </a:endParaRPr>
          </a:p>
          <a:p>
            <a:pPr marL="0" indent="0">
              <a:buNone/>
            </a:pPr>
            <a:r>
              <a:rPr lang="pt-BR" altLang="pt-BR" sz="2400" dirty="0" err="1"/>
              <a:t>def</a:t>
            </a:r>
            <a:r>
              <a:rPr lang="pt-BR" altLang="pt-BR" sz="2400" dirty="0"/>
              <a:t> </a:t>
            </a:r>
            <a:r>
              <a:rPr lang="pt-BR" altLang="pt-BR" sz="2400" dirty="0" err="1"/>
              <a:t>nome_função</a:t>
            </a:r>
            <a:r>
              <a:rPr lang="pt-BR" altLang="pt-BR" sz="2400" dirty="0"/>
              <a:t>(arg1 : </a:t>
            </a:r>
            <a:r>
              <a:rPr lang="pt-BR" altLang="pt-BR" sz="2400" dirty="0" err="1"/>
              <a:t>tipo_dado</a:t>
            </a:r>
            <a:r>
              <a:rPr lang="pt-BR" altLang="pt-BR" sz="2400" dirty="0"/>
              <a:t>, arg2 : </a:t>
            </a:r>
            <a:r>
              <a:rPr lang="pt-BR" altLang="pt-BR" sz="2400" dirty="0" err="1"/>
              <a:t>tipo_dado</a:t>
            </a:r>
            <a:r>
              <a:rPr lang="pt-BR" altLang="pt-BR" sz="2400" dirty="0"/>
              <a:t>, ...) -&gt; </a:t>
            </a:r>
            <a:r>
              <a:rPr lang="pt-BR" altLang="pt-BR" sz="2400" dirty="0" err="1"/>
              <a:t>tipo_retorno</a:t>
            </a:r>
            <a:r>
              <a:rPr lang="pt-BR" altLang="pt-BR" sz="2400" dirty="0"/>
              <a:t>: </a:t>
            </a:r>
          </a:p>
          <a:p>
            <a:pPr marL="0" indent="0">
              <a:buNone/>
            </a:pPr>
            <a:r>
              <a:rPr lang="pt-BR" altLang="pt-BR" sz="2400" dirty="0"/>
              <a:t>corpo da função </a:t>
            </a:r>
          </a:p>
          <a:p>
            <a:pPr marL="0" indent="0">
              <a:buNone/>
            </a:pP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971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F34D5-921B-9089-3D4F-96DCD5F2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Path/</a:t>
            </a:r>
            <a:r>
              <a:rPr lang="pt-BR" dirty="0" err="1"/>
              <a:t>endpoint</a:t>
            </a:r>
            <a:r>
              <a:rPr lang="pt-BR" dirty="0"/>
              <a:t>/</a:t>
            </a:r>
            <a:r>
              <a:rPr lang="pt-BR" dirty="0" err="1"/>
              <a:t>route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B26223-5685-AE2B-AAA2-F44186727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2517"/>
            <a:ext cx="1120954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 caminho (</a:t>
            </a:r>
            <a:r>
              <a:rPr lang="pt-BR" altLang="pt-BR" dirty="0" err="1"/>
              <a:t>endpoint</a:t>
            </a:r>
            <a:r>
              <a:rPr lang="pt-BR" altLang="pt-BR" dirty="0"/>
              <a:t>) refere-se à última parte do URL a partir do primeiro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caractere de barra ( /).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Portanto, em uma URL como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https://foods.com/</a:t>
            </a:r>
            <a:r>
              <a:rPr lang="pt-BR" altLang="pt-BR" dirty="0" err="1"/>
              <a:t>items</a:t>
            </a:r>
            <a:r>
              <a:rPr lang="pt-BR" altLang="pt-BR" dirty="0"/>
              <a:t>/pizza, o </a:t>
            </a:r>
            <a:r>
              <a:rPr lang="pt-BR" altLang="pt-BR" dirty="0" err="1"/>
              <a:t>endpoint</a:t>
            </a:r>
            <a:r>
              <a:rPr lang="pt-BR" altLang="pt-BR" dirty="0"/>
              <a:t> seria /</a:t>
            </a:r>
            <a:r>
              <a:rPr lang="pt-BR" altLang="pt-BR" dirty="0" err="1"/>
              <a:t>items</a:t>
            </a:r>
            <a:r>
              <a:rPr lang="pt-BR" altLang="pt-BR" dirty="0"/>
              <a:t>/pizza. </a:t>
            </a:r>
          </a:p>
        </p:txBody>
      </p:sp>
    </p:spTree>
    <p:extLst>
      <p:ext uri="{BB962C8B-B14F-4D97-AF65-F5344CB8AC3E}">
        <p14:creationId xmlns:p14="http://schemas.microsoft.com/office/powerpoint/2010/main" val="1881102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19E6A-3DEA-0A2F-15FD-3ED36F2F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Tratamento de dados com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pydantic</a:t>
            </a:r>
            <a: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  <a:b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48739-D55E-4625-6D10-A5AE9B85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Pydantic</a:t>
            </a:r>
            <a:r>
              <a:rPr lang="pt-BR" dirty="0"/>
              <a:t> é um método </a:t>
            </a:r>
            <a:r>
              <a:rPr lang="pt-BR" dirty="0" err="1"/>
              <a:t>python</a:t>
            </a:r>
            <a:r>
              <a:rPr lang="pt-BR" dirty="0"/>
              <a:t> usado na </a:t>
            </a:r>
            <a:r>
              <a:rPr lang="pt-BR" dirty="0" err="1"/>
              <a:t>FastAPI</a:t>
            </a:r>
            <a:r>
              <a:rPr lang="pt-BR" dirty="0"/>
              <a:t>. Neste método as variáveis são declaradas num classe.</a:t>
            </a:r>
          </a:p>
        </p:txBody>
      </p:sp>
    </p:spTree>
    <p:extLst>
      <p:ext uri="{BB962C8B-B14F-4D97-AF65-F5344CB8AC3E}">
        <p14:creationId xmlns:p14="http://schemas.microsoft.com/office/powerpoint/2010/main" val="3131996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7F7E-42BB-B53F-85F1-DF12E9D6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Pydantic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C5EC04-68E7-94FC-3EF7-D1C5093F72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4729"/>
            <a:ext cx="10304424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Primeiro, você precisa importar </a:t>
            </a:r>
            <a:r>
              <a:rPr lang="pt-BR" altLang="pt-BR" dirty="0" err="1"/>
              <a:t>BaseModel</a:t>
            </a:r>
            <a:r>
              <a:rPr lang="pt-BR" altLang="pt-BR" dirty="0"/>
              <a:t> em </a:t>
            </a:r>
            <a:r>
              <a:rPr lang="pt-BR" altLang="pt-BR" dirty="0" err="1"/>
              <a:t>pydantic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Em seguida, usá-lo para criar subclasses definindo o esquema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ou formas de dados que deseja receber.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Em seguida, você declara seu modelo de dados como uma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classe herdada de </a:t>
            </a:r>
            <a:r>
              <a:rPr lang="pt-BR" altLang="pt-BR" dirty="0" err="1"/>
              <a:t>BaseModel</a:t>
            </a:r>
            <a:r>
              <a:rPr lang="pt-BR" altLang="pt-BR" dirty="0"/>
              <a:t>, usando </a:t>
            </a:r>
            <a:r>
              <a:rPr lang="pt-BR" altLang="pt-BR" dirty="0" err="1"/>
              <a:t>type</a:t>
            </a:r>
            <a:r>
              <a:rPr lang="pt-BR" altLang="pt-BR" dirty="0"/>
              <a:t> </a:t>
            </a:r>
            <a:r>
              <a:rPr lang="pt-BR" altLang="pt-BR" dirty="0" err="1"/>
              <a:t>hints</a:t>
            </a:r>
            <a:r>
              <a:rPr lang="pt-BR" altLang="pt-BR" dirty="0"/>
              <a:t>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todos os atributos:</a:t>
            </a:r>
          </a:p>
        </p:txBody>
      </p:sp>
    </p:spTree>
    <p:extLst>
      <p:ext uri="{BB962C8B-B14F-4D97-AF65-F5344CB8AC3E}">
        <p14:creationId xmlns:p14="http://schemas.microsoft.com/office/powerpoint/2010/main" val="2512572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7C65-0964-BAB8-7417-34C0CD1B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 com </a:t>
            </a:r>
            <a:r>
              <a:rPr lang="pt-BR" dirty="0" err="1"/>
              <a:t>pydantic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7DA8A-5E9A-B7EC-2583-B70825ED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pydantic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BaseModel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(</a:t>
            </a:r>
            <a:r>
              <a:rPr lang="pt-BR" dirty="0" err="1"/>
              <a:t>BaseModel</a:t>
            </a:r>
            <a:r>
              <a:rPr lang="pt-BR" dirty="0"/>
              <a:t>):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name</a:t>
            </a:r>
            <a:r>
              <a:rPr lang="pt-BR" dirty="0"/>
              <a:t>: </a:t>
            </a:r>
            <a:r>
              <a:rPr lang="pt-BR" dirty="0" err="1"/>
              <a:t>str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age: </a:t>
            </a:r>
            <a:r>
              <a:rPr lang="pt-BR" dirty="0" err="1"/>
              <a:t>int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 </a:t>
            </a:r>
          </a:p>
          <a:p>
            <a:pPr marL="0" indent="0">
              <a:buNone/>
            </a:pPr>
            <a:r>
              <a:rPr lang="pt-BR" dirty="0"/>
              <a:t>@app.post("/users") </a:t>
            </a:r>
          </a:p>
          <a:p>
            <a:pPr marL="0" indent="0">
              <a:buNone/>
            </a:pP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create_user</a:t>
            </a:r>
            <a:r>
              <a:rPr lang="pt-BR" dirty="0"/>
              <a:t>(</a:t>
            </a:r>
            <a:r>
              <a:rPr lang="pt-BR" dirty="0" err="1"/>
              <a:t>user</a:t>
            </a:r>
            <a:r>
              <a:rPr lang="pt-BR" dirty="0"/>
              <a:t>: </a:t>
            </a:r>
            <a:r>
              <a:rPr lang="pt-BR" dirty="0" err="1"/>
              <a:t>User</a:t>
            </a:r>
            <a:r>
              <a:rPr lang="pt-BR" dirty="0"/>
              <a:t>):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user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444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6DDFE-182A-BF13-B9E0-1121C98F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1BA0B-D76B-1CAC-3BB3-6EB4D7D6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3AC2CC-FB8F-2261-BD1F-08ABEA7E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1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6E1A3-3E9B-EA72-E309-D6643D41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aplicativo do </a:t>
            </a:r>
            <a:r>
              <a:rPr lang="pt-BR" dirty="0" err="1"/>
              <a:t>pydantic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433D9-4F95-BA90-0AE6-84204037D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6753"/>
            <a:ext cx="7629939" cy="510909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# main.py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 err="1"/>
              <a:t>from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typing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import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Optional</a:t>
            </a:r>
            <a:r>
              <a:rPr lang="pt-BR" altLang="pt-BR" sz="2000" b="1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 err="1"/>
              <a:t>from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fastapi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import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FastAPI</a:t>
            </a:r>
            <a:r>
              <a:rPr lang="pt-BR" altLang="pt-BR" sz="2000" b="1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 err="1"/>
              <a:t>from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pydantic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import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BaseModel</a:t>
            </a:r>
            <a:r>
              <a:rPr lang="pt-BR" altLang="pt-BR" sz="2000" b="1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 err="1"/>
              <a:t>class</a:t>
            </a:r>
            <a:r>
              <a:rPr lang="pt-BR" altLang="pt-BR" sz="2000" b="1" dirty="0"/>
              <a:t> Item(</a:t>
            </a:r>
            <a:r>
              <a:rPr lang="pt-BR" altLang="pt-BR" sz="2000" b="1" dirty="0" err="1"/>
              <a:t>BaseModel</a:t>
            </a:r>
            <a:r>
              <a:rPr lang="pt-BR" altLang="pt-BR" sz="2000" b="1" dirty="0"/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  </a:t>
            </a:r>
            <a:r>
              <a:rPr lang="pt-BR" altLang="pt-BR" sz="2000" b="1" dirty="0" err="1"/>
              <a:t>name</a:t>
            </a:r>
            <a:r>
              <a:rPr lang="pt-BR" altLang="pt-BR" sz="2000" b="1" dirty="0"/>
              <a:t>: </a:t>
            </a:r>
            <a:r>
              <a:rPr lang="pt-BR" altLang="pt-BR" sz="2000" b="1" dirty="0" err="1"/>
              <a:t>str</a:t>
            </a:r>
            <a:endParaRPr lang="pt-BR" altLang="pt-BR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  </a:t>
            </a:r>
            <a:r>
              <a:rPr lang="pt-BR" altLang="pt-BR" sz="2000" b="1" dirty="0" err="1"/>
              <a:t>description</a:t>
            </a:r>
            <a:r>
              <a:rPr lang="pt-BR" altLang="pt-BR" sz="2000" b="1" dirty="0"/>
              <a:t>: </a:t>
            </a:r>
            <a:r>
              <a:rPr lang="pt-BR" altLang="pt-BR" sz="2000" b="1" dirty="0" err="1"/>
              <a:t>str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Optional</a:t>
            </a:r>
            <a:r>
              <a:rPr lang="pt-BR" altLang="pt-BR" sz="2000" b="1" dirty="0"/>
              <a:t>[</a:t>
            </a:r>
            <a:r>
              <a:rPr lang="pt-BR" altLang="pt-BR" sz="2000" b="1" dirty="0" err="1"/>
              <a:t>str</a:t>
            </a:r>
            <a:r>
              <a:rPr lang="pt-BR" altLang="pt-BR" sz="2000" b="1" dirty="0"/>
              <a:t>] = </a:t>
            </a:r>
            <a:r>
              <a:rPr lang="pt-BR" altLang="pt-BR" sz="2000" b="1" dirty="0" err="1"/>
              <a:t>None</a:t>
            </a:r>
            <a:r>
              <a:rPr lang="pt-BR" altLang="pt-BR" sz="2000" b="1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  </a:t>
            </a:r>
            <a:r>
              <a:rPr lang="pt-BR" altLang="pt-BR" sz="2000" b="1" dirty="0" err="1"/>
              <a:t>price</a:t>
            </a:r>
            <a:r>
              <a:rPr lang="pt-BR" altLang="pt-BR" sz="2000" b="1" dirty="0"/>
              <a:t>: </a:t>
            </a:r>
            <a:r>
              <a:rPr lang="pt-BR" altLang="pt-BR" sz="2000" b="1" dirty="0" err="1"/>
              <a:t>float</a:t>
            </a:r>
            <a:endParaRPr lang="pt-BR" altLang="pt-BR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  </a:t>
            </a:r>
            <a:r>
              <a:rPr lang="pt-BR" altLang="pt-BR" sz="2000" b="1" dirty="0" err="1"/>
              <a:t>tax</a:t>
            </a:r>
            <a:r>
              <a:rPr lang="pt-BR" altLang="pt-BR" sz="2000" b="1" dirty="0"/>
              <a:t>: </a:t>
            </a:r>
            <a:r>
              <a:rPr lang="pt-BR" altLang="pt-BR" sz="2000" b="1" dirty="0" err="1"/>
              <a:t>Optional</a:t>
            </a:r>
            <a:r>
              <a:rPr lang="pt-BR" altLang="pt-BR" sz="2000" b="1" dirty="0"/>
              <a:t>[ </a:t>
            </a:r>
            <a:r>
              <a:rPr lang="pt-BR" altLang="pt-BR" sz="2000" b="1" dirty="0" err="1"/>
              <a:t>float</a:t>
            </a:r>
            <a:r>
              <a:rPr lang="pt-BR" altLang="pt-BR" sz="2000" b="1" dirty="0"/>
              <a:t>] = </a:t>
            </a:r>
            <a:r>
              <a:rPr lang="pt-BR" altLang="pt-BR" sz="2000" b="1" dirty="0" err="1"/>
              <a:t>None</a:t>
            </a:r>
            <a:r>
              <a:rPr lang="pt-BR" altLang="pt-BR" sz="2000" b="1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app = </a:t>
            </a:r>
            <a:r>
              <a:rPr lang="pt-BR" altLang="pt-BR" sz="2000" b="1" dirty="0" err="1"/>
              <a:t>FastAPI</a:t>
            </a:r>
            <a:r>
              <a:rPr lang="pt-BR" altLang="pt-BR" sz="2000" b="1" dirty="0"/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@app.post("/items/")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 err="1"/>
              <a:t>async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def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create_item</a:t>
            </a:r>
            <a:r>
              <a:rPr lang="pt-BR" altLang="pt-BR" sz="2000" b="1" dirty="0"/>
              <a:t>(item: Item):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    </a:t>
            </a:r>
            <a:r>
              <a:rPr lang="pt-BR" altLang="pt-BR" sz="2000" b="1" dirty="0" err="1"/>
              <a:t>return</a:t>
            </a:r>
            <a:r>
              <a:rPr lang="pt-BR" altLang="pt-BR" sz="2000" b="1" dirty="0"/>
              <a:t> item </a:t>
            </a:r>
          </a:p>
        </p:txBody>
      </p:sp>
    </p:spTree>
    <p:extLst>
      <p:ext uri="{BB962C8B-B14F-4D97-AF65-F5344CB8AC3E}">
        <p14:creationId xmlns:p14="http://schemas.microsoft.com/office/powerpoint/2010/main" val="297220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04E4B7-0B4A-07D6-B475-900AACD7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4640" r="63192" b="21011"/>
          <a:stretch/>
        </p:blipFill>
        <p:spPr>
          <a:xfrm>
            <a:off x="2005817" y="289231"/>
            <a:ext cx="6434797" cy="656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30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2C79A-F8A6-5E87-191C-7C366CF2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opcional: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A30FD8-0015-DC82-DFC5-6CA43D043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1591" y="2113044"/>
            <a:ext cx="976145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tornar um atributo opcional, você pode usar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b="1" dirty="0" err="1"/>
              <a:t>Optional</a:t>
            </a:r>
            <a:r>
              <a:rPr lang="pt-BR" altLang="pt-BR" sz="2800" b="1" dirty="0"/>
              <a:t>[</a:t>
            </a:r>
            <a:r>
              <a:rPr lang="pt-BR" altLang="pt-BR" sz="2800" b="1" dirty="0" err="1"/>
              <a:t>str</a:t>
            </a:r>
            <a:r>
              <a:rPr lang="pt-BR" altLang="pt-BR" sz="2800" b="1" dirty="0"/>
              <a:t>] = </a:t>
            </a:r>
            <a:r>
              <a:rPr lang="pt-BR" altLang="pt-BR" sz="2800" b="1" dirty="0" err="1"/>
              <a:t>None</a:t>
            </a:r>
            <a:r>
              <a:rPr lang="pt-BR" altLang="pt-BR" sz="2800" b="1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 o atributo não for declarado no API </a:t>
            </a:r>
            <a:r>
              <a:rPr lang="pt-BR" altLang="pt-BR" dirty="0" err="1"/>
              <a:t>docs</a:t>
            </a:r>
            <a:r>
              <a:rPr lang="pt-BR" altLang="pt-BR" dirty="0"/>
              <a:t> não haverá problema.</a:t>
            </a:r>
          </a:p>
        </p:txBody>
      </p:sp>
    </p:spTree>
    <p:extLst>
      <p:ext uri="{BB962C8B-B14F-4D97-AF65-F5344CB8AC3E}">
        <p14:creationId xmlns:p14="http://schemas.microsoft.com/office/powerpoint/2010/main" val="4008121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DEE08-6949-D3BF-1254-071D53E1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docs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553FE4-D156-F7E2-8C18-3C7333DC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5731" b="19165"/>
          <a:stretch/>
        </p:blipFill>
        <p:spPr>
          <a:xfrm>
            <a:off x="140677" y="1546812"/>
            <a:ext cx="11493305" cy="51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4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17159-F3DC-F6FA-3DEB-F06BD58D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Alterações no código: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85D91-9EC8-805A-B876-B83D47E3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600" b="1" dirty="0"/>
              <a:t># main.py</a:t>
            </a:r>
          </a:p>
          <a:p>
            <a:pPr marL="0" indent="0">
              <a:buNone/>
            </a:pPr>
            <a:r>
              <a:rPr lang="pt-BR" sz="5600" b="1" dirty="0" err="1"/>
              <a:t>from</a:t>
            </a:r>
            <a:r>
              <a:rPr lang="pt-BR" sz="5600" b="1" dirty="0"/>
              <a:t> </a:t>
            </a:r>
            <a:r>
              <a:rPr lang="pt-BR" sz="5600" b="1" dirty="0" err="1"/>
              <a:t>fastapi</a:t>
            </a:r>
            <a:r>
              <a:rPr lang="pt-BR" sz="5600" b="1" dirty="0"/>
              <a:t> </a:t>
            </a:r>
            <a:r>
              <a:rPr lang="pt-BR" sz="5600" b="1" dirty="0" err="1"/>
              <a:t>import</a:t>
            </a:r>
            <a:r>
              <a:rPr lang="pt-BR" sz="5600" b="1" dirty="0"/>
              <a:t> </a:t>
            </a:r>
            <a:r>
              <a:rPr lang="pt-BR" sz="5600" b="1" dirty="0" err="1"/>
              <a:t>FastAPI</a:t>
            </a:r>
            <a:endParaRPr lang="pt-BR" sz="5600" b="1" dirty="0"/>
          </a:p>
          <a:p>
            <a:pPr marL="0" indent="0">
              <a:buNone/>
            </a:pPr>
            <a:r>
              <a:rPr lang="pt-BR" sz="5600" b="1" dirty="0" err="1"/>
              <a:t>from</a:t>
            </a:r>
            <a:r>
              <a:rPr lang="pt-BR" sz="5600" b="1" dirty="0"/>
              <a:t> </a:t>
            </a:r>
            <a:r>
              <a:rPr lang="pt-BR" sz="5600" b="1" dirty="0" err="1"/>
              <a:t>pydantic</a:t>
            </a:r>
            <a:r>
              <a:rPr lang="pt-BR" sz="5600" b="1" dirty="0"/>
              <a:t> </a:t>
            </a:r>
            <a:r>
              <a:rPr lang="pt-BR" sz="5600" b="1" dirty="0" err="1"/>
              <a:t>import</a:t>
            </a:r>
            <a:r>
              <a:rPr lang="pt-BR" sz="5600" b="1" dirty="0"/>
              <a:t> </a:t>
            </a:r>
            <a:r>
              <a:rPr lang="pt-BR" sz="5600" b="1" dirty="0" err="1"/>
              <a:t>BaseModel</a:t>
            </a:r>
            <a:endParaRPr lang="pt-BR" sz="5600" b="1" dirty="0"/>
          </a:p>
          <a:p>
            <a:pPr marL="0" indent="0">
              <a:buNone/>
            </a:pPr>
            <a:r>
              <a:rPr lang="pt-BR" sz="5600" b="1" dirty="0" err="1"/>
              <a:t>class</a:t>
            </a:r>
            <a:r>
              <a:rPr lang="pt-BR" sz="5600" b="1" dirty="0"/>
              <a:t> Item(</a:t>
            </a:r>
            <a:r>
              <a:rPr lang="pt-BR" sz="5600" b="1" dirty="0" err="1"/>
              <a:t>BaseModel</a:t>
            </a:r>
            <a:r>
              <a:rPr lang="pt-BR" sz="5600" b="1" dirty="0"/>
              <a:t>):</a:t>
            </a:r>
          </a:p>
          <a:p>
            <a:pPr marL="0" indent="0">
              <a:buNone/>
            </a:pPr>
            <a:r>
              <a:rPr lang="pt-BR" sz="5600" b="1" dirty="0"/>
              <a:t>    </a:t>
            </a:r>
            <a:r>
              <a:rPr lang="pt-BR" sz="5600" b="1" dirty="0" err="1"/>
              <a:t>name</a:t>
            </a:r>
            <a:r>
              <a:rPr lang="pt-BR" sz="5600" b="1" dirty="0"/>
              <a:t>: </a:t>
            </a:r>
            <a:r>
              <a:rPr lang="pt-BR" sz="5600" b="1" dirty="0" err="1"/>
              <a:t>str</a:t>
            </a:r>
            <a:endParaRPr lang="pt-BR" sz="5600" b="1" dirty="0"/>
          </a:p>
          <a:p>
            <a:pPr marL="0" indent="0">
              <a:buNone/>
            </a:pPr>
            <a:r>
              <a:rPr lang="pt-BR" sz="5600" b="1" dirty="0"/>
              <a:t>    </a:t>
            </a:r>
            <a:r>
              <a:rPr lang="pt-BR" sz="5600" b="1" dirty="0" err="1"/>
              <a:t>description</a:t>
            </a:r>
            <a:r>
              <a:rPr lang="pt-BR" sz="5600" b="1" dirty="0"/>
              <a:t>: </a:t>
            </a:r>
            <a:r>
              <a:rPr lang="pt-BR" sz="5600" b="1" dirty="0" err="1"/>
              <a:t>str</a:t>
            </a:r>
            <a:endParaRPr lang="pt-BR" sz="5600" b="1" dirty="0"/>
          </a:p>
          <a:p>
            <a:pPr marL="0" indent="0">
              <a:buNone/>
            </a:pPr>
            <a:r>
              <a:rPr lang="pt-BR" sz="5600" b="1" dirty="0"/>
              <a:t>    </a:t>
            </a:r>
            <a:r>
              <a:rPr lang="pt-BR" sz="5600" b="1" dirty="0" err="1"/>
              <a:t>price</a:t>
            </a:r>
            <a:r>
              <a:rPr lang="pt-BR" sz="5600" b="1" dirty="0"/>
              <a:t>: </a:t>
            </a:r>
            <a:r>
              <a:rPr lang="pt-BR" sz="5600" b="1" dirty="0" err="1"/>
              <a:t>float</a:t>
            </a:r>
            <a:endParaRPr lang="pt-BR" sz="5600" b="1" dirty="0"/>
          </a:p>
          <a:p>
            <a:pPr marL="0" indent="0">
              <a:buNone/>
            </a:pPr>
            <a:r>
              <a:rPr lang="pt-BR" sz="5600" b="1" dirty="0"/>
              <a:t>    </a:t>
            </a:r>
            <a:r>
              <a:rPr lang="pt-BR" sz="5600" b="1" dirty="0" err="1"/>
              <a:t>tax</a:t>
            </a:r>
            <a:r>
              <a:rPr lang="pt-BR" sz="5600" b="1" dirty="0"/>
              <a:t>: </a:t>
            </a:r>
            <a:r>
              <a:rPr lang="pt-BR" sz="5600" b="1" dirty="0" err="1"/>
              <a:t>float</a:t>
            </a:r>
            <a:endParaRPr lang="pt-BR" sz="5600" b="1" dirty="0"/>
          </a:p>
          <a:p>
            <a:pPr marL="0" indent="0">
              <a:buNone/>
            </a:pPr>
            <a:r>
              <a:rPr lang="pt-BR" sz="5600" b="1" dirty="0"/>
              <a:t>app = </a:t>
            </a:r>
            <a:r>
              <a:rPr lang="pt-BR" sz="5600" b="1" dirty="0" err="1"/>
              <a:t>FastAPI</a:t>
            </a:r>
            <a:r>
              <a:rPr lang="pt-BR" sz="5600" b="1" dirty="0"/>
              <a:t>()</a:t>
            </a:r>
          </a:p>
          <a:p>
            <a:pPr marL="0" indent="0">
              <a:buNone/>
            </a:pPr>
            <a:r>
              <a:rPr lang="pt-BR" sz="5600" b="1" dirty="0"/>
              <a:t>@app.post("/items/")</a:t>
            </a:r>
          </a:p>
          <a:p>
            <a:pPr marL="0" indent="0">
              <a:buNone/>
            </a:pPr>
            <a:r>
              <a:rPr lang="pt-BR" sz="5600" b="1" dirty="0" err="1"/>
              <a:t>async</a:t>
            </a:r>
            <a:r>
              <a:rPr lang="pt-BR" sz="5600" b="1" dirty="0"/>
              <a:t> </a:t>
            </a:r>
            <a:r>
              <a:rPr lang="pt-BR" sz="5600" b="1" dirty="0" err="1"/>
              <a:t>def</a:t>
            </a:r>
            <a:r>
              <a:rPr lang="pt-BR" sz="5600" b="1" dirty="0"/>
              <a:t> </a:t>
            </a:r>
            <a:r>
              <a:rPr lang="pt-BR" sz="5600" b="1" dirty="0" err="1"/>
              <a:t>create_item</a:t>
            </a:r>
            <a:r>
              <a:rPr lang="pt-BR" sz="5600" b="1" dirty="0"/>
              <a:t>(item: Item):</a:t>
            </a:r>
          </a:p>
          <a:p>
            <a:pPr marL="0" indent="0">
              <a:buNone/>
            </a:pPr>
            <a:r>
              <a:rPr lang="pt-BR" sz="5600" b="1" dirty="0"/>
              <a:t>    </a:t>
            </a:r>
            <a:r>
              <a:rPr lang="pt-BR" sz="5600" b="1" dirty="0" err="1"/>
              <a:t>item_dict</a:t>
            </a:r>
            <a:r>
              <a:rPr lang="pt-BR" sz="5600" b="1" dirty="0"/>
              <a:t> = </a:t>
            </a:r>
            <a:r>
              <a:rPr lang="pt-BR" sz="5600" b="1" dirty="0" err="1"/>
              <a:t>item.dict</a:t>
            </a:r>
            <a:r>
              <a:rPr lang="pt-BR" sz="5600" b="1" dirty="0"/>
              <a:t>()</a:t>
            </a:r>
          </a:p>
          <a:p>
            <a:pPr marL="0" indent="0">
              <a:buNone/>
            </a:pPr>
            <a:r>
              <a:rPr lang="pt-BR" sz="5600" b="1" dirty="0"/>
              <a:t>    </a:t>
            </a:r>
            <a:r>
              <a:rPr lang="pt-BR" sz="5600" b="1" dirty="0" err="1"/>
              <a:t>if</a:t>
            </a:r>
            <a:r>
              <a:rPr lang="pt-BR" sz="5600" b="1" dirty="0"/>
              <a:t> </a:t>
            </a:r>
            <a:r>
              <a:rPr lang="pt-BR" sz="5600" b="1" dirty="0" err="1"/>
              <a:t>item.price</a:t>
            </a:r>
            <a:r>
              <a:rPr lang="pt-BR" sz="5600" b="1" dirty="0"/>
              <a:t>:</a:t>
            </a:r>
          </a:p>
          <a:p>
            <a:pPr marL="0" indent="0">
              <a:buNone/>
            </a:pPr>
            <a:r>
              <a:rPr lang="pt-BR" sz="5600" b="1" dirty="0"/>
              <a:t>        </a:t>
            </a:r>
            <a:r>
              <a:rPr lang="pt-BR" sz="5600" b="1" dirty="0" err="1"/>
              <a:t>price_with_tax</a:t>
            </a:r>
            <a:r>
              <a:rPr lang="pt-BR" sz="5600" b="1" dirty="0"/>
              <a:t> = </a:t>
            </a:r>
            <a:r>
              <a:rPr lang="pt-BR" sz="5600" b="1" dirty="0" err="1"/>
              <a:t>item.price</a:t>
            </a:r>
            <a:r>
              <a:rPr lang="pt-BR" sz="5600" b="1" dirty="0"/>
              <a:t> + </a:t>
            </a:r>
            <a:r>
              <a:rPr lang="pt-BR" sz="5600" b="1" dirty="0" err="1"/>
              <a:t>item.tax</a:t>
            </a:r>
            <a:endParaRPr lang="pt-BR" sz="5600" b="1" dirty="0"/>
          </a:p>
          <a:p>
            <a:pPr marL="0" indent="0">
              <a:buNone/>
            </a:pPr>
            <a:r>
              <a:rPr lang="pt-BR" sz="5600" b="1" dirty="0"/>
              <a:t>        </a:t>
            </a:r>
            <a:r>
              <a:rPr lang="pt-BR" sz="5600" b="1" dirty="0" err="1"/>
              <a:t>item_dict.update</a:t>
            </a:r>
            <a:r>
              <a:rPr lang="pt-BR" sz="5600" b="1" dirty="0"/>
              <a:t>({"</a:t>
            </a:r>
            <a:r>
              <a:rPr lang="pt-BR" sz="5600" b="1" dirty="0" err="1"/>
              <a:t>price_with_tax</a:t>
            </a:r>
            <a:r>
              <a:rPr lang="pt-BR" sz="5600" b="1" dirty="0"/>
              <a:t>": </a:t>
            </a:r>
            <a:r>
              <a:rPr lang="pt-BR" sz="5600" b="1" dirty="0" err="1"/>
              <a:t>price_with_tax</a:t>
            </a:r>
            <a:r>
              <a:rPr lang="pt-BR" sz="5600" b="1" dirty="0"/>
              <a:t>})</a:t>
            </a:r>
          </a:p>
          <a:p>
            <a:pPr marL="0" indent="0">
              <a:buNone/>
            </a:pPr>
            <a:r>
              <a:rPr lang="pt-BR" sz="5600" b="1" dirty="0"/>
              <a:t>    </a:t>
            </a:r>
            <a:r>
              <a:rPr lang="pt-BR" sz="5600" b="1" dirty="0" err="1"/>
              <a:t>return</a:t>
            </a:r>
            <a:r>
              <a:rPr lang="pt-BR" sz="5600" b="1" dirty="0"/>
              <a:t> </a:t>
            </a:r>
            <a:r>
              <a:rPr lang="pt-BR" sz="5600" b="1" dirty="0" err="1"/>
              <a:t>item_dict</a:t>
            </a:r>
            <a:endParaRPr lang="pt-BR" sz="56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87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AF172A3-4609-AD04-7831-FC01A3B4E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7" t="5303" r="30654" b="38866"/>
          <a:stretch/>
        </p:blipFill>
        <p:spPr>
          <a:xfrm>
            <a:off x="281353" y="174247"/>
            <a:ext cx="7920112" cy="64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7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FFEB2-F1AC-1847-28B5-B09AC61D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Decorator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A14444-CAEC-A812-383C-7792F5326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7185" y="2090120"/>
            <a:ext cx="969534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 @app.get("/")informa ao </a:t>
            </a:r>
            <a:r>
              <a:rPr lang="pt-BR" altLang="pt-BR" dirty="0" err="1"/>
              <a:t>FastAPI</a:t>
            </a:r>
            <a:r>
              <a:rPr lang="pt-BR" altLang="pt-BR" dirty="0"/>
              <a:t> que a função logo abaixo é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responsável por tratar as requisições que vão para o caminho 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usando uma requisição </a:t>
            </a:r>
            <a:r>
              <a:rPr lang="pt-BR" altLang="pt-BR" dirty="0" err="1"/>
              <a:t>get</a:t>
            </a:r>
            <a:r>
              <a:rPr lang="pt-BR" altLang="pt-BR" dirty="0"/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Este é um </a:t>
            </a:r>
            <a:r>
              <a:rPr lang="pt-BR" altLang="pt-BR" dirty="0" err="1"/>
              <a:t>decorator</a:t>
            </a:r>
            <a:r>
              <a:rPr lang="pt-BR" altLang="pt-BR" dirty="0"/>
              <a:t> relacionado a uma operação de caminho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ou um </a:t>
            </a:r>
            <a:r>
              <a:rPr lang="pt-BR" altLang="pt-BR" dirty="0" err="1"/>
              <a:t>decorator</a:t>
            </a:r>
            <a:r>
              <a:rPr lang="pt-BR" altLang="pt-BR" dirty="0"/>
              <a:t> de operação de caminho. </a:t>
            </a:r>
          </a:p>
        </p:txBody>
      </p:sp>
    </p:spTree>
    <p:extLst>
      <p:ext uri="{BB962C8B-B14F-4D97-AF65-F5344CB8AC3E}">
        <p14:creationId xmlns:p14="http://schemas.microsoft.com/office/powerpoint/2010/main" val="3705006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B7702-6CFB-6213-B08D-A3581327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59099-7AB7-F8CE-3226-9F648356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9A329B-7913-7661-7FCF-A05066E47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5303" r="6875" b="15538"/>
          <a:stretch/>
        </p:blipFill>
        <p:spPr>
          <a:xfrm>
            <a:off x="304800" y="365125"/>
            <a:ext cx="11049000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84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80482-1029-E6CE-F088-E63AE27A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de arquivos: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FE491-703E-EE0D-BC3F-E83BF0BC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essa classe funcione, primeiro, você precisará de outra dependência extra, </a:t>
            </a:r>
            <a:r>
              <a:rPr lang="pt-BR" dirty="0" err="1"/>
              <a:t>aiofiles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Digite o comando: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aiofiles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38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28143-B79B-8409-BC3F-5F0DDC7D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módulo </a:t>
            </a:r>
            <a:r>
              <a:rPr lang="pt-BR" dirty="0" err="1"/>
              <a:t>os.path</a:t>
            </a:r>
            <a:r>
              <a:rPr lang="pt-BR" dirty="0"/>
              <a:t> (</a:t>
            </a:r>
            <a:r>
              <a:rPr lang="pt-BR" dirty="0" err="1"/>
              <a:t>operational</a:t>
            </a:r>
            <a:r>
              <a:rPr lang="pt-BR" dirty="0"/>
              <a:t> system)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5BD18-DEF2-5765-76B1-41BC956E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módulo </a:t>
            </a:r>
            <a:r>
              <a:rPr lang="pt-BR" dirty="0" err="1"/>
              <a:t>os.path</a:t>
            </a:r>
            <a:r>
              <a:rPr lang="pt-BR" dirty="0"/>
              <a:t> do Python fornece um módulo para ajudá-lo a trabalhar com caminhos de arquivo, </a:t>
            </a:r>
            <a:r>
              <a:rPr lang="pt-BR" dirty="0" err="1"/>
              <a:t>os.path</a:t>
            </a:r>
            <a:r>
              <a:rPr lang="pt-BR" dirty="0"/>
              <a:t>. </a:t>
            </a:r>
          </a:p>
          <a:p>
            <a:r>
              <a:rPr lang="pt-BR" dirty="0"/>
              <a:t>Este módulo é a maneira recomendada de manipular caminhos, pois se encarrega de manuseá-los corretamente, dependendo do sistema operacional que você está executando. </a:t>
            </a:r>
          </a:p>
        </p:txBody>
      </p:sp>
    </p:spTree>
    <p:extLst>
      <p:ext uri="{BB962C8B-B14F-4D97-AF65-F5344CB8AC3E}">
        <p14:creationId xmlns:p14="http://schemas.microsoft.com/office/powerpoint/2010/main" val="2894164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70CEE-0810-EAF7-D2B1-918BA21D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de arquivo: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5C425-60EF-B758-F6FC-96EAB668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os </a:t>
            </a:r>
            <a:r>
              <a:rPr lang="pt-BR" dirty="0" err="1"/>
              <a:t>import</a:t>
            </a:r>
            <a:r>
              <a:rPr lang="pt-BR" dirty="0"/>
              <a:t> path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fastapi.responses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FileResponse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@app.get("/gato")</a:t>
            </a:r>
          </a:p>
          <a:p>
            <a:pPr marL="0" indent="0">
              <a:buNone/>
            </a:pP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get_gato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root_directory</a:t>
            </a:r>
            <a:r>
              <a:rPr lang="pt-BR" dirty="0"/>
              <a:t> = </a:t>
            </a:r>
            <a:r>
              <a:rPr lang="pt-BR" dirty="0" err="1"/>
              <a:t>path.dirname</a:t>
            </a:r>
            <a:r>
              <a:rPr lang="pt-BR" dirty="0"/>
              <a:t>(</a:t>
            </a:r>
            <a:r>
              <a:rPr lang="pt-BR" dirty="0" err="1"/>
              <a:t>path.dirname</a:t>
            </a:r>
            <a:r>
              <a:rPr lang="pt-BR" dirty="0"/>
              <a:t>(__file__))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picture_path</a:t>
            </a:r>
            <a:r>
              <a:rPr lang="pt-BR" dirty="0"/>
              <a:t> = </a:t>
            </a:r>
            <a:r>
              <a:rPr lang="pt-BR" dirty="0" err="1"/>
              <a:t>path.join</a:t>
            </a:r>
            <a:r>
              <a:rPr lang="pt-BR" dirty="0"/>
              <a:t>(</a:t>
            </a:r>
            <a:r>
              <a:rPr lang="pt-BR" dirty="0" err="1"/>
              <a:t>root_directory</a:t>
            </a:r>
            <a:r>
              <a:rPr lang="pt-BR" dirty="0"/>
              <a:t>, “gato.jpg")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FileResponse</a:t>
            </a:r>
            <a:r>
              <a:rPr lang="pt-BR" dirty="0"/>
              <a:t>(</a:t>
            </a:r>
            <a:r>
              <a:rPr lang="pt-BR" dirty="0" err="1"/>
              <a:t>picture_path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2639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742784F-5FE2-96DE-DBC9-605E7AFD7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43862" r="34675" b="31005"/>
          <a:stretch/>
        </p:blipFill>
        <p:spPr>
          <a:xfrm>
            <a:off x="1669773" y="1285460"/>
            <a:ext cx="9773487" cy="39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0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F62E3-414D-9619-B169-00BEA0EC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avançados: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55149-540B-0873-5CA3-42851D7B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976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F06A-E882-FAB1-C484-971C37D4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Enum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EAD6-98B7-332F-56AE-9B919C96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desejamos que somente alguns parâmetros sejam repassados para o path então temos que usar um método específico.</a:t>
            </a:r>
          </a:p>
          <a:p>
            <a:r>
              <a:rPr lang="pt-BR" dirty="0"/>
              <a:t>Python tem uma classe muito útil para isso: </a:t>
            </a:r>
            <a:r>
              <a:rPr lang="pt-BR" dirty="0" err="1"/>
              <a:t>Enum</a:t>
            </a:r>
            <a:r>
              <a:rPr lang="pt-BR" dirty="0"/>
              <a:t>. </a:t>
            </a:r>
          </a:p>
          <a:p>
            <a:r>
              <a:rPr lang="pt-BR" dirty="0"/>
              <a:t>Uma enumeração é uma maneira de listar todos os valores válidos para um tipo específico de dados. </a:t>
            </a:r>
          </a:p>
          <a:p>
            <a:r>
              <a:rPr lang="pt-BR" dirty="0"/>
              <a:t>No exemplo a seguir vamos definir uma classe </a:t>
            </a:r>
            <a:r>
              <a:rPr lang="pt-BR" dirty="0" err="1"/>
              <a:t>Enum</a:t>
            </a:r>
            <a:r>
              <a:rPr lang="pt-BR" dirty="0"/>
              <a:t> que listará os diferentes tipos de usuários:</a:t>
            </a:r>
          </a:p>
        </p:txBody>
      </p:sp>
    </p:spTree>
    <p:extLst>
      <p:ext uri="{BB962C8B-B14F-4D97-AF65-F5344CB8AC3E}">
        <p14:creationId xmlns:p14="http://schemas.microsoft.com/office/powerpoint/2010/main" val="2997481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9C0B2-BFC9-FFA2-9B18-B1DE7A54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665C24-9FFE-797D-C386-F4AD7514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enum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Enum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UserType</a:t>
            </a:r>
            <a:r>
              <a:rPr lang="pt-BR" dirty="0"/>
              <a:t>(</a:t>
            </a:r>
            <a:r>
              <a:rPr lang="pt-BR" dirty="0" err="1"/>
              <a:t>str</a:t>
            </a:r>
            <a:r>
              <a:rPr lang="pt-BR" dirty="0"/>
              <a:t>, </a:t>
            </a:r>
            <a:r>
              <a:rPr lang="pt-BR" dirty="0" err="1"/>
              <a:t>Enum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    STANDARD = "standard"</a:t>
            </a:r>
          </a:p>
          <a:p>
            <a:pPr marL="0" indent="0">
              <a:buNone/>
            </a:pPr>
            <a:r>
              <a:rPr lang="pt-BR" dirty="0"/>
              <a:t>    ADMIN = "admin"</a:t>
            </a:r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@app.get("/users/{type}/{id}/")</a:t>
            </a:r>
          </a:p>
          <a:p>
            <a:pPr marL="0" indent="0">
              <a:buNone/>
            </a:pP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get_user</a:t>
            </a:r>
            <a:r>
              <a:rPr lang="pt-BR" dirty="0"/>
              <a:t>(</a:t>
            </a:r>
            <a:r>
              <a:rPr lang="pt-BR" dirty="0" err="1"/>
              <a:t>type</a:t>
            </a:r>
            <a:r>
              <a:rPr lang="pt-BR" dirty="0"/>
              <a:t>: </a:t>
            </a:r>
            <a:r>
              <a:rPr lang="pt-BR" dirty="0" err="1"/>
              <a:t>UserType</a:t>
            </a:r>
            <a:r>
              <a:rPr lang="pt-BR" dirty="0"/>
              <a:t>, id: </a:t>
            </a:r>
            <a:r>
              <a:rPr lang="pt-BR" dirty="0" err="1"/>
              <a:t>int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{"</a:t>
            </a:r>
            <a:r>
              <a:rPr lang="pt-BR" dirty="0" err="1"/>
              <a:t>type</a:t>
            </a:r>
            <a:r>
              <a:rPr lang="pt-BR" dirty="0"/>
              <a:t>": </a:t>
            </a:r>
            <a:r>
              <a:rPr lang="pt-BR" dirty="0" err="1"/>
              <a:t>type</a:t>
            </a:r>
            <a:r>
              <a:rPr lang="pt-BR" dirty="0"/>
              <a:t>, "id": id}</a:t>
            </a:r>
          </a:p>
        </p:txBody>
      </p:sp>
    </p:spTree>
    <p:extLst>
      <p:ext uri="{BB962C8B-B14F-4D97-AF65-F5344CB8AC3E}">
        <p14:creationId xmlns:p14="http://schemas.microsoft.com/office/powerpoint/2010/main" val="3696873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83FD-C215-822C-1C35-7ABC9CCB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974E2C-6D13-874F-74ED-1B682B45A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5" t="39802" r="36522" b="26365"/>
          <a:stretch/>
        </p:blipFill>
        <p:spPr>
          <a:xfrm>
            <a:off x="1484244" y="2107096"/>
            <a:ext cx="7368208" cy="43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93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9162D-D30D-B245-906E-4D0FCDB6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D51C9-01A2-50B7-ADA4-F5C54075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231A71-2CE7-C11C-B333-D1FB7AFB8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2" r="5435" b="9911"/>
          <a:stretch/>
        </p:blipFill>
        <p:spPr>
          <a:xfrm>
            <a:off x="0" y="225288"/>
            <a:ext cx="11529391" cy="59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855EF-FA73-13CE-05F5-ADDD1757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92B257-D69E-4258-F066-BE31D3E69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74502"/>
            <a:ext cx="9782908" cy="4201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/>
              <a:t>@app.post()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/>
              <a:t>@app.get()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/>
              <a:t>@app.put()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/>
              <a:t>@app.delete()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Você usaria 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decorator</a:t>
            </a:r>
            <a: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de operação de caminho apropriado acima de uma função responsável por lidar com essas solicitações.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42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8869-A607-B6F1-16AD-BD5E5F7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hint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DA2A0-4A0B-923C-88AA-798EE4D9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&gt; Python introduziu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hint</a:t>
            </a:r>
            <a:r>
              <a:rPr lang="pt-BR" dirty="0"/>
              <a:t> a partir da versão 3.5. </a:t>
            </a:r>
          </a:p>
          <a:p>
            <a:pPr marL="0" indent="0">
              <a:buNone/>
            </a:pPr>
            <a:r>
              <a:rPr lang="pt-BR" dirty="0"/>
              <a:t>&gt; O objetivo foi fornecer uma sintaxe com anotações de </a:t>
            </a:r>
            <a:r>
              <a:rPr lang="pt-BR" dirty="0" err="1"/>
              <a:t>type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&gt; Cada variável (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str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), função e classe pode ser anotada para dar indicações sobre os tipos que eles esperam.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70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E524B-3354-EA7A-E605-906C13F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hint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1B67E-B225-A705-FBA5-950C59AB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greeting(name: str) -&gt; str: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f"Hello</a:t>
            </a:r>
            <a:r>
              <a:rPr lang="en-US" dirty="0"/>
              <a:t>, {name}"</a:t>
            </a:r>
          </a:p>
          <a:p>
            <a:pPr marL="0" indent="0">
              <a:buNone/>
            </a:pPr>
            <a:r>
              <a:rPr lang="en-US" dirty="0"/>
              <a:t>print(greeting("John"))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Observação</a:t>
            </a:r>
            <a:r>
              <a:rPr lang="en-US" dirty="0"/>
              <a:t>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do python é </a:t>
            </a:r>
            <a:r>
              <a:rPr lang="en-US" dirty="0" err="1"/>
              <a:t>necessário</a:t>
            </a:r>
            <a:r>
              <a:rPr lang="en-US" dirty="0"/>
              <a:t> o commando: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mypy</a:t>
            </a:r>
            <a:r>
              <a:rPr lang="en-US" dirty="0"/>
              <a:t>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945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ECE5A-55F6-98C7-4066-911D4426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typing</a:t>
            </a:r>
            <a:r>
              <a:rPr lang="pt-BR" dirty="0"/>
              <a:t> module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3EEC4-B6FD-04D6-0BC2-7AFBBCF5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Até agora, vimos como anotar variáveis </a:t>
            </a:r>
            <a:r>
              <a:rPr lang="pt-BR" dirty="0" err="1"/>
              <a:t>str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e </a:t>
            </a:r>
            <a:r>
              <a:rPr lang="pt-BR" dirty="0" err="1"/>
              <a:t>float</a:t>
            </a:r>
            <a:r>
              <a:rPr lang="pt-BR" dirty="0"/>
              <a:t>.</a:t>
            </a:r>
          </a:p>
          <a:p>
            <a:r>
              <a:rPr lang="pt-BR" dirty="0"/>
              <a:t>Mas existem estruturas de dados como listas e dicionários que são amplamente utilizados em </a:t>
            </a:r>
            <a:r>
              <a:rPr lang="pt-BR" dirty="0" err="1"/>
              <a:t>python</a:t>
            </a:r>
            <a:r>
              <a:rPr lang="pt-BR" dirty="0"/>
              <a:t>. Para esses e outros tipos de utilitários, o Python introduziu o módulo </a:t>
            </a:r>
            <a:r>
              <a:rPr lang="pt-BR" dirty="0" err="1"/>
              <a:t>typing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926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ED7DF-D94F-D39E-37DC-C083A15A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Typing</a:t>
            </a:r>
            <a:r>
              <a:rPr lang="pt-BR" dirty="0"/>
              <a:t> module: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6BAF66-965A-90BE-1518-84987C28C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5" t="43475" r="35544" b="24626"/>
          <a:stretch/>
        </p:blipFill>
        <p:spPr>
          <a:xfrm>
            <a:off x="715617" y="2040835"/>
            <a:ext cx="10211400" cy="34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2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C1661E7-4F98-22F4-26BE-1A0072823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2" t="50000" r="38805" b="25205"/>
          <a:stretch/>
        </p:blipFill>
        <p:spPr>
          <a:xfrm>
            <a:off x="546652" y="681037"/>
            <a:ext cx="11080394" cy="50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42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20324-49BC-7307-8E90-A65B3180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Pydantic</a:t>
            </a:r>
            <a:r>
              <a:rPr lang="pt-BR" dirty="0"/>
              <a:t> básico: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DE76C-7274-B695-C889-F04858E2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pydantic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BaseModel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Person(</a:t>
            </a:r>
            <a:r>
              <a:rPr lang="pt-BR" dirty="0" err="1"/>
              <a:t>BaseModel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name</a:t>
            </a:r>
            <a:r>
              <a:rPr lang="pt-BR" dirty="0"/>
              <a:t>: </a:t>
            </a:r>
            <a:r>
              <a:rPr lang="pt-BR" dirty="0" err="1"/>
              <a:t>str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age: </a:t>
            </a:r>
            <a:r>
              <a:rPr lang="pt-BR" dirty="0" err="1"/>
              <a:t>int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@app.post("/person/")</a:t>
            </a:r>
          </a:p>
          <a:p>
            <a:pPr marL="0" indent="0">
              <a:buNone/>
            </a:pP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person</a:t>
            </a:r>
            <a:r>
              <a:rPr lang="pt-BR" dirty="0"/>
              <a:t>(</a:t>
            </a:r>
            <a:r>
              <a:rPr lang="pt-BR" dirty="0" err="1"/>
              <a:t>person</a:t>
            </a:r>
            <a:r>
              <a:rPr lang="pt-BR" dirty="0"/>
              <a:t>: Person):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person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6914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10C821-0F23-7B0E-4E0D-07C17DE58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7" t="36520" r="34239" b="32165"/>
          <a:stretch/>
        </p:blipFill>
        <p:spPr>
          <a:xfrm>
            <a:off x="1126433" y="1113510"/>
            <a:ext cx="8820924" cy="44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8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77E2-7607-6575-21B5-36A216DA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FF3CFC-FD38-16F2-3FEA-0752DEFFF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6087" b="23078"/>
          <a:stretch/>
        </p:blipFill>
        <p:spPr>
          <a:xfrm>
            <a:off x="0" y="265044"/>
            <a:ext cx="11449878" cy="50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07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BAF0A-0222-40F7-0C0D-485E4771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Pydantic</a:t>
            </a:r>
            <a:r>
              <a:rPr lang="pt-BR" dirty="0"/>
              <a:t> avançado: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78D51-F9C0-AD4A-4B85-5210FAB7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fastapi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FastAPI</a:t>
            </a: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datetime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date</a:t>
            </a:r>
          </a:p>
          <a:p>
            <a:pPr marL="0" indent="0">
              <a:buNone/>
            </a:pP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enum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Enum</a:t>
            </a: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typing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List</a:t>
            </a: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pydantic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BaseModel</a:t>
            </a:r>
            <a:r>
              <a:rPr lang="pt-BR" sz="2400" dirty="0"/>
              <a:t>, </a:t>
            </a:r>
            <a:r>
              <a:rPr lang="pt-BR" sz="2400" dirty="0" err="1"/>
              <a:t>ValidationError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app = </a:t>
            </a:r>
            <a:r>
              <a:rPr lang="pt-BR" sz="2400" dirty="0" err="1"/>
              <a:t>FastAPI</a:t>
            </a:r>
            <a:r>
              <a:rPr lang="pt-BR" sz="2400" dirty="0"/>
              <a:t>()</a:t>
            </a:r>
          </a:p>
          <a:p>
            <a:pPr marL="0" indent="0">
              <a:buNone/>
            </a:pP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Gender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Enum</a:t>
            </a:r>
            <a:r>
              <a:rPr lang="pt-BR" sz="2400" dirty="0"/>
              <a:t>):</a:t>
            </a:r>
          </a:p>
          <a:p>
            <a:pPr marL="0" indent="0">
              <a:buNone/>
            </a:pPr>
            <a:r>
              <a:rPr lang="pt-BR" sz="2400" dirty="0"/>
              <a:t>   MALE = "MALE"</a:t>
            </a:r>
          </a:p>
          <a:p>
            <a:pPr marL="0" indent="0">
              <a:buNone/>
            </a:pPr>
            <a:r>
              <a:rPr lang="pt-BR" sz="2400" dirty="0"/>
              <a:t>   FEMALE = "FEMALE"</a:t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87942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E495F-DE32-9289-2B87-B23692B5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F7364-B2AE-DFF0-41D3-C0127C7B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 err="1"/>
              <a:t>class</a:t>
            </a:r>
            <a:r>
              <a:rPr lang="pt-BR" sz="2800" dirty="0"/>
              <a:t> Person(</a:t>
            </a:r>
            <a:r>
              <a:rPr lang="pt-BR" sz="2800" dirty="0" err="1"/>
              <a:t>BaseModel</a:t>
            </a:r>
            <a:r>
              <a:rPr lang="pt-BR" sz="2800" dirty="0"/>
              <a:t>):</a:t>
            </a:r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first_name</a:t>
            </a:r>
            <a:r>
              <a:rPr lang="pt-BR" sz="2800" dirty="0"/>
              <a:t>: </a:t>
            </a:r>
            <a:r>
              <a:rPr lang="pt-BR" sz="2800" dirty="0" err="1"/>
              <a:t>str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last_name</a:t>
            </a:r>
            <a:r>
              <a:rPr lang="pt-BR" sz="2800" dirty="0"/>
              <a:t>: </a:t>
            </a:r>
            <a:r>
              <a:rPr lang="pt-BR" sz="2800" dirty="0" err="1"/>
              <a:t>str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gender</a:t>
            </a:r>
            <a:r>
              <a:rPr lang="pt-BR" sz="2800" dirty="0"/>
              <a:t>: </a:t>
            </a:r>
            <a:r>
              <a:rPr lang="pt-BR" sz="2800" dirty="0" err="1"/>
              <a:t>Gender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birthdate</a:t>
            </a:r>
            <a:r>
              <a:rPr lang="pt-BR" sz="2800" dirty="0"/>
              <a:t>: date</a:t>
            </a:r>
          </a:p>
          <a:p>
            <a:pPr marL="0" indent="0">
              <a:buNone/>
            </a:pPr>
            <a:r>
              <a:rPr lang="pt-BR" sz="2800" dirty="0"/>
              <a:t>   </a:t>
            </a:r>
            <a:r>
              <a:rPr lang="pt-BR" sz="2800" dirty="0" err="1"/>
              <a:t>interests</a:t>
            </a:r>
            <a:r>
              <a:rPr lang="pt-BR" sz="2800" dirty="0"/>
              <a:t>: </a:t>
            </a:r>
            <a:r>
              <a:rPr lang="pt-BR" sz="2800" dirty="0" err="1"/>
              <a:t>List</a:t>
            </a:r>
            <a:r>
              <a:rPr lang="pt-BR" sz="2800" dirty="0"/>
              <a:t>[</a:t>
            </a:r>
            <a:r>
              <a:rPr lang="pt-BR" sz="2800" dirty="0" err="1"/>
              <a:t>str</a:t>
            </a:r>
            <a:r>
              <a:rPr lang="pt-BR" sz="2800" dirty="0"/>
              <a:t>]</a:t>
            </a:r>
          </a:p>
          <a:p>
            <a:pPr marL="0" indent="0">
              <a:buNone/>
            </a:pPr>
            <a:r>
              <a:rPr lang="pt-BR" sz="2800" dirty="0"/>
              <a:t>@app.post("/person/")</a:t>
            </a:r>
          </a:p>
          <a:p>
            <a:pPr marL="0" indent="0">
              <a:buNone/>
            </a:pPr>
            <a:r>
              <a:rPr lang="pt-BR" sz="2800" dirty="0" err="1"/>
              <a:t>async</a:t>
            </a:r>
            <a:r>
              <a:rPr lang="pt-BR" sz="2800" dirty="0"/>
              <a:t> </a:t>
            </a:r>
            <a:r>
              <a:rPr lang="pt-BR" sz="2800" dirty="0" err="1"/>
              <a:t>def</a:t>
            </a:r>
            <a:r>
              <a:rPr lang="pt-BR" sz="2800" dirty="0"/>
              <a:t> </a:t>
            </a:r>
            <a:r>
              <a:rPr lang="pt-BR" sz="2800" dirty="0" err="1"/>
              <a:t>person</a:t>
            </a:r>
            <a:r>
              <a:rPr lang="pt-BR" sz="2800" dirty="0"/>
              <a:t>(</a:t>
            </a:r>
            <a:r>
              <a:rPr lang="pt-BR" sz="2800" dirty="0" err="1"/>
              <a:t>person</a:t>
            </a:r>
            <a:r>
              <a:rPr lang="pt-BR" sz="2800" dirty="0"/>
              <a:t>: Person):</a:t>
            </a:r>
          </a:p>
          <a:p>
            <a:pPr marL="0" indent="0">
              <a:buNone/>
            </a:pPr>
            <a:r>
              <a:rPr lang="pt-BR" sz="2800" dirty="0"/>
              <a:t>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person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84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473EC-EE44-2177-0680-52F2668D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():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BBE9B-E540-6B1E-749D-93A19DDC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Código assíncrono significa apenas que a linguagem tem uma maneira de dizer ao computador/programa que em algum ponto do código, ele terá que esperar que </a:t>
            </a:r>
            <a:r>
              <a:rPr lang="pt-BR" b="0" i="1" dirty="0">
                <a:effectLst/>
                <a:latin typeface="Roboto" panose="02000000000000000000" pitchFamily="2" charset="0"/>
              </a:rPr>
              <a:t>algo</a:t>
            </a:r>
            <a:r>
              <a:rPr lang="pt-BR" b="0" i="0" dirty="0">
                <a:effectLst/>
                <a:latin typeface="Roboto" panose="02000000000000000000" pitchFamily="2" charset="0"/>
              </a:rPr>
              <a:t> termine em outro lugar.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149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E678675-3B5A-62F6-59BD-D60219D40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7" t="26609" r="38804" b="26365"/>
          <a:stretch/>
        </p:blipFill>
        <p:spPr>
          <a:xfrm>
            <a:off x="1404729" y="858216"/>
            <a:ext cx="6268279" cy="55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58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07162-004D-6421-7A26-C38B05CF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443C80-6B38-179C-2740-E87DB0303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6" r="5978" b="18825"/>
          <a:stretch/>
        </p:blipFill>
        <p:spPr>
          <a:xfrm>
            <a:off x="0" y="238540"/>
            <a:ext cx="11463130" cy="53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0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A7177A6-729A-1A91-5C42-2DEBF4E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Esperar? Esperar o quê?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4AF20BD-FED4-54A5-D807-C611FD550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Roboto" panose="02000000000000000000" pitchFamily="2" charset="0"/>
              </a:rPr>
              <a:t>Por exemplo: </a:t>
            </a:r>
          </a:p>
          <a:p>
            <a:pPr marL="0" indent="0">
              <a:buNone/>
            </a:pPr>
            <a:r>
              <a:rPr lang="pt-BR" dirty="0">
                <a:latin typeface="Roboto" panose="02000000000000000000" pitchFamily="2" charset="0"/>
              </a:rPr>
              <a:t>Esperar.</a:t>
            </a:r>
          </a:p>
          <a:p>
            <a:r>
              <a:rPr lang="pt-BR" dirty="0">
                <a:latin typeface="Roboto" panose="02000000000000000000" pitchFamily="2" charset="0"/>
              </a:rPr>
              <a:t>Os</a:t>
            </a:r>
            <a:r>
              <a:rPr lang="pt-BR" b="0" i="0" dirty="0">
                <a:effectLst/>
                <a:latin typeface="Roboto" panose="02000000000000000000" pitchFamily="2" charset="0"/>
              </a:rPr>
              <a:t> dados do cliente a serem enviados pela rede.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Os dados enviados pelo seu script sejam recebidos pelo cliente através da rede (internet).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O conteúdo de um arquivo no disco para ser lido pelo sistema e entregue ao seu 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 panose="02000000000000000000" pitchFamily="2" charset="0"/>
              </a:rPr>
              <a:t>Uma operação de banco de dados para terminar.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 panose="02000000000000000000" pitchFamily="2" charset="0"/>
              </a:rPr>
              <a:t>Uma consulta de banco de dados para retornar os resultados.</a:t>
            </a:r>
          </a:p>
          <a:p>
            <a:pPr marL="0" indent="0" algn="l">
              <a:buNone/>
            </a:pPr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06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FFC87-02CB-5781-9895-4C508762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Assíncrono: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0776E-D03B-7902-7AEC-186D9A23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Com I/O assíncrona enquanto um processo aguarda a conclusão de uma operação, o programa pode responder a outras solicitações.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Por exemplo numa parte do script um arquivo é aberto para que este seja lido (comando </a:t>
            </a:r>
            <a:r>
              <a:rPr lang="pt-BR" dirty="0" err="1"/>
              <a:t>read</a:t>
            </a:r>
            <a:r>
              <a:rPr lang="pt-BR" dirty="0"/>
              <a:t> file). Num outro ponto do script dados são lidos de um formulário (comando post </a:t>
            </a:r>
            <a:r>
              <a:rPr lang="pt-BR" dirty="0" err="1"/>
              <a:t>form</a:t>
            </a:r>
            <a:r>
              <a:rPr lang="pt-BR" dirty="0"/>
              <a:t>). Aqui um código assíncrono deve funcionar bem pois as tarefas são independentes.</a:t>
            </a:r>
          </a:p>
        </p:txBody>
      </p:sp>
    </p:spTree>
    <p:extLst>
      <p:ext uri="{BB962C8B-B14F-4D97-AF65-F5344CB8AC3E}">
        <p14:creationId xmlns:p14="http://schemas.microsoft.com/office/powerpoint/2010/main" val="348735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38139-54BC-AF6A-4A1B-8299817E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A12B5-03C8-A1CF-8BB9-8FB3565E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Roboto" panose="02000000000000000000" pitchFamily="2" charset="0"/>
              </a:rPr>
              <a:t>Por exemplo: </a:t>
            </a:r>
          </a:p>
          <a:p>
            <a:pPr marL="0" indent="0">
              <a:buNone/>
            </a:pPr>
            <a:r>
              <a:rPr lang="pt-BR" dirty="0">
                <a:latin typeface="Roboto" panose="02000000000000000000" pitchFamily="2" charset="0"/>
              </a:rPr>
              <a:t>Esperar.</a:t>
            </a:r>
          </a:p>
          <a:p>
            <a:r>
              <a:rPr lang="pt-BR" dirty="0">
                <a:latin typeface="Roboto" panose="02000000000000000000" pitchFamily="2" charset="0"/>
              </a:rPr>
              <a:t>Os</a:t>
            </a:r>
            <a:r>
              <a:rPr lang="pt-BR" b="0" i="0" dirty="0">
                <a:effectLst/>
                <a:latin typeface="Roboto" panose="02000000000000000000" pitchFamily="2" charset="0"/>
              </a:rPr>
              <a:t> dados do cliente a serem enviados pela rede.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Os dados enviados pelo seu programa sejam recebidos pelo cliente através da rede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O conteúdo de um arquivo no disco para ser lido pelo sistema e entregue ao seu programa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 panose="02000000000000000000" pitchFamily="2" charset="0"/>
              </a:rPr>
              <a:t>Uma operação de banco de dados para terminar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 panose="02000000000000000000" pitchFamily="2" charset="0"/>
              </a:rPr>
              <a:t>Uma consulta de banco de dados para retornar os resultados</a:t>
            </a:r>
          </a:p>
          <a:p>
            <a:pPr marL="0" indent="0" algn="l">
              <a:buNone/>
            </a:pPr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029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2051</Words>
  <Application>Microsoft Office PowerPoint</Application>
  <PresentationFormat>Widescreen</PresentationFormat>
  <Paragraphs>246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inherit</vt:lpstr>
      <vt:lpstr>Open Sans</vt:lpstr>
      <vt:lpstr>Roboto</vt:lpstr>
      <vt:lpstr>Source Sans Pro</vt:lpstr>
      <vt:lpstr>Tema do Office</vt:lpstr>
      <vt:lpstr>FastAPI</vt:lpstr>
      <vt:lpstr>API</vt:lpstr>
      <vt:lpstr>Path/endpoint/route:</vt:lpstr>
      <vt:lpstr>Decorator:</vt:lpstr>
      <vt:lpstr>Métodos:</vt:lpstr>
      <vt:lpstr>Async def():</vt:lpstr>
      <vt:lpstr>Esperar? Esperar o quê?</vt:lpstr>
      <vt:lpstr>Método Assíncrono:</vt:lpstr>
      <vt:lpstr>Esperar?</vt:lpstr>
      <vt:lpstr>Criando uma simples API:</vt:lpstr>
      <vt:lpstr>FastAPI</vt:lpstr>
      <vt:lpstr>API</vt:lpstr>
      <vt:lpstr>Path parameters:</vt:lpstr>
      <vt:lpstr>Parâmetros de caminho (path parameters) </vt:lpstr>
      <vt:lpstr>Apresentação do PowerPoint</vt:lpstr>
      <vt:lpstr>Documentação. API docs:  localhost:8000/docs</vt:lpstr>
      <vt:lpstr>Apresentação do PowerPoint</vt:lpstr>
      <vt:lpstr>Adicionando outros parâmetros:</vt:lpstr>
      <vt:lpstr>Apresentação do PowerPoint</vt:lpstr>
      <vt:lpstr>Query parameters (Parâmetros de consulta):</vt:lpstr>
      <vt:lpstr>Apresentação do PowerPoint</vt:lpstr>
      <vt:lpstr>Apresentação do PowerPoint</vt:lpstr>
      <vt:lpstr>Request body:</vt:lpstr>
      <vt:lpstr>Request body:</vt:lpstr>
      <vt:lpstr>Request body:</vt:lpstr>
      <vt:lpstr>Apresentação do PowerPoint</vt:lpstr>
      <vt:lpstr>Apresentação do PowerPoint</vt:lpstr>
      <vt:lpstr>Pydantic:</vt:lpstr>
      <vt:lpstr>Type Hints:</vt:lpstr>
      <vt:lpstr>Tratamento de dados com pydantic: </vt:lpstr>
      <vt:lpstr>Pydantic:</vt:lpstr>
      <vt:lpstr>Exemplo de aplicação com pydantic:</vt:lpstr>
      <vt:lpstr>Apresentação do PowerPoint</vt:lpstr>
      <vt:lpstr>Exemplo de aplicativo do pydantic:</vt:lpstr>
      <vt:lpstr>Apresentação do PowerPoint</vt:lpstr>
      <vt:lpstr>Atributo opcional:</vt:lpstr>
      <vt:lpstr>API docs:</vt:lpstr>
      <vt:lpstr>Alterações no código:</vt:lpstr>
      <vt:lpstr>Apresentação do PowerPoint</vt:lpstr>
      <vt:lpstr>Apresentação do PowerPoint</vt:lpstr>
      <vt:lpstr>Download de arquivos:</vt:lpstr>
      <vt:lpstr>O módulo os.path (operational system)</vt:lpstr>
      <vt:lpstr>Download de arquivo:</vt:lpstr>
      <vt:lpstr>Apresentação do PowerPoint</vt:lpstr>
      <vt:lpstr>Alguns conceitos avançados:</vt:lpstr>
      <vt:lpstr>A classe Enum:</vt:lpstr>
      <vt:lpstr>Exemplo:</vt:lpstr>
      <vt:lpstr>Exemplo:</vt:lpstr>
      <vt:lpstr>Apresentação do PowerPoint</vt:lpstr>
      <vt:lpstr>Type hint:</vt:lpstr>
      <vt:lpstr>Type hint:</vt:lpstr>
      <vt:lpstr>typing module</vt:lpstr>
      <vt:lpstr>Typing module:</vt:lpstr>
      <vt:lpstr>Apresentação do PowerPoint</vt:lpstr>
      <vt:lpstr>Pydantic básico:</vt:lpstr>
      <vt:lpstr>Apresentação do PowerPoint</vt:lpstr>
      <vt:lpstr>Apresentação do PowerPoint</vt:lpstr>
      <vt:lpstr>Pydantic avançado:</vt:lpstr>
      <vt:lpstr>Continuação do script: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FastAPI</dc:title>
  <dc:creator>Dourival Júnior</dc:creator>
  <cp:lastModifiedBy>Dourival Júnior</cp:lastModifiedBy>
  <cp:revision>33</cp:revision>
  <dcterms:created xsi:type="dcterms:W3CDTF">2022-11-28T19:20:00Z</dcterms:created>
  <dcterms:modified xsi:type="dcterms:W3CDTF">2022-11-30T00:52:21Z</dcterms:modified>
</cp:coreProperties>
</file>