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16059F3-1201-494B-9FCD-7CF161C28C21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CA13BB4-ED01-4697-BF5F-1474C64C7406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A9E269D-4F4A-482F-A050-5AE444249A5D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3640F48-9ECA-4DC4-9533-EACDF42CD8B2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057365D-7713-4E5C-A56C-FD12755939EB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A6B1B5F-9FCF-4012-9267-5A5C4168225C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A81DD7F-7AD2-4443-A277-54F8B039D2AC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4C47654-56A0-4D82-9176-8748CC751AF2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74A051B-0177-43AF-84D0-629E8B60F024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4C2B480-7F84-4B4F-ACB7-D67D8F5E3CB1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4DAF0F5-BA0F-4B80-801D-6EB9C243558C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2C5DAC0-F6BA-417A-9DA3-E093BF79BE52}" type="slidenum">
              <a:t>‹nº›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D248395-FA20-4340-9782-04EDCDEBFCB3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B4CFBFF-53DB-455F-B979-015F3FFEC953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E51C42F-ACF6-40A3-B5B9-464E5272D751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808DFD1-3ADD-496A-9744-6A4A34C2F3AA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226B9B9-9E41-4AE2-9182-602BE11BE021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3C0FC1D-C07C-443C-85E3-162B633F234B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0E22769-5667-4390-B5E8-38A7CF0BA12F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C2E0B2C-8C70-4869-A4C1-DD5B9EACCCB5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354B6BF-6411-40FE-AB93-09646143886A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24D9249-05B7-4D70-8AB9-E5F5CD4AE956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DFFC770-27E7-4CEA-AC56-DF56E54BB1D7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8E649D2-07CE-443F-94D6-044C9243A8DB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BR" sz="6000" b="0" strike="noStrike" spc="-1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lang="pt-BR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pt-BR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8B8B8B"/>
                </a:solidFill>
                <a:latin typeface="Calibri"/>
              </a:rPr>
              <a:t>&lt;data/hora&gt;</a:t>
            </a:r>
            <a:endParaRPr lang="pt-BR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pt-BR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pt-BR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B430914-3DAF-48AF-8A32-FE2FCE03A7DB}" type="slidenum">
              <a:rPr lang="pt-BR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lang="pt-B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Clique para editar os estilos de texto Mestres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Calibri"/>
              </a:rPr>
              <a:t>Segundo nível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Terceiro nível</a:t>
            </a: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Quarto nível</a:t>
            </a: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Quinto nível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pt-BR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8B8B8B"/>
                </a:solidFill>
                <a:latin typeface="Calibri"/>
              </a:rPr>
              <a:t>&lt;data/hora&gt;</a:t>
            </a:r>
            <a:endParaRPr lang="pt-BR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pt-BR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pt-BR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E81A3E3-B795-44B3-8663-8E31D07FB62A}" type="slidenum">
              <a:rPr lang="pt-BR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BR" sz="6000" b="0" strike="noStrike" spc="-1">
                <a:solidFill>
                  <a:srgbClr val="000000"/>
                </a:solidFill>
                <a:latin typeface="Calibri Light"/>
              </a:rPr>
              <a:t>Ciência de Dados</a:t>
            </a:r>
            <a:endParaRPr lang="pt-BR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Calibri"/>
              </a:rPr>
              <a:t>Prof. Dourival Júnior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70AD47"/>
          </a:solidFill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Calibri Light"/>
              </a:rPr>
              <a:t>Criação de um DataFrame a partir de um Dicionário:</a:t>
            </a:r>
            <a:endParaRPr lang="pt-BR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6" name="Imagem 4"/>
          <p:cNvPicPr/>
          <p:nvPr/>
        </p:nvPicPr>
        <p:blipFill>
          <a:blip r:embed="rId2"/>
          <a:srcRect l="2283" t="40059" r="48907" b="20561"/>
          <a:stretch/>
        </p:blipFill>
        <p:spPr>
          <a:xfrm>
            <a:off x="1523880" y="1982880"/>
            <a:ext cx="8980200" cy="4072320"/>
          </a:xfrm>
          <a:prstGeom prst="rect">
            <a:avLst/>
          </a:prstGeom>
          <a:ln w="0">
            <a:solidFill>
              <a:srgbClr val="4472C4"/>
            </a:solidFill>
          </a:ln>
        </p:spPr>
      </p:pic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solidFill>
              <a:srgbClr val="4472C4"/>
            </a:solidFill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70AD47"/>
          </a:solidFill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Calibri Light"/>
              </a:rPr>
              <a:t>Exercício:</a:t>
            </a:r>
            <a:endParaRPr lang="pt-B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solidFill>
              <a:srgbClr val="4472C4"/>
            </a:solidFill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Construa o DataFrame (df_cars) a partir de um dicionário contendo: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'Cars':['Honda', 'Toyota','Ford','Tesla'] 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  <a:ea typeface="Microsoft YaHei"/>
              </a:rPr>
              <a:t>'Type':['A', ’B', 'E', </a:t>
            </a: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'F']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70AD47"/>
          </a:solidFill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Calibri Light"/>
              </a:rPr>
              <a:t>Comandos para se obter informações iniciais de um DataFrame:</a:t>
            </a:r>
            <a:endParaRPr lang="pt-B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solidFill>
              <a:srgbClr val="4472C4"/>
            </a:solidFill>
          </a:ln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1" strike="noStrike" spc="-1">
                <a:solidFill>
                  <a:srgbClr val="000000"/>
                </a:solidFill>
                <a:latin typeface="Calibri"/>
              </a:rPr>
              <a:t>- Ler o cabeçalho do DataFrame: </a:t>
            </a: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df.head()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  <a:tabLst>
                <a:tab pos="0" algn="l"/>
              </a:tabLst>
            </a:pPr>
            <a:r>
              <a:rPr lang="pt-BR" sz="2800" b="1" strike="noStrike" spc="-1">
                <a:solidFill>
                  <a:srgbClr val="000000"/>
                </a:solidFill>
                <a:latin typeface="Calibri"/>
              </a:rPr>
              <a:t>Ver o número de linhas e colunas:</a:t>
            </a: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df.shape</a:t>
            </a: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Obter as informações:</a:t>
            </a: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df.info()</a:t>
            </a: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70AD47"/>
          </a:solidFill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Calibri Light"/>
              </a:rPr>
              <a:t>Operações em linhas e colunas do DataFrame:</a:t>
            </a:r>
            <a:endParaRPr lang="pt-B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solidFill>
              <a:srgbClr val="4472C4"/>
            </a:solidFill>
          </a:ln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1" strike="noStrike" spc="-1">
                <a:solidFill>
                  <a:srgbClr val="000000"/>
                </a:solidFill>
                <a:latin typeface="Calibri"/>
              </a:rPr>
              <a:t>- Selecionando uma coluna ou várias colunas de um DataFrame:</a:t>
            </a: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Uma só: df[‘nome_coluna’] ou várias: df[ [‘col1’,’col2] ]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 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  <a:tabLst>
                <a:tab pos="0" algn="l"/>
              </a:tabLst>
            </a:pPr>
            <a:r>
              <a:rPr lang="pt-BR" sz="2800" b="1" strike="noStrike" spc="-1">
                <a:solidFill>
                  <a:srgbClr val="000000"/>
                </a:solidFill>
                <a:latin typeface="Calibri"/>
              </a:rPr>
              <a:t>Inserindo uma Coluna:</a:t>
            </a: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df[‘nome_coluna’]=[valor1,valor2,valor3,...]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  <a:tabLst>
                <a:tab pos="0" algn="l"/>
              </a:tabLst>
            </a:pPr>
            <a:r>
              <a:rPr lang="pt-BR" sz="2800" b="1" strike="noStrike" spc="-1">
                <a:solidFill>
                  <a:srgbClr val="000000"/>
                </a:solidFill>
                <a:latin typeface="Calibri"/>
              </a:rPr>
              <a:t>Inserindo uma coluna com valores nulos:</a:t>
            </a: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df[‘nome_col'] = 0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70AD47"/>
          </a:solidFill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Calibri Light"/>
              </a:rPr>
              <a:t>Continuação:</a:t>
            </a:r>
            <a:endParaRPr lang="pt-B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solidFill>
              <a:srgbClr val="4472C4"/>
            </a:solidFill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</a:pPr>
            <a:r>
              <a:rPr lang="pt-BR" sz="2800" b="1" strike="noStrike" spc="-1" dirty="0">
                <a:solidFill>
                  <a:srgbClr val="000000"/>
                </a:solidFill>
                <a:latin typeface="Calibri"/>
              </a:rPr>
              <a:t>Inserindo uma coluna de outra maneira: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df.insert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(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no_coluna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, ’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nome_coluna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', [‘obj1’,’obj2’,’obj3’,...]) 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df.insert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(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no_coluna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, ’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nome_coluna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’, [valor1,valor2,valor3,...])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 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1" strike="noStrike" spc="-1" dirty="0">
                <a:solidFill>
                  <a:srgbClr val="000000"/>
                </a:solidFill>
                <a:latin typeface="Calibri"/>
              </a:rPr>
              <a:t>- Removendo uma coluna e criando um novo </a:t>
            </a:r>
            <a:r>
              <a:rPr lang="pt-BR" sz="2800" b="1" strike="noStrike" spc="-1" dirty="0" err="1">
                <a:solidFill>
                  <a:srgbClr val="000000"/>
                </a:solidFill>
                <a:latin typeface="Calibri"/>
              </a:rPr>
              <a:t>DataFrame</a:t>
            </a:r>
            <a:r>
              <a:rPr lang="pt-BR" sz="2800" b="1" strike="noStrike" spc="-1" dirty="0">
                <a:solidFill>
                  <a:srgbClr val="000000"/>
                </a:solidFill>
                <a:latin typeface="Calibri"/>
              </a:rPr>
              <a:t>: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df1=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df.drop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([‘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nome_coluna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’], </a:t>
            </a:r>
            <a:r>
              <a:rPr lang="pt-BR" sz="2800" b="1" strike="noStrike" spc="-1" dirty="0" err="1">
                <a:solidFill>
                  <a:srgbClr val="000000"/>
                </a:solidFill>
                <a:latin typeface="Calibri"/>
              </a:rPr>
              <a:t>axis</a:t>
            </a:r>
            <a:r>
              <a:rPr lang="pt-BR" sz="2800" b="1" strike="noStrike" spc="-1" dirty="0">
                <a:solidFill>
                  <a:srgbClr val="000000"/>
                </a:solidFill>
                <a:latin typeface="Calibri"/>
              </a:rPr>
              <a:t>=1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)</a:t>
            </a:r>
          </a:p>
          <a:p>
            <a:pPr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Observação: 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df.drop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([‘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nome_coluna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’], </a:t>
            </a:r>
            <a:r>
              <a:rPr lang="pt-BR" sz="2800" b="1" strike="noStrike" spc="-1" dirty="0" err="1">
                <a:solidFill>
                  <a:srgbClr val="000000"/>
                </a:solidFill>
                <a:latin typeface="Calibri"/>
              </a:rPr>
              <a:t>axis</a:t>
            </a:r>
            <a:r>
              <a:rPr lang="pt-BR" sz="2800" b="1" strike="noStrike" spc="-1" dirty="0">
                <a:solidFill>
                  <a:srgbClr val="000000"/>
                </a:solidFill>
                <a:latin typeface="Calibri"/>
              </a:rPr>
              <a:t>=1, </a:t>
            </a:r>
            <a:r>
              <a:rPr lang="pt-BR" sz="2800" b="1" strike="noStrike" spc="-1" dirty="0" err="1">
                <a:solidFill>
                  <a:srgbClr val="000000"/>
                </a:solidFill>
                <a:latin typeface="Calibri"/>
              </a:rPr>
              <a:t>inplace</a:t>
            </a:r>
            <a:r>
              <a:rPr lang="pt-BR" sz="2800" b="1" strike="noStrike" spc="-1" dirty="0">
                <a:solidFill>
                  <a:srgbClr val="000000"/>
                </a:solidFill>
                <a:latin typeface="Calibri"/>
              </a:rPr>
              <a:t>=</a:t>
            </a:r>
            <a:r>
              <a:rPr lang="pt-BR" sz="2800" b="1" strike="noStrike" spc="-1" dirty="0" err="1">
                <a:solidFill>
                  <a:srgbClr val="000000"/>
                </a:solidFill>
                <a:latin typeface="Calibri"/>
              </a:rPr>
              <a:t>True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) muda o 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dataFrame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 original.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70AD47"/>
          </a:solidFill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Calibri Light"/>
              </a:rPr>
              <a:t>Filtros loc e iloc:</a:t>
            </a:r>
            <a:endParaRPr lang="pt-B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São filtros indexadores para se trabalhar com linhas e colunas do 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DataFrame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.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loc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: O método funciona desta maneira: 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df.loc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[[1ª_linha,...,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última_linha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],[‘col1’,’col2’]]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iloc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: O método funciona desta maneira: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df.iloc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[[1ª_linha,...,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última_linha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],[‘n0_col1’,’n0_col2’]]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70AD47"/>
          </a:solidFill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Calibri Light"/>
              </a:rPr>
              <a:t>Filtro loc:</a:t>
            </a:r>
            <a:endParaRPr lang="pt-B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solidFill>
              <a:srgbClr val="4472C4"/>
            </a:solidFill>
          </a:ln>
        </p:spPr>
        <p:txBody>
          <a:bodyPr anchor="t">
            <a:normAutofit fontScale="95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1" strike="noStrike" spc="-1">
                <a:solidFill>
                  <a:srgbClr val="000000"/>
                </a:solidFill>
                <a:latin typeface="Calibri"/>
              </a:rPr>
              <a:t>- Selecionando uma linha e uma coluna:</a:t>
            </a: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df.loc[n0_linha,’nome_coluna’]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1" strike="noStrike" spc="-1">
                <a:solidFill>
                  <a:srgbClr val="000000"/>
                </a:solidFill>
                <a:latin typeface="Calibri"/>
              </a:rPr>
              <a:t>- Selecionando uma linha e várias colunas:</a:t>
            </a: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df.loc[1a_linha:última_linha,[‘col_1’,’col_2’,...]]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1" strike="noStrike" spc="-1">
                <a:solidFill>
                  <a:srgbClr val="000000"/>
                </a:solidFill>
                <a:latin typeface="Courier New"/>
              </a:rPr>
              <a:t> </a:t>
            </a: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1" strike="noStrike" spc="-1">
                <a:solidFill>
                  <a:srgbClr val="000000"/>
                </a:solidFill>
                <a:latin typeface="Calibri"/>
              </a:rPr>
              <a:t>- Selecionando várias linhas e uma coluna:</a:t>
            </a: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df.loc[1a_linha:última_linha,’nome_coluna’]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1" strike="noStrike" spc="-1">
                <a:solidFill>
                  <a:srgbClr val="000000"/>
                </a:solidFill>
                <a:latin typeface="Calibri"/>
              </a:rPr>
              <a:t>- Selecionando várias linhas e várias colunas:</a:t>
            </a: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df.loc[1a_linha:última_linha,[‘col_1’,’col_2’,...]]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70AD47"/>
          </a:solidFill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Calibri Light"/>
              </a:rPr>
              <a:t>Filtros iloc:</a:t>
            </a:r>
            <a:endParaRPr lang="pt-B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solidFill>
              <a:srgbClr val="4472C4"/>
            </a:solidFill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- </a:t>
            </a:r>
            <a:r>
              <a:rPr lang="pt-BR" sz="2800" b="1" strike="noStrike" spc="-1">
                <a:solidFill>
                  <a:srgbClr val="000000"/>
                </a:solidFill>
                <a:latin typeface="Calibri"/>
              </a:rPr>
              <a:t>Selecionando linhas e colunas:</a:t>
            </a: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df.iloc[1ª_linha:</a:t>
            </a:r>
            <a:r>
              <a:rPr lang="pt-BR" sz="2800" b="1" strike="noStrike" spc="-1">
                <a:solidFill>
                  <a:srgbClr val="000000"/>
                </a:solidFill>
                <a:latin typeface="Calibri"/>
              </a:rPr>
              <a:t>última_linha</a:t>
            </a: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,1ª coluna:</a:t>
            </a:r>
            <a:r>
              <a:rPr lang="pt-BR" sz="2800" b="1" strike="noStrike" spc="-1">
                <a:solidFill>
                  <a:srgbClr val="000000"/>
                </a:solidFill>
                <a:latin typeface="Calibri"/>
              </a:rPr>
              <a:t>última coluna</a:t>
            </a: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]   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sendo que o iloc é exclusivo na última linha e coluna.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1" strike="noStrike" spc="-1">
                <a:solidFill>
                  <a:srgbClr val="000000"/>
                </a:solidFill>
                <a:latin typeface="Calibri"/>
              </a:rPr>
              <a:t>- Localizar um dado no DataFrame com iloc:</a:t>
            </a: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df.iloc[n0_linha,n0_coluna]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70AD47"/>
          </a:solidFill>
          <a:ln w="0">
            <a:noFill/>
          </a:ln>
        </p:spPr>
        <p:txBody>
          <a:bodyPr anchor="ctr">
            <a:normAutofit fontScale="96000"/>
          </a:bodyPr>
          <a:lstStyle/>
          <a:p>
            <a:pPr>
              <a:lnSpc>
                <a:spcPct val="90000"/>
              </a:lnSpc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Calibri Light"/>
              </a:rPr>
              <a:t>Alterar um valor de uma dado do DataFrame:</a:t>
            </a:r>
            <a:br>
              <a:rPr sz="4400"/>
            </a:br>
            <a:endParaRPr lang="pt-B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solidFill>
              <a:srgbClr val="4472C4"/>
            </a:solidFill>
          </a:ln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None/>
            </a:pP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Se o novo dado for um valor 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integer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 ou 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float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.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df.iloc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[n0_linha,n0_coluna] = 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novo_dado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  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0" indent="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None/>
            </a:pPr>
            <a:r>
              <a:rPr lang="pt-BR" spc="-1" dirty="0">
                <a:solidFill>
                  <a:srgbClr val="000000"/>
                </a:solidFill>
                <a:latin typeface="Calibri"/>
              </a:rPr>
              <a:t>Se o novo dado for uma </a:t>
            </a:r>
            <a:r>
              <a:rPr lang="pt-BR" spc="-1" dirty="0" err="1">
                <a:solidFill>
                  <a:srgbClr val="000000"/>
                </a:solidFill>
                <a:latin typeface="Calibri"/>
              </a:rPr>
              <a:t>string</a:t>
            </a:r>
            <a:r>
              <a:rPr lang="pt-BR" spc="-1" dirty="0">
                <a:solidFill>
                  <a:srgbClr val="000000"/>
                </a:solidFill>
                <a:latin typeface="Calibri"/>
              </a:rPr>
              <a:t> ou objeto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df.iloc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[n0_linha,n0_coluna] = ’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novo_dado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’ 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70AD47"/>
          </a:solidFill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Calibri Light"/>
              </a:rPr>
              <a:t>Ordenar valores em uma Coluna:</a:t>
            </a:r>
            <a:endParaRPr lang="pt-B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solidFill>
              <a:srgbClr val="4472C4"/>
            </a:solidFill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1" strike="noStrike" spc="-1">
                <a:solidFill>
                  <a:srgbClr val="292929"/>
                </a:solidFill>
                <a:latin typeface="Menlo"/>
              </a:rPr>
              <a:t>Ordenando em ordem crescente:</a:t>
            </a: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df=df.sort_values(‘nome_coluna',ascending=True) 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1" strike="noStrike" spc="-1">
                <a:solidFill>
                  <a:srgbClr val="292929"/>
                </a:solidFill>
                <a:latin typeface="Menlo"/>
              </a:rPr>
              <a:t>Ordenando em ordem decrescente:</a:t>
            </a: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df=df.sort_values(‘nome_coluna’,ascending=False) 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70AD47"/>
          </a:solidFill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Calibri Light"/>
              </a:rPr>
              <a:t>Cronograma:</a:t>
            </a:r>
            <a:endParaRPr lang="pt-B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solidFill>
              <a:srgbClr val="4472C4"/>
            </a:solidFill>
          </a:ln>
        </p:spPr>
        <p:txBody>
          <a:bodyPr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Aula 01: Pandas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Aula 02: Pandas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Aula 03: Matplotlib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Aula 04: Estatística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Aula 05: Machine Learning. Regressão Linear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Aula 06: Machine Learning. Regressão Logística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Aula 07: Aplicação.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Aula 08: Aplicação.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70AD47"/>
          </a:solidFill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Calibri Light"/>
              </a:rPr>
              <a:t>Excluir uma linha:</a:t>
            </a:r>
            <a:endParaRPr lang="pt-B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solidFill>
              <a:srgbClr val="4472C4"/>
            </a:solidFill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df_new=df_old.drop(n0 linha, axis = 0)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70AD47"/>
          </a:solidFill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Calibri Light"/>
              </a:rPr>
              <a:t>Adicionar linhas:</a:t>
            </a:r>
            <a:endParaRPr lang="pt-B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solidFill>
              <a:srgbClr val="4472C4"/>
            </a:solidFill>
          </a:ln>
        </p:spPr>
        <p:txBody>
          <a:bodyPr anchor="t">
            <a:normAutofit fontScale="95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1" strike="noStrike" spc="-1" dirty="0">
                <a:solidFill>
                  <a:srgbClr val="000000"/>
                </a:solidFill>
                <a:latin typeface="Calibri"/>
              </a:rPr>
              <a:t>- Usando o </a:t>
            </a:r>
            <a:r>
              <a:rPr lang="pt-BR" sz="2800" b="1" strike="noStrike" spc="-1" dirty="0" err="1">
                <a:solidFill>
                  <a:srgbClr val="000000"/>
                </a:solidFill>
                <a:latin typeface="Calibri"/>
              </a:rPr>
              <a:t>len</a:t>
            </a:r>
            <a:r>
              <a:rPr lang="pt-BR" sz="2800" b="1" strike="noStrike" spc="-1" dirty="0">
                <a:solidFill>
                  <a:srgbClr val="000000"/>
                </a:solidFill>
                <a:latin typeface="Calibri"/>
              </a:rPr>
              <a:t>(</a:t>
            </a:r>
            <a:r>
              <a:rPr lang="pt-BR" sz="2800" b="1" strike="noStrike" spc="-1" dirty="0" err="1">
                <a:solidFill>
                  <a:srgbClr val="000000"/>
                </a:solidFill>
                <a:latin typeface="Calibri"/>
              </a:rPr>
              <a:t>df</a:t>
            </a:r>
            <a:r>
              <a:rPr lang="pt-BR" sz="2800" b="1" strike="noStrike" spc="-1" dirty="0">
                <a:solidFill>
                  <a:srgbClr val="000000"/>
                </a:solidFill>
                <a:latin typeface="Calibri"/>
              </a:rPr>
              <a:t>)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df.loc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[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len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(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df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)]=[‘obj1’,’obj2’,...]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df.loc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[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len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(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df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)]=[valor1, valor2,...]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df.loc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[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len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(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df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)]=[‘obj1’,valor1, valor2,...]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  <a:tabLst>
                <a:tab pos="0" algn="l"/>
              </a:tabLst>
            </a:pPr>
            <a:r>
              <a:rPr lang="pt-BR" sz="2800" b="1" strike="noStrike" spc="-1" dirty="0">
                <a:solidFill>
                  <a:srgbClr val="000000"/>
                </a:solidFill>
                <a:latin typeface="Calibri"/>
              </a:rPr>
              <a:t>Usando o </a:t>
            </a:r>
            <a:r>
              <a:rPr lang="pt-BR" sz="2800" b="1" strike="noStrike" spc="-1" dirty="0" err="1">
                <a:solidFill>
                  <a:srgbClr val="000000"/>
                </a:solidFill>
                <a:latin typeface="Calibri"/>
              </a:rPr>
              <a:t>loc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df.loc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[n0 linha]=[‘obj1’,valor1, valor2,...]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  <a:tabLst>
                <a:tab pos="0" algn="l"/>
              </a:tabLst>
            </a:pPr>
            <a:r>
              <a:rPr lang="pt-BR" sz="2800" b="1" strike="noStrike" spc="-1" dirty="0">
                <a:solidFill>
                  <a:srgbClr val="000000"/>
                </a:solidFill>
                <a:latin typeface="Calibri"/>
              </a:rPr>
              <a:t>Usando o </a:t>
            </a:r>
            <a:r>
              <a:rPr lang="pt-BR" sz="2800" b="1" strike="noStrike" spc="-1" dirty="0" err="1">
                <a:solidFill>
                  <a:srgbClr val="000000"/>
                </a:solidFill>
                <a:latin typeface="Calibri"/>
              </a:rPr>
              <a:t>append</a:t>
            </a:r>
            <a:r>
              <a:rPr lang="pt-BR" sz="2800" b="1" strike="noStrike" spc="-1" dirty="0">
                <a:solidFill>
                  <a:srgbClr val="000000"/>
                </a:solidFill>
                <a:latin typeface="Calibri"/>
              </a:rPr>
              <a:t>: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lista={‘col1’:’obj1’,’col2’:’obj2’,’col3’:valor,...}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df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=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df.append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(lista, 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ignore_index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=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True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)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70AD47"/>
          </a:solidFill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Calibri Light"/>
              </a:rPr>
              <a:t>Renomear uma coluna:</a:t>
            </a:r>
            <a:endParaRPr lang="pt-B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solidFill>
              <a:srgbClr val="4472C4"/>
            </a:solidFill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b="1" strike="noStrike" spc="-1">
                <a:solidFill>
                  <a:srgbClr val="000000"/>
                </a:solidFill>
                <a:latin typeface="Calibri"/>
              </a:rPr>
              <a:t>Criando um novo dataFrame:</a:t>
            </a: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df_new=df_old.rename( columns={‘old_col1': ’New_col1’,’old_col2’: ’New_col2’} )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pt-BR" sz="2800" b="1" strike="noStrike" spc="-1">
                <a:solidFill>
                  <a:srgbClr val="000000"/>
                </a:solidFill>
                <a:latin typeface="Calibri"/>
              </a:rPr>
              <a:t>Renomeando colunas de um DataFrame:</a:t>
            </a: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Renomeando colunas de um DataFrame: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df.columns = [‘new_col1', ’new_col2’,...]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70AD47"/>
          </a:solidFill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Calibri Light"/>
              </a:rPr>
              <a:t>Mudar o tipo de dado com o método astype:</a:t>
            </a:r>
            <a:endParaRPr lang="pt-B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solidFill>
              <a:srgbClr val="4472C4"/>
            </a:solidFill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 dirty="0" err="1">
                <a:solidFill>
                  <a:srgbClr val="000000"/>
                </a:solidFill>
                <a:latin typeface="Calibri"/>
              </a:rPr>
              <a:t>Inteiro</a:t>
            </a:r>
            <a:r>
              <a:rPr lang="en-US" sz="2800" b="1" strike="noStrike" spc="-1" dirty="0">
                <a:solidFill>
                  <a:srgbClr val="000000"/>
                </a:solidFill>
                <a:latin typeface="Calibri"/>
              </a:rPr>
              <a:t> para float: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df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[“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col_name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"]=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df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[“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col_name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"].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astype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("float")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70AD47"/>
          </a:solidFill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Calibri Light"/>
              </a:rPr>
              <a:t>Selecionado valores com operadores lógicos:</a:t>
            </a:r>
            <a:endParaRPr lang="pt-B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df2= df1[ (df1[‘col'] &gt; valor)]</a:t>
            </a: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df2= df1[ (df1[‘col’] == valor)]   (cuidado!)</a:t>
            </a: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70AD47"/>
          </a:solidFill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Calibri Light"/>
              </a:rPr>
              <a:t>Selecionado valores com operadores lógicos:</a:t>
            </a:r>
            <a:endParaRPr lang="pt-B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df2 = 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df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[ (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df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[‘col'] &gt;= valor1) &amp; (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df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[‘col’] &lt;valor2) ] (e)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df2 = 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df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[ (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df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[‘col’] &lt; valor1)|(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df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[‘col’] &gt;valor2) ] (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ou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)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chemeClr val="accent6"/>
          </a:solidFill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4400" b="0" strike="noStrike" spc="-1" dirty="0">
                <a:solidFill>
                  <a:srgbClr val="000000"/>
                </a:solidFill>
                <a:latin typeface="Calibri Light"/>
              </a:rPr>
              <a:t>Resumo de Dados:</a:t>
            </a:r>
            <a:endParaRPr lang="pt-BR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292929"/>
              </a:buClr>
              <a:buFont typeface="Arial"/>
              <a:buChar char="•"/>
            </a:pPr>
            <a:r>
              <a:rPr lang="pt-BR" sz="2800" b="1" strike="noStrike" spc="-1" dirty="0">
                <a:solidFill>
                  <a:srgbClr val="292929"/>
                </a:solidFill>
                <a:latin typeface="Menlo"/>
              </a:rPr>
              <a:t>Soma dos valores de um </a:t>
            </a:r>
            <a:r>
              <a:rPr lang="pt-BR" sz="2800" b="1" strike="noStrike" spc="-1" dirty="0" err="1">
                <a:solidFill>
                  <a:srgbClr val="292929"/>
                </a:solidFill>
                <a:latin typeface="Menlo"/>
              </a:rPr>
              <a:t>DataFrame</a:t>
            </a:r>
            <a:r>
              <a:rPr lang="pt-BR" sz="2800" b="1" strike="noStrike" spc="-1" dirty="0">
                <a:solidFill>
                  <a:srgbClr val="292929"/>
                </a:solidFill>
                <a:latin typeface="Menlo"/>
              </a:rPr>
              <a:t>: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0" strike="noStrike" spc="-1" dirty="0" err="1">
                <a:solidFill>
                  <a:srgbClr val="292929"/>
                </a:solidFill>
                <a:latin typeface="Menlo"/>
              </a:rPr>
              <a:t>df</a:t>
            </a:r>
            <a:r>
              <a:rPr lang="pt-BR" sz="2800" b="0" strike="noStrike" spc="-1" dirty="0">
                <a:solidFill>
                  <a:srgbClr val="292929"/>
                </a:solidFill>
                <a:latin typeface="Menlo"/>
              </a:rPr>
              <a:t>[‘col1’].sum()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292929"/>
              </a:buClr>
              <a:buFont typeface="Arial"/>
              <a:buChar char="•"/>
              <a:tabLst>
                <a:tab pos="0" algn="l"/>
              </a:tabLst>
            </a:pPr>
            <a:r>
              <a:rPr lang="pt-BR" sz="2800" b="1" strike="noStrike" spc="-1" dirty="0">
                <a:solidFill>
                  <a:srgbClr val="292929"/>
                </a:solidFill>
                <a:latin typeface="Menlo"/>
              </a:rPr>
              <a:t>Menor valor de um </a:t>
            </a:r>
            <a:r>
              <a:rPr lang="pt-BR" sz="2800" b="1" strike="noStrike" spc="-1" dirty="0" err="1">
                <a:solidFill>
                  <a:srgbClr val="292929"/>
                </a:solidFill>
                <a:latin typeface="Menlo"/>
              </a:rPr>
              <a:t>DataFrame</a:t>
            </a:r>
            <a:r>
              <a:rPr lang="pt-BR" sz="2800" b="0" strike="noStrike" spc="-1" dirty="0">
                <a:solidFill>
                  <a:srgbClr val="292929"/>
                </a:solidFill>
                <a:latin typeface="Menlo"/>
              </a:rPr>
              <a:t>: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0" strike="noStrike" spc="-1" dirty="0" err="1">
                <a:solidFill>
                  <a:srgbClr val="292929"/>
                </a:solidFill>
                <a:latin typeface="Menlo"/>
              </a:rPr>
              <a:t>df</a:t>
            </a:r>
            <a:r>
              <a:rPr lang="pt-BR" sz="2800" b="0" strike="noStrike" spc="-1" dirty="0">
                <a:solidFill>
                  <a:srgbClr val="292929"/>
                </a:solidFill>
                <a:latin typeface="Menlo"/>
              </a:rPr>
              <a:t>[‘col1’].min()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292929"/>
              </a:buClr>
              <a:buFont typeface="Arial"/>
              <a:buChar char="•"/>
              <a:tabLst>
                <a:tab pos="0" algn="l"/>
              </a:tabLst>
            </a:pPr>
            <a:r>
              <a:rPr lang="pt-BR" sz="2800" b="1" strike="noStrike" spc="-1" dirty="0">
                <a:solidFill>
                  <a:srgbClr val="292929"/>
                </a:solidFill>
                <a:latin typeface="Menlo"/>
              </a:rPr>
              <a:t>Maior valor de um </a:t>
            </a:r>
            <a:r>
              <a:rPr lang="pt-BR" sz="2800" b="1" strike="noStrike" spc="-1" dirty="0" err="1">
                <a:solidFill>
                  <a:srgbClr val="292929"/>
                </a:solidFill>
                <a:latin typeface="Menlo"/>
              </a:rPr>
              <a:t>DataFrame</a:t>
            </a:r>
            <a:r>
              <a:rPr lang="pt-BR" sz="2800" b="1" strike="noStrike" spc="-1" dirty="0">
                <a:solidFill>
                  <a:srgbClr val="292929"/>
                </a:solidFill>
                <a:latin typeface="Menlo"/>
              </a:rPr>
              <a:t> </a:t>
            </a:r>
            <a:r>
              <a:rPr lang="pt-BR" sz="2800" b="0" strike="noStrike" spc="-1" dirty="0">
                <a:solidFill>
                  <a:srgbClr val="292929"/>
                </a:solidFill>
                <a:latin typeface="Menlo"/>
              </a:rPr>
              <a:t>: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0" strike="noStrike" spc="-1" dirty="0" err="1">
                <a:solidFill>
                  <a:srgbClr val="292929"/>
                </a:solidFill>
                <a:latin typeface="Menlo"/>
              </a:rPr>
              <a:t>df</a:t>
            </a:r>
            <a:r>
              <a:rPr lang="pt-BR" sz="2800" b="0" strike="noStrike" spc="-1" dirty="0">
                <a:solidFill>
                  <a:srgbClr val="292929"/>
                </a:solidFill>
                <a:latin typeface="Menlo"/>
              </a:rPr>
              <a:t>[‘col1’].</a:t>
            </a:r>
            <a:r>
              <a:rPr lang="pt-BR" sz="2800" b="0" strike="noStrike" spc="-1" dirty="0" err="1">
                <a:solidFill>
                  <a:srgbClr val="292929"/>
                </a:solidFill>
                <a:latin typeface="Menlo"/>
              </a:rPr>
              <a:t>max</a:t>
            </a:r>
            <a:r>
              <a:rPr lang="pt-BR" sz="2800" b="0" strike="noStrike" spc="-1" dirty="0">
                <a:solidFill>
                  <a:srgbClr val="292929"/>
                </a:solidFill>
                <a:latin typeface="Menlo"/>
              </a:rPr>
              <a:t>()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292929"/>
              </a:buClr>
              <a:buFont typeface="Arial"/>
              <a:buChar char="•"/>
              <a:tabLst>
                <a:tab pos="0" algn="l"/>
              </a:tabLst>
            </a:pPr>
            <a:r>
              <a:rPr lang="pt-BR" sz="2800" b="1" strike="noStrike" spc="-1" dirty="0">
                <a:solidFill>
                  <a:srgbClr val="292929"/>
                </a:solidFill>
                <a:latin typeface="Menlo"/>
              </a:rPr>
              <a:t>Média dos valores de um </a:t>
            </a:r>
            <a:r>
              <a:rPr lang="pt-BR" sz="2800" b="1" strike="noStrike" spc="-1" dirty="0" err="1">
                <a:solidFill>
                  <a:srgbClr val="292929"/>
                </a:solidFill>
                <a:latin typeface="Menlo"/>
              </a:rPr>
              <a:t>DataFrame</a:t>
            </a:r>
            <a:r>
              <a:rPr lang="pt-BR" sz="2800" b="1" strike="noStrike" spc="-1" dirty="0">
                <a:solidFill>
                  <a:srgbClr val="292929"/>
                </a:solidFill>
                <a:latin typeface="Menlo"/>
              </a:rPr>
              <a:t> :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0" strike="noStrike" spc="-1" dirty="0" err="1">
                <a:solidFill>
                  <a:srgbClr val="292929"/>
                </a:solidFill>
                <a:latin typeface="Menlo"/>
              </a:rPr>
              <a:t>df</a:t>
            </a:r>
            <a:r>
              <a:rPr lang="pt-BR" sz="2800" b="0" strike="noStrike" spc="-1" dirty="0">
                <a:solidFill>
                  <a:srgbClr val="292929"/>
                </a:solidFill>
                <a:latin typeface="Menlo"/>
              </a:rPr>
              <a:t> [‘col1’].</a:t>
            </a:r>
            <a:r>
              <a:rPr lang="pt-BR" sz="2800" b="0" strike="noStrike" spc="-1" dirty="0" err="1">
                <a:solidFill>
                  <a:srgbClr val="292929"/>
                </a:solidFill>
                <a:latin typeface="Menlo"/>
              </a:rPr>
              <a:t>mean</a:t>
            </a:r>
            <a:r>
              <a:rPr lang="pt-BR" sz="2800" b="0" strike="noStrike" spc="-1" dirty="0">
                <a:solidFill>
                  <a:srgbClr val="292929"/>
                </a:solidFill>
                <a:latin typeface="Menlo"/>
              </a:rPr>
              <a:t>()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Calibri Light"/>
              </a:rPr>
              <a:t>					FIM</a:t>
            </a:r>
            <a:endParaRPr lang="pt-B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70AD47"/>
          </a:solidFill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Calibri Light"/>
              </a:rPr>
              <a:t>Pandas:</a:t>
            </a:r>
            <a:endParaRPr lang="pt-B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solidFill>
              <a:srgbClr val="4472C4"/>
            </a:solidFill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Principal biblioteca do python.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Biblioteca de manipulação de dados.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Trabalha com Séries e DataFrames.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Diversos filtros.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Diversas funções.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70AD47"/>
          </a:solidFill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Calibri Light"/>
              </a:rPr>
              <a:t>Importando a biblioteca pandas:</a:t>
            </a:r>
            <a:endParaRPr lang="pt-BR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9" name="Imagem 6"/>
          <p:cNvPicPr/>
          <p:nvPr/>
        </p:nvPicPr>
        <p:blipFill>
          <a:blip r:embed="rId2"/>
          <a:srcRect l="11740" t="30906" r="64122" b="60768"/>
          <a:stretch/>
        </p:blipFill>
        <p:spPr>
          <a:xfrm>
            <a:off x="811800" y="2014200"/>
            <a:ext cx="8825760" cy="1709280"/>
          </a:xfrm>
          <a:prstGeom prst="rect">
            <a:avLst/>
          </a:prstGeom>
          <a:ln w="0">
            <a:solidFill>
              <a:srgbClr val="4472C4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70AD47"/>
          </a:solidFill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Calibri Light"/>
              </a:rPr>
              <a:t>Pandas Series:</a:t>
            </a:r>
            <a:endParaRPr lang="pt-B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solidFill>
              <a:srgbClr val="4472C4"/>
            </a:solidFill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292929"/>
              </a:buClr>
              <a:buFont typeface="Arial"/>
              <a:buChar char="•"/>
            </a:pPr>
            <a:r>
              <a:rPr lang="pt-BR" sz="2800" b="1" strike="noStrike" spc="-1">
                <a:solidFill>
                  <a:srgbClr val="292929"/>
                </a:solidFill>
                <a:latin typeface="source-serif-pro"/>
              </a:rPr>
              <a:t>Pandas Series</a:t>
            </a:r>
            <a:r>
              <a:rPr lang="pt-BR" sz="2800" b="0" strike="noStrike" spc="-1">
                <a:solidFill>
                  <a:srgbClr val="292929"/>
                </a:solidFill>
                <a:latin typeface="source-serif-pro"/>
              </a:rPr>
              <a:t> em pandas nada mais é que um array de 1 dimensão, ou seja, um pandas Series é uma única coluna de uma tabela.</a:t>
            </a: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2" name="Imagem 4"/>
          <p:cNvPicPr/>
          <p:nvPr/>
        </p:nvPicPr>
        <p:blipFill>
          <a:blip r:embed="rId2"/>
          <a:srcRect l="17498" t="40182" r="43907" b="33898"/>
          <a:stretch/>
        </p:blipFill>
        <p:spPr>
          <a:xfrm>
            <a:off x="1669680" y="2994840"/>
            <a:ext cx="7884720" cy="2976120"/>
          </a:xfrm>
          <a:prstGeom prst="rect">
            <a:avLst/>
          </a:prstGeom>
          <a:ln w="0">
            <a:solidFill>
              <a:srgbClr val="4472C4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70AD47"/>
          </a:solidFill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4400" b="0" strike="noStrike" spc="-1" dirty="0">
                <a:solidFill>
                  <a:srgbClr val="000000"/>
                </a:solidFill>
                <a:latin typeface="Calibri Light"/>
              </a:rPr>
              <a:t>Pandas Series:</a:t>
            </a:r>
            <a:endParaRPr lang="pt-BR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solidFill>
              <a:srgbClr val="4472C4"/>
            </a:solidFill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Como construir uma ‘Pandas-Series’ a partir de um dicionário com index.</a:t>
            </a: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dic = {'a': 1, 'b': 2, 'c': 3}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pd_ser = pd.Series(data=dic, index=['a', 'b', 'c'])</a:t>
            </a:r>
          </a:p>
        </p:txBody>
      </p:sp>
      <p:pic>
        <p:nvPicPr>
          <p:cNvPr id="95" name="Imagem 7"/>
          <p:cNvPicPr/>
          <p:nvPr/>
        </p:nvPicPr>
        <p:blipFill>
          <a:blip r:embed="rId2"/>
          <a:srcRect l="2936" t="55261" r="64233" b="23656"/>
          <a:stretch/>
        </p:blipFill>
        <p:spPr>
          <a:xfrm>
            <a:off x="2080440" y="3723840"/>
            <a:ext cx="6692040" cy="2415240"/>
          </a:xfrm>
          <a:prstGeom prst="rect">
            <a:avLst/>
          </a:prstGeom>
          <a:ln w="0">
            <a:solidFill>
              <a:srgbClr val="4472C4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70AD47"/>
          </a:solidFill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Calibri Light"/>
              </a:rPr>
              <a:t>Pandas Series:</a:t>
            </a:r>
            <a:endParaRPr lang="pt-B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solidFill>
              <a:srgbClr val="4472C4"/>
            </a:solidFill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dic = {1: 'Laptop', 2: 'Smartfone', 3: 'Smart tv'}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pd_ser = pd.Series(data=dic, index=[1,2,3])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print(pd_ser)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8" name="Imagem 4"/>
          <p:cNvPicPr/>
          <p:nvPr/>
        </p:nvPicPr>
        <p:blipFill>
          <a:blip r:embed="rId2"/>
          <a:srcRect l="2936" t="53907" r="65428" b="24813"/>
          <a:stretch/>
        </p:blipFill>
        <p:spPr>
          <a:xfrm>
            <a:off x="3223440" y="3429000"/>
            <a:ext cx="6781320" cy="2563200"/>
          </a:xfrm>
          <a:prstGeom prst="rect">
            <a:avLst/>
          </a:prstGeom>
          <a:ln w="0">
            <a:solidFill>
              <a:srgbClr val="4472C4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70AD47"/>
          </a:solidFill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Calibri Light"/>
              </a:rPr>
              <a:t>DataFrame (df):</a:t>
            </a:r>
            <a:endParaRPr lang="pt-B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solidFill>
              <a:srgbClr val="4472C4"/>
            </a:solidFill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Estrutura de dados de 2 dimensões — colunas e linhas.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Estrutura similar a uma tabela.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1" name="Imagem 4"/>
          <p:cNvPicPr/>
          <p:nvPr/>
        </p:nvPicPr>
        <p:blipFill>
          <a:blip r:embed="rId2"/>
          <a:srcRect l="15107" t="23169" r="43692" b="26363"/>
          <a:stretch/>
        </p:blipFill>
        <p:spPr>
          <a:xfrm>
            <a:off x="6095880" y="2428920"/>
            <a:ext cx="5022360" cy="3458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70AD47"/>
          </a:solidFill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Calibri Light"/>
              </a:rPr>
              <a:t>Pandas Data Frame:</a:t>
            </a:r>
            <a:endParaRPr lang="pt-B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solidFill>
              <a:srgbClr val="4472C4"/>
            </a:solidFill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4" name="Imagem 4"/>
          <p:cNvPicPr/>
          <p:nvPr/>
        </p:nvPicPr>
        <p:blipFill>
          <a:blip r:embed="rId2"/>
          <a:srcRect l="12932" t="38637" r="40322" b="13219"/>
          <a:stretch/>
        </p:blipFill>
        <p:spPr>
          <a:xfrm>
            <a:off x="2155320" y="1953720"/>
            <a:ext cx="7292880" cy="4223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1326</TotalTime>
  <Words>1185</Words>
  <Application>Microsoft Office PowerPoint</Application>
  <PresentationFormat>Widescreen</PresentationFormat>
  <Paragraphs>147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27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Menlo</vt:lpstr>
      <vt:lpstr>source-serif-pro</vt:lpstr>
      <vt:lpstr>Symbol</vt:lpstr>
      <vt:lpstr>Times New Roman</vt:lpstr>
      <vt:lpstr>Wingdings</vt:lpstr>
      <vt:lpstr>Office Theme</vt:lpstr>
      <vt:lpstr>Office Theme</vt:lpstr>
      <vt:lpstr>Ciência de Dados</vt:lpstr>
      <vt:lpstr>Cronograma:</vt:lpstr>
      <vt:lpstr>Pandas:</vt:lpstr>
      <vt:lpstr>Importando a biblioteca pandas:</vt:lpstr>
      <vt:lpstr>Pandas Series:</vt:lpstr>
      <vt:lpstr>Pandas Series:</vt:lpstr>
      <vt:lpstr>Pandas Series:</vt:lpstr>
      <vt:lpstr>DataFrame (df):</vt:lpstr>
      <vt:lpstr>Pandas Data Frame:</vt:lpstr>
      <vt:lpstr>Criação de um DataFrame a partir de um Dicionário:</vt:lpstr>
      <vt:lpstr>Exercício:</vt:lpstr>
      <vt:lpstr>Comandos para se obter informações iniciais de um DataFrame:</vt:lpstr>
      <vt:lpstr>Operações em linhas e colunas do DataFrame:</vt:lpstr>
      <vt:lpstr>Continuação:</vt:lpstr>
      <vt:lpstr>Filtros loc e iloc:</vt:lpstr>
      <vt:lpstr>Filtro loc:</vt:lpstr>
      <vt:lpstr>Filtros iloc:</vt:lpstr>
      <vt:lpstr>Alterar um valor de uma dado do DataFrame: </vt:lpstr>
      <vt:lpstr>Ordenar valores em uma Coluna:</vt:lpstr>
      <vt:lpstr>Excluir uma linha:</vt:lpstr>
      <vt:lpstr>Adicionar linhas:</vt:lpstr>
      <vt:lpstr>Renomear uma coluna:</vt:lpstr>
      <vt:lpstr>Mudar o tipo de dado com o método astype:</vt:lpstr>
      <vt:lpstr>Selecionado valores com operadores lógicos:</vt:lpstr>
      <vt:lpstr>Selecionado valores com operadores lógicos:</vt:lpstr>
      <vt:lpstr>Resumo de Dados:</vt:lpstr>
      <vt:lpstr>     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Ciência de Dados</dc:title>
  <dc:subject/>
  <dc:creator>Dourival Júnior</dc:creator>
  <dc:description/>
  <cp:lastModifiedBy>Dourival Júnior</cp:lastModifiedBy>
  <cp:revision>73</cp:revision>
  <dcterms:created xsi:type="dcterms:W3CDTF">2022-11-04T20:54:08Z</dcterms:created>
  <dcterms:modified xsi:type="dcterms:W3CDTF">2023-01-13T14:57:28Z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27</vt:i4>
  </property>
</Properties>
</file>