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65" r:id="rId13"/>
    <p:sldId id="266" r:id="rId14"/>
    <p:sldId id="278" r:id="rId15"/>
    <p:sldId id="277" r:id="rId16"/>
    <p:sldId id="280" r:id="rId17"/>
    <p:sldId id="281" r:id="rId18"/>
    <p:sldId id="282" r:id="rId19"/>
    <p:sldId id="286" r:id="rId20"/>
    <p:sldId id="287" r:id="rId21"/>
    <p:sldId id="288" r:id="rId22"/>
    <p:sldId id="289" r:id="rId23"/>
    <p:sldId id="267" r:id="rId24"/>
    <p:sldId id="268" r:id="rId25"/>
    <p:sldId id="269" r:id="rId26"/>
    <p:sldId id="270" r:id="rId27"/>
    <p:sldId id="271" r:id="rId28"/>
    <p:sldId id="290" r:id="rId29"/>
    <p:sldId id="279" r:id="rId30"/>
    <p:sldId id="291" r:id="rId31"/>
    <p:sldId id="283" r:id="rId32"/>
    <p:sldId id="292" r:id="rId33"/>
    <p:sldId id="293" r:id="rId34"/>
    <p:sldId id="294" r:id="rId35"/>
    <p:sldId id="284" r:id="rId36"/>
    <p:sldId id="273" r:id="rId37"/>
    <p:sldId id="274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DAB94-8E18-721C-8968-C009B7150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E9246-C246-3166-498E-4FE880A5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12100F-3DD0-54C5-914E-1048888A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DCD1A-AB84-8C73-E896-15486081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B270C-F7F8-6DD0-9F1E-C8ED0273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8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F2FD0-7793-3671-49B8-866078E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9A56B0-A034-5F47-1165-BFBEF3944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7E0071-7496-42BC-8171-C65C70A1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4913F-3C36-A6EA-A76E-5AD5747A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D1C08-E274-23DA-29B7-143EFE38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40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4D21A-88F7-CAC1-4B20-BF5C69428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D3FC1C-CCE1-F8FE-D776-13B3F517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CC9A7-1EBB-D96F-B090-7FCAA880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5BF04-A5C5-2CB0-79BE-6506CA09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01852-128D-1B5C-FDC7-F8F21CF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6D73-02E0-94B6-F6E9-ECF51D5C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7618E-CA64-DF33-3297-AFA1F21E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6801F-169E-B405-3FD3-FF6F3E7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67CA8-A0EA-94EE-DD6D-2D7E276A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B36B0-F530-DC10-335B-B4B93D5E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57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3F162-FCDC-C9C7-C99E-5C68C1CA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B7ABF-C5AC-304A-1146-F32FBDED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503F8-4176-435D-4B9B-C87A77CF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48EB8-75C9-0AAC-7A31-4B8724DC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4EBB1-7A26-C0D9-3A38-F1F7A6F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6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80DE1-2747-F528-6650-0BD97904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C05C3-A39D-E151-C65C-5889BBC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4FC6B5-4CF9-53E6-049C-D7484F8D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07911C-466E-5A86-789D-1A4156BF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48515-6109-CCFA-2FD5-99CB6633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BE3EB-30D2-F095-1E8C-6A785E6E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2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309C-C7D5-1FB1-850D-AFDC10E9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C00F5-0C16-009B-9693-731CD90A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CCA145-698D-7A79-218B-FE00DEDD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AB34EA-B8DA-FA2F-44E6-01DE54C75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6EAF86-550F-9D73-784C-E5E980724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94428A-7EFE-2B5B-91A5-7A9E6FC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5C7414-B762-25D3-B779-885A939A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468BB9-0056-2876-F6F1-CC2D0136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0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7E3F-B910-B53E-46FF-C272F81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E775EF-5B97-8ADD-D807-FE28191D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FA14A9-63C1-DF7C-0F57-ADFBD156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88E93-ABB4-B5FA-8A55-1472E3A7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9111F0-9FBF-7C20-48A5-322B1606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696CF3-ABB7-482C-7661-B150B9E0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6CE8EF-ADD5-2CD6-4F0B-4EB95C19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2911-D4B3-D656-5D74-521999C6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9824C-C5EA-7F9C-4366-00CC0F63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614E45-6EC8-C870-C05D-7B6B6A84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57763A-C195-CFE4-BD0E-AEB885A0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62DE75-8CDF-DAEF-E3FE-FBAED8A5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6810F-68C9-F633-E630-07C8B696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24C23-A268-7D24-D78E-A4CC7916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68D75E-26F8-AE36-CCD4-ED064AEE8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F4DD5-CFC7-36F9-9027-589E778D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B838DF-32A0-1DDE-69F8-77E887F2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EFED6-B473-7ADE-4E49-D200416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6278C-03BC-1758-1D24-91252DB3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3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E612A3-3F05-5F70-D333-A8608E66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E42DE-C814-DDA6-E5EC-975956E3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10E1F-C31F-464E-3F1E-2A84DFFF2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84B-B8AC-48FC-A729-E111D8DEB4FD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045C7-F52D-F93F-91FA-552BB4F0A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9DFC-99F6-3877-8A7F-F58C43E81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5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7FB49-F5D2-6CEF-C559-7F6B64068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 data </a:t>
            </a:r>
            <a:r>
              <a:rPr lang="pt-BR" dirty="0" err="1"/>
              <a:t>science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9CD0C-26E4-25B4-D1AA-512F79C6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Aula08 </a:t>
            </a:r>
            <a:r>
              <a:rPr lang="pt-BR" dirty="0"/>
              <a:t>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331855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9B1B970-D83E-0314-7CD9-460D4DAA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Exemplificando com o pandas: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C490A8-B39F-A594-A1E8-312D2411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" t="27429" r="19239" b="51472"/>
          <a:stretch/>
        </p:blipFill>
        <p:spPr>
          <a:xfrm>
            <a:off x="0" y="1690688"/>
            <a:ext cx="12188849" cy="457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31D73A-0BCB-CAC9-AFF6-2457AACA0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" t="39440" r="19239" b="27719"/>
          <a:stretch/>
        </p:blipFill>
        <p:spPr>
          <a:xfrm>
            <a:off x="0" y="636104"/>
            <a:ext cx="12188849" cy="62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1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859851-3E82-D009-AE0B-9F863AA23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" t="46762" r="58152" b="12832"/>
          <a:stretch/>
        </p:blipFill>
        <p:spPr>
          <a:xfrm>
            <a:off x="0" y="-1"/>
            <a:ext cx="12192000" cy="68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8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4D1F2-C78A-80D8-4946-355C5F6D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9C790-1E5E-A3E8-02D0-2CCC49A7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94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1E2BCA0-35D4-B62A-A5EB-B92DBABA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Aprendizado de Máquina (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):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BA8E082-BD0F-B41E-63E7-05757710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Aprendizado de máquina é referido à criação e ao uso de modelos(regressão linear, regressão logística, redes neurais, etc.) que são aprendidos a partir dos dados. </a:t>
            </a:r>
          </a:p>
          <a:p>
            <a:r>
              <a:rPr lang="pt-BR" dirty="0"/>
              <a:t>O objetivo do ML é usar os dados existentes para desenvolver modelos que possamos usar para prever possíveis saídas para os dados novos.</a:t>
            </a:r>
          </a:p>
          <a:p>
            <a:pPr marL="0" indent="0">
              <a:buNone/>
            </a:pPr>
            <a:r>
              <a:rPr lang="pt-BR" dirty="0"/>
              <a:t>Exemplificando: </a:t>
            </a:r>
          </a:p>
          <a:p>
            <a:pPr marL="0" indent="0">
              <a:buNone/>
            </a:pPr>
            <a:r>
              <a:rPr lang="pt-BR" dirty="0"/>
              <a:t>Prever se uma mensagem de e-mail é spam ou não.</a:t>
            </a:r>
          </a:p>
          <a:p>
            <a:pPr marL="0" indent="0">
              <a:buNone/>
            </a:pPr>
            <a:r>
              <a:rPr lang="pt-BR" dirty="0"/>
              <a:t>Prever se uma transação do cartão de crédito é fraudulenta. </a:t>
            </a:r>
          </a:p>
          <a:p>
            <a:pPr marL="0" indent="0">
              <a:buNone/>
            </a:pPr>
            <a:r>
              <a:rPr lang="pt-BR" dirty="0"/>
              <a:t>Prever qual a probabilidade de um comprador clicar em uma propaganda. </a:t>
            </a:r>
          </a:p>
        </p:txBody>
      </p:sp>
    </p:spTree>
    <p:extLst>
      <p:ext uri="{BB962C8B-B14F-4D97-AF65-F5344CB8AC3E}">
        <p14:creationId xmlns:p14="http://schemas.microsoft.com/office/powerpoint/2010/main" val="176508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E428A-477C-EC31-CA69-1F1AC662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0F4F9-CA45-F56C-FE0D-94BB82C0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9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65D1-F9C0-1F84-C231-C65A85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38EEF-F1A3-5FDB-413E-D8537CC1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função do 1º grau é dada por y=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Dados os valores de y e x, temos que determinar os coeficientes A e B.</a:t>
            </a:r>
          </a:p>
          <a:p>
            <a:pPr marL="0" indent="0">
              <a:buNone/>
            </a:pPr>
            <a:r>
              <a:rPr lang="pt-BR" dirty="0"/>
              <a:t>						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			x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A457443-484F-333C-81F1-A1BDC4598851}"/>
              </a:ext>
            </a:extLst>
          </p:cNvPr>
          <p:cNvCxnSpPr/>
          <p:nvPr/>
        </p:nvCxnSpPr>
        <p:spPr>
          <a:xfrm flipV="1">
            <a:off x="6042992" y="3208476"/>
            <a:ext cx="0" cy="29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A5D45F6-8D6D-E92F-D8E8-2927DB9183DC}"/>
              </a:ext>
            </a:extLst>
          </p:cNvPr>
          <p:cNvCxnSpPr>
            <a:cxnSpLocks/>
          </p:cNvCxnSpPr>
          <p:nvPr/>
        </p:nvCxnSpPr>
        <p:spPr>
          <a:xfrm>
            <a:off x="6042992" y="6176963"/>
            <a:ext cx="380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A6C2D7-558A-A804-09E4-366C7FCFE7B4}"/>
              </a:ext>
            </a:extLst>
          </p:cNvPr>
          <p:cNvCxnSpPr/>
          <p:nvPr/>
        </p:nvCxnSpPr>
        <p:spPr>
          <a:xfrm flipV="1">
            <a:off x="6042992" y="3790122"/>
            <a:ext cx="2835965" cy="1577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1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40DE-A5DA-96AC-F567-DDE7DDCD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FD7DE-091C-D17B-75AB-EC897D04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função linear: Y=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Variáveis: x: nível  e y: salário.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X:nível       y:salário</a:t>
            </a:r>
          </a:p>
          <a:p>
            <a:pPr marL="0" indent="0">
              <a:buNone/>
            </a:pPr>
            <a:r>
              <a:rPr lang="pt-BR" dirty="0"/>
              <a:t>       3              5000</a:t>
            </a:r>
          </a:p>
          <a:p>
            <a:pPr marL="0" indent="0">
              <a:buNone/>
            </a:pPr>
            <a:r>
              <a:rPr lang="pt-BR" dirty="0"/>
              <a:t>       5             15000</a:t>
            </a:r>
          </a:p>
        </p:txBody>
      </p:sp>
    </p:spTree>
    <p:extLst>
      <p:ext uri="{BB962C8B-B14F-4D97-AF65-F5344CB8AC3E}">
        <p14:creationId xmlns:p14="http://schemas.microsoft.com/office/powerpoint/2010/main" val="54957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3DF8-B83B-BCB6-EA00-EBFB29A5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B5B46-D67D-C0F8-5935-19E2BEA2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</a:t>
            </a:r>
            <a:r>
              <a:rPr lang="pt-BR" dirty="0" err="1"/>
              <a:t>A.x+B</a:t>
            </a:r>
            <a:r>
              <a:rPr lang="pt-BR" dirty="0"/>
              <a:t>, dados os pontos.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BCF5664-BDB6-1C1E-203E-5368E3F725D4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CDFD6E-4D9D-114D-18C0-9E5FE6334CD5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E39008-7ADD-9B8C-92A0-B8970298E954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BA4A175-CA63-11A8-0D69-C908AB11286B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EDB71E-5989-D1BF-2BB2-2394A0B7A7E6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9337A94-3C5D-1CEE-1BFF-FDA7FC8F2E4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FF578449-5CFA-95C2-954F-54FCE4C6ADEB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04C8AAE-A884-F0D8-379B-1DE5086CE44A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1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F0E70F-857C-A5D5-E4E1-AC5F6AA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439AA4-DC66-C70D-F336-921E352B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</a:t>
            </a:r>
            <a:r>
              <a:rPr lang="pt-BR" dirty="0" err="1"/>
              <a:t>A.x+B</a:t>
            </a:r>
            <a:r>
              <a:rPr lang="pt-BR" dirty="0"/>
              <a:t> dados os pontos.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8DBD50-AAED-1065-B4F3-54F08E50C221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64D341-DACD-1CF2-38F6-B88D78698411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F7E0A6-7790-0583-9068-A24CB80E118F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94CEEB-FFBA-8829-5430-EE83A134C72A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648B363-9608-7B59-24F4-67EAA0397C47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DC804B0-ECED-53FD-D7D2-3FC099DBB1A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2D2839F-A197-4EE0-C349-9B59704BE53A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7418847-97C2-685A-3943-26490362D516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4F79381-97BB-2242-E8E1-302D4A5D000E}"/>
              </a:ext>
            </a:extLst>
          </p:cNvPr>
          <p:cNvSpPr/>
          <p:nvPr/>
        </p:nvSpPr>
        <p:spPr>
          <a:xfrm>
            <a:off x="7792279" y="3869637"/>
            <a:ext cx="159021" cy="1457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5C090C-51DB-738D-10B8-23F07AF801B9}"/>
              </a:ext>
            </a:extLst>
          </p:cNvPr>
          <p:cNvCxnSpPr>
            <a:cxnSpLocks/>
          </p:cNvCxnSpPr>
          <p:nvPr/>
        </p:nvCxnSpPr>
        <p:spPr>
          <a:xfrm flipV="1">
            <a:off x="6122502" y="2835966"/>
            <a:ext cx="3513482" cy="218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A5366-43ED-3B8F-28CF-4F49F80E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 (MMQ):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0AFB1-F7E9-1A60-8A49-F31AD510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tenhamos um conjunto de pontos (</a:t>
            </a:r>
            <a:r>
              <a:rPr lang="pt-BR" dirty="0" err="1"/>
              <a:t>x,y</a:t>
            </a:r>
            <a:r>
              <a:rPr lang="pt-BR" dirty="0"/>
              <a:t>) cujo </a:t>
            </a:r>
            <a:r>
              <a:rPr lang="pt-BR" dirty="0" err="1"/>
              <a:t>plot</a:t>
            </a:r>
            <a:r>
              <a:rPr lang="pt-BR" dirty="0"/>
              <a:t> seja o mostrado abaixo.</a:t>
            </a:r>
          </a:p>
          <a:p>
            <a:endParaRPr lang="pt-BR" dirty="0"/>
          </a:p>
          <a:p>
            <a:pPr marL="2743200" lvl="6" indent="0">
              <a:buNone/>
            </a:pPr>
            <a:r>
              <a:rPr lang="pt-BR" dirty="0"/>
              <a:t>y=qualificação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657600" lvl="8" indent="0">
              <a:buNone/>
            </a:pPr>
            <a:r>
              <a:rPr lang="pt-BR" dirty="0"/>
              <a:t>                                                            x=salário</a:t>
            </a:r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56F1BB9-8397-0569-BE34-FE463BD66C81}"/>
              </a:ext>
            </a:extLst>
          </p:cNvPr>
          <p:cNvCxnSpPr/>
          <p:nvPr/>
        </p:nvCxnSpPr>
        <p:spPr>
          <a:xfrm>
            <a:off x="3869635" y="5420139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EF640C6-AA1A-4330-237A-E4D00457114A}"/>
              </a:ext>
            </a:extLst>
          </p:cNvPr>
          <p:cNvCxnSpPr>
            <a:cxnSpLocks/>
          </p:cNvCxnSpPr>
          <p:nvPr/>
        </p:nvCxnSpPr>
        <p:spPr>
          <a:xfrm flipV="1">
            <a:off x="4022035" y="3429000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D0007C2-8C0F-1242-A422-7FF21B318D2E}"/>
              </a:ext>
            </a:extLst>
          </p:cNvPr>
          <p:cNvSpPr/>
          <p:nvPr/>
        </p:nvSpPr>
        <p:spPr>
          <a:xfrm>
            <a:off x="4220818" y="470307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6E358DD-9B2B-DA23-22EF-E1FE0DAD9F7E}"/>
              </a:ext>
            </a:extLst>
          </p:cNvPr>
          <p:cNvSpPr/>
          <p:nvPr/>
        </p:nvSpPr>
        <p:spPr>
          <a:xfrm>
            <a:off x="5165037" y="4341745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98883B6-626A-9357-659F-919D4719B703}"/>
              </a:ext>
            </a:extLst>
          </p:cNvPr>
          <p:cNvSpPr/>
          <p:nvPr/>
        </p:nvSpPr>
        <p:spPr>
          <a:xfrm>
            <a:off x="6215270" y="383588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809C95-19D1-D366-0770-83ACB8248693}"/>
              </a:ext>
            </a:extLst>
          </p:cNvPr>
          <p:cNvSpPr/>
          <p:nvPr/>
        </p:nvSpPr>
        <p:spPr>
          <a:xfrm>
            <a:off x="4896676" y="492835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4B12771-4B3E-74FB-8BE9-B3839CB16620}"/>
              </a:ext>
            </a:extLst>
          </p:cNvPr>
          <p:cNvSpPr/>
          <p:nvPr/>
        </p:nvSpPr>
        <p:spPr>
          <a:xfrm>
            <a:off x="5744816" y="4618385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164B367-C142-9E4F-549D-C0845685B4D0}"/>
              </a:ext>
            </a:extLst>
          </p:cNvPr>
          <p:cNvSpPr/>
          <p:nvPr/>
        </p:nvSpPr>
        <p:spPr>
          <a:xfrm>
            <a:off x="5466522" y="3681827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2E4C2CD-219C-39E8-929D-6051F271CFB0}"/>
              </a:ext>
            </a:extLst>
          </p:cNvPr>
          <p:cNvSpPr/>
          <p:nvPr/>
        </p:nvSpPr>
        <p:spPr>
          <a:xfrm>
            <a:off x="6785113" y="3322982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1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AA35-BDD8-528E-59EE-4522DDEA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Substituindo os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E6884-2E67-B551-B7F9-83785C44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é dada por: y=</a:t>
            </a:r>
            <a:r>
              <a:rPr lang="pt-BR" dirty="0" err="1"/>
              <a:t>A.x+B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Ponto 1: p1(x1=3, y1=5000)</a:t>
            </a:r>
          </a:p>
          <a:p>
            <a:pPr marL="0" indent="0">
              <a:buNone/>
            </a:pPr>
            <a:r>
              <a:rPr lang="pt-BR" dirty="0"/>
              <a:t>5000=A.3+B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2: p2(x2=5, y2=15000)</a:t>
            </a:r>
          </a:p>
          <a:p>
            <a:pPr marL="0" indent="0">
              <a:buNone/>
            </a:pPr>
            <a:r>
              <a:rPr lang="pt-BR" dirty="0"/>
              <a:t>15000=A.5+B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90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33A6-E3AE-2A72-4E96-6876A277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270C0-75FE-64BE-9BEF-DCA19AA2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Montando o sistema de equações: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B+3.A=5000</a:t>
            </a:r>
          </a:p>
          <a:p>
            <a:pPr marL="0" indent="0">
              <a:buNone/>
            </a:pPr>
            <a:r>
              <a:rPr lang="pt-BR" dirty="0"/>
              <a:t>B+5.A=15000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Resolvendo o sistema de equações:</a:t>
            </a:r>
          </a:p>
          <a:p>
            <a:pPr marL="0" indent="0">
              <a:buNone/>
            </a:pPr>
            <a:r>
              <a:rPr lang="pt-BR" dirty="0"/>
              <a:t>B=-10000</a:t>
            </a:r>
          </a:p>
          <a:p>
            <a:pPr marL="0" indent="0">
              <a:buNone/>
            </a:pPr>
            <a:r>
              <a:rPr lang="pt-BR" dirty="0"/>
              <a:t>A=5000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8E70F05-4405-BB8F-E43D-D5890B926CDB}"/>
              </a:ext>
            </a:extLst>
          </p:cNvPr>
          <p:cNvSpPr/>
          <p:nvPr/>
        </p:nvSpPr>
        <p:spPr>
          <a:xfrm>
            <a:off x="715617" y="2782954"/>
            <a:ext cx="251792" cy="10866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7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5015-92E6-864F-355A-8C2F5723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fim,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69A6-7347-60A3-3260-72BE743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função do 1º grau é: Y= 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Y=-10000+5000.x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Determinando o que se pede. Qual o valor do salário (y) se o nível (x) for 4?</a:t>
            </a:r>
          </a:p>
          <a:p>
            <a:pPr marL="0" indent="0">
              <a:buNone/>
            </a:pPr>
            <a:r>
              <a:rPr lang="pt-BR" dirty="0"/>
              <a:t>Y=-10000+5000.4</a:t>
            </a:r>
          </a:p>
          <a:p>
            <a:pPr marL="0" indent="0">
              <a:buNone/>
            </a:pPr>
            <a:r>
              <a:rPr lang="pt-BR" dirty="0"/>
              <a:t>Y=-10000+20000</a:t>
            </a:r>
          </a:p>
          <a:p>
            <a:pPr marL="0" indent="0">
              <a:buNone/>
            </a:pPr>
            <a:r>
              <a:rPr lang="pt-BR" dirty="0"/>
              <a:t>Y=10000</a:t>
            </a:r>
          </a:p>
          <a:p>
            <a:pPr marL="0" indent="0">
              <a:buNone/>
            </a:pPr>
            <a:r>
              <a:rPr lang="pt-BR" dirty="0"/>
              <a:t>O salário de um programador nível 4 deve ser R$10mil.</a:t>
            </a:r>
          </a:p>
        </p:txBody>
      </p:sp>
    </p:spTree>
    <p:extLst>
      <p:ext uri="{BB962C8B-B14F-4D97-AF65-F5344CB8AC3E}">
        <p14:creationId xmlns:p14="http://schemas.microsoft.com/office/powerpoint/2010/main" val="3373522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A6D2-1BB7-8EC7-18B2-5E4FD7C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E5C97-4ECA-F5B5-97BD-A5C9A648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a biblioteca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633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8575479-23E2-03EF-EEFE-0E55B742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7AFB7BF-060C-CB77-EF42-E5880313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 é considerado a biblioteca mais útil e robusta para aprendizado de máquina (</a:t>
            </a:r>
            <a:r>
              <a:rPr lang="pt-BR" dirty="0" err="1"/>
              <a:t>Machine</a:t>
            </a:r>
            <a:r>
              <a:rPr lang="pt-BR" dirty="0"/>
              <a:t> Learning) em Python.</a:t>
            </a:r>
          </a:p>
        </p:txBody>
      </p:sp>
    </p:spTree>
    <p:extLst>
      <p:ext uri="{BB962C8B-B14F-4D97-AF65-F5344CB8AC3E}">
        <p14:creationId xmlns:p14="http://schemas.microsoft.com/office/powerpoint/2010/main" val="4772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015648-386A-7D4B-665D-C94C9AAA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Estrutura de um script de ML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B5B177E-0CF9-0A50-61EF-12C4C795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t-BR" dirty="0"/>
              <a:t>Escreva 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 Identifique as variáveis </a:t>
            </a:r>
            <a:r>
              <a:rPr lang="pt-BR" dirty="0" err="1"/>
              <a:t>predict</a:t>
            </a:r>
            <a:r>
              <a:rPr lang="pt-BR" dirty="0"/>
              <a:t> (x1, x2, x3,..., </a:t>
            </a:r>
            <a:r>
              <a:rPr lang="pt-BR" dirty="0" err="1"/>
              <a:t>xn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. Identifique a variável target (y).</a:t>
            </a:r>
          </a:p>
          <a:p>
            <a:pPr marL="0" indent="0">
              <a:buNone/>
            </a:pPr>
            <a:r>
              <a:rPr lang="pt-BR" dirty="0"/>
              <a:t>2. Defina a razão entre os conjuntos de treino e teste: 0.30 é o recomendado, ou seja, 70% do conjunto de dados é para o treino e 30% é para o teste.</a:t>
            </a:r>
          </a:p>
          <a:p>
            <a:pPr marL="0" indent="0">
              <a:buNone/>
            </a:pPr>
            <a:r>
              <a:rPr lang="pt-BR" dirty="0"/>
              <a:t>3. Defina qual é o seu modelo (regressão linear, regressão logística, árvore de decisão, redes neurais).</a:t>
            </a:r>
          </a:p>
          <a:p>
            <a:pPr marL="0" indent="0">
              <a:buNone/>
            </a:pPr>
            <a:r>
              <a:rPr lang="pt-BR" dirty="0"/>
              <a:t>4. Chame o </a:t>
            </a:r>
            <a:r>
              <a:rPr lang="pt-BR" dirty="0" err="1"/>
              <a:t>fit</a:t>
            </a:r>
            <a:r>
              <a:rPr lang="pt-BR" dirty="0"/>
              <a:t> do modelo.</a:t>
            </a:r>
          </a:p>
          <a:p>
            <a:pPr marL="0" indent="0">
              <a:buNone/>
            </a:pPr>
            <a:r>
              <a:rPr lang="pt-BR" dirty="0"/>
              <a:t>5. Chame a métrica (qual grandeza mede a exatidão) do modelo.</a:t>
            </a:r>
          </a:p>
          <a:p>
            <a:pPr marL="0" indent="0">
              <a:buNone/>
            </a:pPr>
            <a:r>
              <a:rPr lang="pt-BR" dirty="0"/>
              <a:t>6. Faça a predição do modelo.</a:t>
            </a:r>
          </a:p>
        </p:txBody>
      </p:sp>
    </p:spTree>
    <p:extLst>
      <p:ext uri="{BB962C8B-B14F-4D97-AF65-F5344CB8AC3E}">
        <p14:creationId xmlns:p14="http://schemas.microsoft.com/office/powerpoint/2010/main" val="338644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08978-4517-D4D7-844D-B4C005D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 Métrica do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79415-9EA9-63AF-9449-60B72B80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métrica é alguma grandeza que vai indicar o erro entre o que o modelo previu e o que se tem de fato.</a:t>
            </a:r>
          </a:p>
          <a:p>
            <a:pPr marL="0" indent="0">
              <a:buNone/>
            </a:pPr>
            <a:r>
              <a:rPr lang="pt-BR" dirty="0"/>
              <a:t>erro=(</a:t>
            </a:r>
            <a:r>
              <a:rPr lang="pt-BR" dirty="0" err="1"/>
              <a:t>y_reta-y_ponto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erro=(17-15)	y</a:t>
            </a:r>
          </a:p>
          <a:p>
            <a:pPr marL="0" indent="0">
              <a:buNone/>
            </a:pPr>
            <a:r>
              <a:rPr lang="pt-BR" dirty="0"/>
              <a:t>erro=2			</a:t>
            </a:r>
          </a:p>
          <a:p>
            <a:pPr marL="0" indent="0">
              <a:buNone/>
            </a:pPr>
            <a:r>
              <a:rPr lang="pt-BR" dirty="0"/>
              <a:t>			17</a:t>
            </a:r>
          </a:p>
          <a:p>
            <a:pPr marL="0" indent="0">
              <a:buNone/>
            </a:pPr>
            <a:r>
              <a:rPr lang="pt-BR" dirty="0"/>
              <a:t>			15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                         2   		x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0BA8F41-C024-1372-FA14-A1F3B188966E}"/>
              </a:ext>
            </a:extLst>
          </p:cNvPr>
          <p:cNvCxnSpPr/>
          <p:nvPr/>
        </p:nvCxnSpPr>
        <p:spPr>
          <a:xfrm>
            <a:off x="3869635" y="5420139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FFE1B8-983D-BC03-DE0F-FA546839DDC3}"/>
              </a:ext>
            </a:extLst>
          </p:cNvPr>
          <p:cNvCxnSpPr>
            <a:cxnSpLocks/>
          </p:cNvCxnSpPr>
          <p:nvPr/>
        </p:nvCxnSpPr>
        <p:spPr>
          <a:xfrm flipV="1">
            <a:off x="4022035" y="3429000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46CA250D-403A-4FEB-3266-17749DCF0F9F}"/>
              </a:ext>
            </a:extLst>
          </p:cNvPr>
          <p:cNvSpPr/>
          <p:nvPr/>
        </p:nvSpPr>
        <p:spPr>
          <a:xfrm>
            <a:off x="4101547" y="4965938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5A4AE2-0D17-7BFD-E29B-06A17346D81A}"/>
              </a:ext>
            </a:extLst>
          </p:cNvPr>
          <p:cNvSpPr/>
          <p:nvPr/>
        </p:nvSpPr>
        <p:spPr>
          <a:xfrm>
            <a:off x="6503507" y="3384346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021F04C-6849-424D-1633-21ECDE623BDB}"/>
              </a:ext>
            </a:extLst>
          </p:cNvPr>
          <p:cNvSpPr/>
          <p:nvPr/>
        </p:nvSpPr>
        <p:spPr>
          <a:xfrm>
            <a:off x="5575854" y="470307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8CCB83-7E4D-72FA-B70E-983B41A54B23}"/>
              </a:ext>
            </a:extLst>
          </p:cNvPr>
          <p:cNvCxnSpPr/>
          <p:nvPr/>
        </p:nvCxnSpPr>
        <p:spPr>
          <a:xfrm flipV="1">
            <a:off x="4022034" y="3046793"/>
            <a:ext cx="3558209" cy="230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2B7F742-4338-43B2-0434-FD8C1719568F}"/>
              </a:ext>
            </a:extLst>
          </p:cNvPr>
          <p:cNvCxnSpPr/>
          <p:nvPr/>
        </p:nvCxnSpPr>
        <p:spPr>
          <a:xfrm>
            <a:off x="5655366" y="4320209"/>
            <a:ext cx="0" cy="109993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91976B8-82C0-95BF-ADFA-D1684528C10A}"/>
              </a:ext>
            </a:extLst>
          </p:cNvPr>
          <p:cNvCxnSpPr>
            <a:cxnSpLocks/>
          </p:cNvCxnSpPr>
          <p:nvPr/>
        </p:nvCxnSpPr>
        <p:spPr>
          <a:xfrm flipH="1">
            <a:off x="4022035" y="4292049"/>
            <a:ext cx="1633331" cy="2816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9E2CE3B-C008-B67C-75FE-CBC6CF55B293}"/>
              </a:ext>
            </a:extLst>
          </p:cNvPr>
          <p:cNvCxnSpPr>
            <a:cxnSpLocks/>
          </p:cNvCxnSpPr>
          <p:nvPr/>
        </p:nvCxnSpPr>
        <p:spPr>
          <a:xfrm flipH="1">
            <a:off x="3942524" y="4788626"/>
            <a:ext cx="1633331" cy="2816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6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420B9C-79C7-58A2-088E-85A0C8E5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F6A9E40-02ED-60AA-18D1-CB9E78F3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Modelo para regressão logística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11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47D6-B79B-EB8E-1C56-F16D25D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7BB4C-C5B0-AB7F-273A-D1F09F93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selecione o seu 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pandas as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nome_de_</a:t>
            </a:r>
            <a:r>
              <a:rPr lang="pt-B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arquivo.csv’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617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D019-5A1C-8B07-D014-1256FEE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as variáveis x (</a:t>
            </a:r>
            <a:r>
              <a:rPr lang="pt-BR" dirty="0" err="1"/>
              <a:t>predict</a:t>
            </a:r>
            <a:r>
              <a:rPr lang="pt-BR" dirty="0"/>
              <a:t>) e y (target):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F08F9-31D2-B91F-3064-52CFB602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#verifique as colunas e separe as variáveis.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f.columns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22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E826-89E5-235F-214A-A6A93A8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MMQ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2443F-38EA-4D9C-3861-AB3F8E5B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método estatístico utilizado para se determinar o melhor ajuste possível para uma reta de um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1A90D4-86C2-73FE-AF45-8B6C14DF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5" t="50000" r="30435" b="21339"/>
          <a:stretch/>
        </p:blipFill>
        <p:spPr>
          <a:xfrm>
            <a:off x="2610678" y="3049726"/>
            <a:ext cx="5897217" cy="326217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6971F27-9655-8EEA-7F18-850D38528F97}"/>
              </a:ext>
            </a:extLst>
          </p:cNvPr>
          <p:cNvCxnSpPr/>
          <p:nvPr/>
        </p:nvCxnSpPr>
        <p:spPr>
          <a:xfrm flipV="1">
            <a:off x="4002157" y="3710609"/>
            <a:ext cx="4108173" cy="1987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47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FEE2-298B-6F14-FB78-9567E59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dependentes (x) e independente(y):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0941C-1DE0-C9A5-CE26-DDC4EA7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Variáveis dependentes (x): 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‘coluna’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]ou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‘coluna1’,’coluna2’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Variável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independente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(y):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‘coluna’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90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4B267-25C6-DA88-35E4-3DC3DA6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conjuntos de dados de treino 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BF9-8DAD-7154-ED9B-6DC89163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sklearn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sklearn.model_selection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train_test_split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x_treinamento</a:t>
            </a:r>
            <a:r>
              <a:rPr lang="pt-BR" dirty="0"/>
              <a:t>, </a:t>
            </a:r>
            <a:r>
              <a:rPr lang="pt-BR" dirty="0" err="1"/>
              <a:t>x_teste</a:t>
            </a:r>
            <a:r>
              <a:rPr lang="pt-BR" dirty="0"/>
              <a:t>, </a:t>
            </a:r>
            <a:r>
              <a:rPr lang="pt-BR" dirty="0" err="1"/>
              <a:t>y_treinamento</a:t>
            </a:r>
            <a:r>
              <a:rPr lang="pt-BR" dirty="0"/>
              <a:t>, </a:t>
            </a:r>
            <a:r>
              <a:rPr lang="pt-BR" dirty="0" err="1"/>
              <a:t>y_teste</a:t>
            </a:r>
            <a:r>
              <a:rPr lang="pt-BR" dirty="0"/>
              <a:t> = </a:t>
            </a:r>
            <a:r>
              <a:rPr lang="pt-BR" dirty="0" err="1"/>
              <a:t>train_test_split</a:t>
            </a:r>
            <a:r>
              <a:rPr lang="pt-BR" dirty="0"/>
              <a:t>(x, y, </a:t>
            </a:r>
            <a:r>
              <a:rPr lang="pt-BR" dirty="0" err="1"/>
              <a:t>test_size</a:t>
            </a:r>
            <a:r>
              <a:rPr lang="pt-BR" dirty="0"/>
              <a:t> = 0.3)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57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E8BE8-B7A6-8CDB-E882-8925C568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D1C0-F5B8-A37C-2493-AA6E0328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sklearn.linear_model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LinearRegression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L_R = </a:t>
            </a:r>
            <a:r>
              <a:rPr lang="pt-BR" dirty="0" err="1"/>
              <a:t>LinearRegression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L_R.fit</a:t>
            </a:r>
            <a:r>
              <a:rPr lang="pt-BR" dirty="0"/>
              <a:t>(</a:t>
            </a:r>
            <a:r>
              <a:rPr lang="pt-BR" dirty="0" err="1"/>
              <a:t>x_treinamento</a:t>
            </a:r>
            <a:r>
              <a:rPr lang="pt-BR" dirty="0"/>
              <a:t>, </a:t>
            </a:r>
            <a:r>
              <a:rPr lang="pt-BR" dirty="0" err="1"/>
              <a:t>y_treinamento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13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EAE7-7C45-795A-584D-272E79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Previsões com o conjunto de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76938-025B-8084-B2F0-3A032DE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y_previsoes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91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DD11-530F-052E-A855-82360C0A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a métrica: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96E80-BA87-635B-E549-83B3E87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metrics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sklearn.metrics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mean_squared_error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y_predicao</a:t>
            </a:r>
            <a:r>
              <a:rPr lang="pt-BR" dirty="0"/>
              <a:t> =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acuracia</a:t>
            </a:r>
            <a:r>
              <a:rPr lang="pt-BR" dirty="0"/>
              <a:t> =   </a:t>
            </a:r>
            <a:r>
              <a:rPr lang="pt-BR" dirty="0" err="1"/>
              <a:t>mean_squared_error</a:t>
            </a:r>
            <a:r>
              <a:rPr lang="pt-BR" dirty="0"/>
              <a:t>(</a:t>
            </a:r>
            <a:r>
              <a:rPr lang="pt-BR" dirty="0" err="1"/>
              <a:t>y_teste</a:t>
            </a:r>
            <a:r>
              <a:rPr lang="pt-BR" dirty="0"/>
              <a:t>, </a:t>
            </a:r>
            <a:r>
              <a:rPr lang="pt-BR"/>
              <a:t>y_predicao)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67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DF220-A27B-24FD-9146-256DF27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 novas provisões:</a:t>
            </a: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1DCD9-1F9B-1D2B-1597-5ADC1A22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new_client1 = [[0.0,0.0,0.0,1.0,0.0,0.58,0.61,0.74,1.0,1.0]]  </a:t>
            </a:r>
          </a:p>
          <a:p>
            <a:pPr marL="0" indent="0">
              <a:buNone/>
            </a:pPr>
            <a:r>
              <a:rPr lang="pt-BR" dirty="0"/>
              <a:t>new_client2 = [[0.0,1.0,0.33,1.0,0.0,0.54,0.60,0.74,0.0,0.0]]  </a:t>
            </a:r>
          </a:p>
          <a:p>
            <a:pPr marL="0" indent="0">
              <a:buNone/>
            </a:pPr>
            <a:r>
              <a:rPr lang="pt-BR" dirty="0" err="1"/>
              <a:t>Faz_Prev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Prob</a:t>
            </a:r>
            <a:r>
              <a:rPr lang="pt-BR" dirty="0"/>
              <a:t>=</a:t>
            </a:r>
            <a:r>
              <a:rPr lang="pt-BR" dirty="0" err="1"/>
              <a:t>L_R.predict_proba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 </a:t>
            </a:r>
            <a:r>
              <a:rPr lang="pt-BR" dirty="0" err="1"/>
              <a:t>Faz_Prev</a:t>
            </a:r>
            <a:r>
              <a:rPr lang="pt-BR" dirty="0"/>
              <a:t>==0:</a:t>
            </a:r>
          </a:p>
          <a:p>
            <a:pPr marL="0" indent="0">
              <a:buNone/>
            </a:pPr>
            <a:r>
              <a:rPr lang="pt-BR" dirty="0"/>
              <a:t>    print('Empréstimo Negado, 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   print('Empréstimo Concedido,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072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7EAC-7A30-A5E9-7DCF-210BE5E9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666A3-6B11-A043-B429-6674122A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69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593B9-5CF7-5D3F-A685-723DEE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035B1-DC25-C8BA-93D0-65A0670D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4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BDC500-727F-27D0-CDEE-0EB2A588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MMQ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BE245F4-5BD4-6309-7F92-EB3B337D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É um método estatístico utilizado para se determinar o melhor ajuste possível para uma reta de um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03D7EC-E1B0-5FB9-3109-3FAE50DC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5" t="50000" r="30435" b="21339"/>
          <a:stretch/>
        </p:blipFill>
        <p:spPr>
          <a:xfrm>
            <a:off x="2610678" y="3049726"/>
            <a:ext cx="5897217" cy="326217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825F2E6-A672-2568-DDDF-2B91EBBF339B}"/>
              </a:ext>
            </a:extLst>
          </p:cNvPr>
          <p:cNvCxnSpPr>
            <a:cxnSpLocks/>
          </p:cNvCxnSpPr>
          <p:nvPr/>
        </p:nvCxnSpPr>
        <p:spPr>
          <a:xfrm flipV="1">
            <a:off x="4002157" y="3299791"/>
            <a:ext cx="3140765" cy="2398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80DD0-CF44-8F21-DAD1-CA36CF55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da Reta: y = </a:t>
            </a:r>
            <a:r>
              <a:rPr lang="pt-BR" dirty="0" err="1"/>
              <a:t>A.x</a:t>
            </a:r>
            <a:r>
              <a:rPr lang="pt-BR" dirty="0"/>
              <a:t> +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304A4-D9E2-4C5E-1B09-6B9314C4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coeficiente angular (A) da reta é dado pela fórmula: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coeficiente linear (B) da reta é dado pela fórmula: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F763A5-8806-142C-72D5-0C025D6D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5" t="21629" r="40979" b="65031"/>
          <a:stretch/>
        </p:blipFill>
        <p:spPr>
          <a:xfrm>
            <a:off x="3604590" y="2372139"/>
            <a:ext cx="4717351" cy="1396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97390D-3933-B853-1876-8987B825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36543" r="43488" b="47899"/>
          <a:stretch/>
        </p:blipFill>
        <p:spPr>
          <a:xfrm>
            <a:off x="3485321" y="5095892"/>
            <a:ext cx="4598505" cy="13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85436-2DD6-D553-F580-9504E96F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A012A-C3D5-DD52-0D6A-2E3A648D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5D82D67-CA43-85B5-9486-109BBF02F043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1CC340F-B34C-49AF-6936-7F2D6896A397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796EDEC-6FD0-8AAD-9A5A-38511B40768D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C05235-8304-344F-332A-056BA340B2A1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3127CF2-C78A-E812-0762-F47FD126521A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00B770-626D-8E97-D743-11DC601AF4F5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DE60DD-BB51-FA26-7766-CF263D66A169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A2E4D05-51FD-F9D7-F5C4-02C25B2F7197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82030C-4336-86E0-DF2A-08E3C02E4C82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C844AA7-675F-5C1A-D466-CF5BD7624BD7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F052EDB-1DFA-FC7B-6339-348CFA604534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144A1A4-5D39-2EFC-44CE-7C4A5230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Melhor Reta que ajusta aos pontos: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1D1A5E3-09B9-D0D9-C93D-E34CDC3C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13B5AA3-1565-E0B7-0200-9C2ECCF70648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B0B489C-B89F-3E61-CE0F-480F231A9C84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78E0F12-EB87-6E9E-071B-2A6E9179F9F8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5A366C-187E-E191-609F-CD1472050B4A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310483-E73E-9DEF-76FB-339A6AE617AC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7B68A58-89FE-0B1A-A8C6-25D8D027F306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85F1546-0D1D-2EA4-E4D5-CB0B175ACF60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9398001-EEEE-B816-F5E5-3EA52723F41F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F5C6D3F-ABE5-795A-7F95-F2A664C63D12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CD87CC0-0E32-FFCC-E569-017BF025BE6B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F880FBF-08CA-2939-E2F4-1D00483835E7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1C61AE-B0B6-DF65-8008-2C25E5B722DF}"/>
              </a:ext>
            </a:extLst>
          </p:cNvPr>
          <p:cNvCxnSpPr>
            <a:cxnSpLocks/>
          </p:cNvCxnSpPr>
          <p:nvPr/>
        </p:nvCxnSpPr>
        <p:spPr>
          <a:xfrm flipV="1">
            <a:off x="5300870" y="1825625"/>
            <a:ext cx="4492487" cy="2786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3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8049D-1B40-0E3E-B0FA-10F39DA2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Reta que ajusta aos pontos: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68CD64D-14AF-E03E-3CD8-5448C887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2D66A15-10D5-110A-0048-B5E98EC16718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249E109-21DB-56A7-A366-66AA6A0D67FE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BDA15CD3-9D18-067A-6F54-AE094083D244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D25AFE1-39CE-BD06-7E2E-3EBA86506AF4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D95521E-CF19-C46D-7FAB-D7CDB5B9E7FE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45EA7D-EDE0-5416-3AE9-E7B35852439A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C4C3DB0-3D29-C9DF-DB63-9031E4D7C4A6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3904690-55AC-969A-2910-EDE5024E0498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395720-0E6F-CEB7-020F-1A93511BCEEB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4190185-B7DA-57D9-1EE5-ECBBB6DC332D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18C9A95-1D3F-DDC1-C4DE-30646606D390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E516FB-AA5A-CA14-11CE-06073A1ACE28}"/>
              </a:ext>
            </a:extLst>
          </p:cNvPr>
          <p:cNvCxnSpPr>
            <a:cxnSpLocks/>
          </p:cNvCxnSpPr>
          <p:nvPr/>
        </p:nvCxnSpPr>
        <p:spPr>
          <a:xfrm flipV="1">
            <a:off x="5194853" y="2186126"/>
            <a:ext cx="4982817" cy="1577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5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D08BB-6081-8B87-93AD-6928B8C7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que precisamos?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A6244-F039-BB47-4ACB-23277FD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 de Somatórios.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6C4F39-CE00-D1C4-CA94-C1952954C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5" t="21629" r="40979" b="65031"/>
          <a:stretch/>
        </p:blipFill>
        <p:spPr>
          <a:xfrm>
            <a:off x="3604590" y="2372139"/>
            <a:ext cx="4717351" cy="1396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862591-D791-6858-B195-984CF33A6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36543" r="43488" b="47899"/>
          <a:stretch/>
        </p:blipFill>
        <p:spPr>
          <a:xfrm>
            <a:off x="3604590" y="3904060"/>
            <a:ext cx="4598505" cy="13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7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1426</Words>
  <Application>Microsoft Office PowerPoint</Application>
  <PresentationFormat>Widescreen</PresentationFormat>
  <Paragraphs>181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Tema do Office</vt:lpstr>
      <vt:lpstr>curso DEV FULL STACK data science</vt:lpstr>
      <vt:lpstr>Método dos Mínimos Quadrados (MMQ):</vt:lpstr>
      <vt:lpstr>MMQ</vt:lpstr>
      <vt:lpstr>MMQ</vt:lpstr>
      <vt:lpstr>Equação da Reta: y = A.x + B</vt:lpstr>
      <vt:lpstr>Exemplificando:</vt:lpstr>
      <vt:lpstr>Melhor Reta que ajusta aos pontos:</vt:lpstr>
      <vt:lpstr>Melhor Reta que ajusta aos pontos:</vt:lpstr>
      <vt:lpstr>Do que precisamos?</vt:lpstr>
      <vt:lpstr>Exemplificando com o pandas:</vt:lpstr>
      <vt:lpstr>Apresentação do PowerPoint</vt:lpstr>
      <vt:lpstr>Apresentação do PowerPoint</vt:lpstr>
      <vt:lpstr>Fim:</vt:lpstr>
      <vt:lpstr>Aprendizado de Máquina (machine learning):</vt:lpstr>
      <vt:lpstr>Regressão Linear:</vt:lpstr>
      <vt:lpstr>Função do 1º grau:</vt:lpstr>
      <vt:lpstr>O problema:</vt:lpstr>
      <vt:lpstr>Função do 1º grau:</vt:lpstr>
      <vt:lpstr>Função do 1º grau:</vt:lpstr>
      <vt:lpstr>Substituindo os valores:</vt:lpstr>
      <vt:lpstr>Sistema de equações:</vt:lpstr>
      <vt:lpstr>Por fim, a Função:</vt:lpstr>
      <vt:lpstr>Regressão Linear:</vt:lpstr>
      <vt:lpstr>Scikit-learn.</vt:lpstr>
      <vt:lpstr>Estrutura de um script de ML com o scikit-learn:</vt:lpstr>
      <vt:lpstr>Entendendo a Métrica do modelo:</vt:lpstr>
      <vt:lpstr>Script python com o scikit-learn:</vt:lpstr>
      <vt:lpstr>Continuação do script:</vt:lpstr>
      <vt:lpstr>Selecionando as variáveis x (predict) e y (target):</vt:lpstr>
      <vt:lpstr>Variáveis dependentes (x) e independente(y): </vt:lpstr>
      <vt:lpstr>Criando os conjuntos de dados de treino e teste:</vt:lpstr>
      <vt:lpstr>Criando o modelo:</vt:lpstr>
      <vt:lpstr>Previsões com o conjunto de teste:</vt:lpstr>
      <vt:lpstr>Definindo a métrica:</vt:lpstr>
      <vt:lpstr>Fazendo novas provisões: </vt:lpstr>
      <vt:lpstr>FIM: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data science</dc:title>
  <dc:creator>Dourival Júnior</dc:creator>
  <cp:lastModifiedBy>Dourival Júnior</cp:lastModifiedBy>
  <cp:revision>12</cp:revision>
  <dcterms:created xsi:type="dcterms:W3CDTF">2023-01-07T12:29:43Z</dcterms:created>
  <dcterms:modified xsi:type="dcterms:W3CDTF">2023-01-13T15:36:14Z</dcterms:modified>
</cp:coreProperties>
</file>