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4" r:id="rId7"/>
    <p:sldId id="260" r:id="rId8"/>
    <p:sldId id="261" r:id="rId9"/>
    <p:sldId id="262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5BCFE1-E887-810C-2906-452C5018EA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A685285-5DB2-CEF3-7EB2-1CC97DB855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5EBB740-D5A0-E7FF-7697-FE0359C54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DF092-9BC6-4A75-9E68-1FA672F54969}" type="datetimeFigureOut">
              <a:rPr lang="pt-BR" smtClean="0"/>
              <a:t>10/12/2022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91BCA7F-2F6E-CEA0-6686-B87F83D80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6F21B26-3CE8-D709-D754-8A0D925A8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C6FEC-6139-4D98-B4FF-2C35D2B957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7983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CCF256-5E86-164A-EE77-64730D0DF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EE88B0A-D7E4-C9F7-EADB-5029672274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11207DB-4721-08C2-6A2C-90DC16A0F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DF092-9BC6-4A75-9E68-1FA672F54969}" type="datetimeFigureOut">
              <a:rPr lang="pt-BR" smtClean="0"/>
              <a:t>10/12/2022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BA62205-12B8-41EA-453A-FCE12F1FF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FDB6CC5-0BFC-436A-D10E-57B204D8F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C6FEC-6139-4D98-B4FF-2C35D2B957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3153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BC32400-A47C-5916-627A-CBACD25693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C5D309D-5235-1F7E-242D-056626DAB7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5019020-D98F-CF25-DC69-4FE47ECEE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DF092-9BC6-4A75-9E68-1FA672F54969}" type="datetimeFigureOut">
              <a:rPr lang="pt-BR" smtClean="0"/>
              <a:t>10/12/2022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492FF34-78A5-EEDF-EE1B-C057B5223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B44D7BF-F7F6-62E9-6FDF-D941B11F4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C6FEC-6139-4D98-B4FF-2C35D2B957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9385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0CF996-C249-C3AC-8E2F-82FD1ABBE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DC306AA-BD0C-4635-2BC3-626A6E661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F19BF12-A102-3A00-7385-667E68ADE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DF092-9BC6-4A75-9E68-1FA672F54969}" type="datetimeFigureOut">
              <a:rPr lang="pt-BR" smtClean="0"/>
              <a:t>10/12/2022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2E4FB0B-EEE4-29A1-AD8A-4FBB07A60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02BC00A-A804-1C98-640F-20A8F6621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C6FEC-6139-4D98-B4FF-2C35D2B957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3175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C5CAF8-0C74-D8A4-80A7-F69384B55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4EEB75E-530E-CB2C-AAFC-3CF0FD10CE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7AF1CE-F1A1-D042-C847-75488B700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DF092-9BC6-4A75-9E68-1FA672F54969}" type="datetimeFigureOut">
              <a:rPr lang="pt-BR" smtClean="0"/>
              <a:t>10/12/2022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92010C3-3635-AE9F-C517-26E2D4CFA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CF4DD24-51DA-E94C-363A-E7326F661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C6FEC-6139-4D98-B4FF-2C35D2B957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3507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6558C6-9746-DA0E-D642-B6AC9AD81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55CD84-11E5-8A33-6327-8969A5581F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8621434-991E-A91B-BB2F-516C1B7A63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76D7D01-3471-8E4E-BF78-3C8B7BDED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DF092-9BC6-4A75-9E68-1FA672F54969}" type="datetimeFigureOut">
              <a:rPr lang="pt-BR" smtClean="0"/>
              <a:t>10/12/2022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C736C36-4138-019A-45F7-F392AAFBE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A1A7CFA-EC23-0B15-51E7-46530A456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C6FEC-6139-4D98-B4FF-2C35D2B957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3338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AF2F5D-A998-0953-3680-DE6485C3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B869964-F5A5-3AE1-7D9B-B13001750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5126E9B-6027-2192-552F-2B526AE6B8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4936655-9B60-424C-2866-6D267F3EE6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0178E70-BE10-0563-45F7-27595E65A6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218EFC1-F3EB-BA4E-5024-710252A01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DF092-9BC6-4A75-9E68-1FA672F54969}" type="datetimeFigureOut">
              <a:rPr lang="pt-BR" smtClean="0"/>
              <a:t>10/12/2022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F08A222-87BF-6569-FE29-8886E8556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0EBB4FC-CCA3-8A5A-6701-4EB1A2CCC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C6FEC-6139-4D98-B4FF-2C35D2B957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7511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2823C8-605E-DF23-C035-C067B41F2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A0AA2DA-8B35-1F1C-EE25-3512985C8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DF092-9BC6-4A75-9E68-1FA672F54969}" type="datetimeFigureOut">
              <a:rPr lang="pt-BR" smtClean="0"/>
              <a:t>10/12/2022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30F1DE1-A957-C327-B813-61E61E3EF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05B10AD-EF44-40CB-E888-F774D452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C6FEC-6139-4D98-B4FF-2C35D2B957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65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AAD9482-8BB5-FC5C-0F61-04B284BB8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DF092-9BC6-4A75-9E68-1FA672F54969}" type="datetimeFigureOut">
              <a:rPr lang="pt-BR" smtClean="0"/>
              <a:t>10/12/2022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F2D8862-A2E2-B471-14A5-DC0882BA5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C30916C-FE33-4183-4EA2-4575E71F1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C6FEC-6139-4D98-B4FF-2C35D2B957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2617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E7C07E-82BB-FD55-E0ED-50F8F63AD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1FB198F-CDF6-D632-4E40-7C22863FF9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17D8C06-26AF-CDE4-6F90-C6A907B6E5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E98C100-16C5-6370-279F-3E660F5C8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DF092-9BC6-4A75-9E68-1FA672F54969}" type="datetimeFigureOut">
              <a:rPr lang="pt-BR" smtClean="0"/>
              <a:t>10/12/2022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A0C0BB8-3E7A-D78B-E912-F235B9649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FB9D11B-5BC1-14FC-30F2-F440D4C1F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C6FEC-6139-4D98-B4FF-2C35D2B957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2567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304FC8-234E-EF2F-5C0F-ACEE174FA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91435D7-7ADF-913C-1DE6-E8A1F088A3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466212B-77AF-AB83-B1AA-0AC1B33257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F6101AA-BC1A-C33B-5E3A-7FD06337E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DF092-9BC6-4A75-9E68-1FA672F54969}" type="datetimeFigureOut">
              <a:rPr lang="pt-BR" smtClean="0"/>
              <a:t>10/12/2022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44D021C-04C6-0AF2-2060-B8A446ACD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84D8A35-0297-186B-78B7-3337F869D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C6FEC-6139-4D98-B4FF-2C35D2B957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332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1429826-2AAF-2709-20EB-B2FCD5250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1403D0E-2112-9973-F302-A5781BC3BD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0E0E036-2D07-5DAE-68D7-B5FD308490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DF092-9BC6-4A75-9E68-1FA672F54969}" type="datetimeFigureOut">
              <a:rPr lang="pt-BR" smtClean="0"/>
              <a:t>10/12/2022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004CF17-26E8-9ADC-A9FA-BB4E015E97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68186FA-72AA-ED9D-5476-5030A6672A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0C6FEC-6139-4D98-B4FF-2C35D2B957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8067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975765-5A60-F7ED-2CCE-ADD03A004D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Curso DEV FULL STACK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E7E0624-766B-86AC-3C8F-F90A678EA9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Aula: aplicação de estatística em um </a:t>
            </a:r>
            <a:r>
              <a:rPr lang="pt-BR" dirty="0" err="1"/>
              <a:t>dataframe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03888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A1B876-1E98-5F70-2E13-B0E122172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Plots</a:t>
            </a:r>
            <a:r>
              <a:rPr lang="pt-BR" dirty="0"/>
              <a:t> estatísticos: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DACC520-C1F4-D21A-0EFF-34497ACBB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Fazer o histograma e o </a:t>
            </a:r>
            <a:r>
              <a:rPr lang="pt-BR" dirty="0" err="1"/>
              <a:t>boxplot</a:t>
            </a:r>
            <a:r>
              <a:rPr lang="pt-BR" dirty="0"/>
              <a:t> das colunas</a:t>
            </a:r>
          </a:p>
          <a:p>
            <a:r>
              <a:rPr lang="pt-BR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LoanAmount</a:t>
            </a:r>
            <a:endParaRPr lang="pt-BR" b="0" dirty="0">
              <a:solidFill>
                <a:srgbClr val="A31515"/>
              </a:solidFill>
              <a:effectLst/>
              <a:latin typeface="Courier New" panose="02070309020205020404" pitchFamily="49" charset="0"/>
            </a:endParaRPr>
          </a:p>
          <a:p>
            <a:r>
              <a:rPr lang="pt-BR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CoapplicantIncome</a:t>
            </a:r>
            <a:endParaRPr lang="pt-BR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pt-BR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ApplicantIncome</a:t>
            </a:r>
            <a:endParaRPr lang="pt-BR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pt-BR" dirty="0">
                <a:solidFill>
                  <a:srgbClr val="A31515"/>
                </a:solidFill>
                <a:latin typeface="Courier New" panose="02070309020205020404" pitchFamily="49" charset="0"/>
              </a:rPr>
              <a:t>O que se pode concluir?</a:t>
            </a:r>
            <a:endParaRPr lang="pt-BR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96243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88087A-1A3B-EB5E-6B84-429D4C9C4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Checar novamente as colunas para ver os </a:t>
            </a:r>
            <a:r>
              <a:rPr lang="pt-BR" dirty="0" err="1"/>
              <a:t>missing</a:t>
            </a:r>
            <a:r>
              <a:rPr lang="pt-BR" dirty="0"/>
              <a:t> </a:t>
            </a:r>
            <a:r>
              <a:rPr lang="pt-BR" dirty="0" err="1"/>
              <a:t>values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2C9381-E939-AA01-E2CB-3AC1A6B75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df.isnull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().</a:t>
            </a:r>
            <a:r>
              <a:rPr lang="pt-BR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sum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91924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1BF980-CF73-3E7E-B3EC-683FAACC6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Estudo da variável target (</a:t>
            </a:r>
            <a:r>
              <a:rPr lang="pt-BR" dirty="0" err="1"/>
              <a:t>Loan_Status</a:t>
            </a:r>
            <a:r>
              <a:rPr lang="pt-BR" dirty="0"/>
              <a:t>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A344C29-F527-FE33-B084-1D6084DE8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Fazer um gráfico de pizza e um gráfico de barras para está variável.</a:t>
            </a:r>
          </a:p>
          <a:p>
            <a:r>
              <a:rPr lang="pt-BR" dirty="0"/>
              <a:t>O que se pode concluir?</a:t>
            </a:r>
          </a:p>
        </p:txBody>
      </p:sp>
    </p:spTree>
    <p:extLst>
      <p:ext uri="{BB962C8B-B14F-4D97-AF65-F5344CB8AC3E}">
        <p14:creationId xmlns:p14="http://schemas.microsoft.com/office/powerpoint/2010/main" val="13032086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3F093F-16D6-3ACA-A75F-DCC2EA4DD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B3D7525-3400-D77A-1A9C-B492B6B08E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84726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37DCEA-943C-65BE-97E0-8EEEA457A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D59B032-C973-4ECA-713B-EF327E477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0298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0259ED-CAF3-C9FD-0A7C-4096B508E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Data Frame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F7601B6-EEAC-AECE-6CFB-F872B4E97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Problema de Previsão de Empréstimo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b="0" dirty="0" err="1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pandas </a:t>
            </a:r>
            <a:r>
              <a:rPr lang="pt-BR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pt-B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pd</a:t>
            </a:r>
            <a:endParaRPr lang="pt-BR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b="0" dirty="0" err="1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pt-B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numpy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pt-BR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pt-B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</a:t>
            </a:r>
            <a:endParaRPr lang="pt-BR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pt-B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pd.read_csv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pt-BR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'https://raw.githubusercontent.com/</a:t>
            </a:r>
            <a:r>
              <a:rPr lang="pt-BR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dourivaljunior</a:t>
            </a:r>
            <a:r>
              <a:rPr lang="pt-BR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/arquivos/</a:t>
            </a:r>
            <a:r>
              <a:rPr lang="pt-BR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main</a:t>
            </a:r>
            <a:r>
              <a:rPr lang="pt-BR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/loan_data.csv’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warnings</a:t>
            </a:r>
          </a:p>
          <a:p>
            <a:pPr marL="0" indent="0">
              <a:buNone/>
            </a:pP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warnings.filterwarnings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"ignore"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pt-BR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36056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A9157F-79D7-BA8A-8AEF-FB78B811A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Informações do </a:t>
            </a:r>
            <a:r>
              <a:rPr lang="pt-BR" dirty="0" err="1"/>
              <a:t>dataframe</a:t>
            </a:r>
            <a:r>
              <a:rPr lang="pt-BR" dirty="0"/>
              <a:t>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97E5B9-84EE-0AC2-EB89-DAE3F4FA2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err="1"/>
              <a:t>df</a:t>
            </a:r>
            <a:r>
              <a:rPr lang="pt-BR" dirty="0"/>
              <a:t>. Info()</a:t>
            </a:r>
          </a:p>
          <a:p>
            <a:pPr marL="0" indent="0">
              <a:buNone/>
            </a:pPr>
            <a:r>
              <a:rPr lang="pt-BR" dirty="0" err="1"/>
              <a:t>df.head</a:t>
            </a:r>
            <a:r>
              <a:rPr lang="pt-BR" dirty="0"/>
              <a:t>()</a:t>
            </a:r>
          </a:p>
          <a:p>
            <a:pPr marL="0" indent="0">
              <a:buNone/>
            </a:pPr>
            <a:r>
              <a:rPr lang="pt-BR" dirty="0"/>
              <a:t>Deletar a 1ª coluna pois não tem necessidade dela.</a:t>
            </a:r>
          </a:p>
        </p:txBody>
      </p:sp>
    </p:spTree>
    <p:extLst>
      <p:ext uri="{BB962C8B-B14F-4D97-AF65-F5344CB8AC3E}">
        <p14:creationId xmlns:p14="http://schemas.microsoft.com/office/powerpoint/2010/main" val="800538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C52857-FA95-DA57-CF19-DD33DEB53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Começo das operações do </a:t>
            </a:r>
            <a:r>
              <a:rPr lang="pt-BR" dirty="0" err="1"/>
              <a:t>dataframe</a:t>
            </a:r>
            <a:r>
              <a:rPr lang="pt-BR" dirty="0"/>
              <a:t>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9DB601E-F3E3-4EB5-C8E7-783CBC0A5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Verificar se tem valores nulos no </a:t>
            </a:r>
            <a:r>
              <a:rPr lang="pt-BR" dirty="0" err="1"/>
              <a:t>dataframe</a:t>
            </a:r>
            <a:r>
              <a:rPr lang="pt-BR" dirty="0"/>
              <a:t>:</a:t>
            </a:r>
          </a:p>
          <a:p>
            <a:pPr marL="0" indent="0">
              <a:buNone/>
            </a:pPr>
            <a:r>
              <a:rPr lang="pt-BR" dirty="0"/>
              <a:t>Aplicação da função </a:t>
            </a:r>
            <a:r>
              <a:rPr lang="pt-BR" dirty="0" err="1"/>
              <a:t>unique</a:t>
            </a:r>
            <a:r>
              <a:rPr lang="pt-BR" dirty="0"/>
              <a:t>() do pandas.</a:t>
            </a:r>
          </a:p>
          <a:p>
            <a:pPr marL="0" indent="0">
              <a:buNone/>
            </a:pPr>
            <a:r>
              <a:rPr lang="pt-B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pt-BR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pt-BR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Gender</a:t>
            </a:r>
            <a:r>
              <a:rPr lang="pt-BR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</a:t>
            </a:r>
            <a:r>
              <a:rPr lang="pt-B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unique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pt-BR" dirty="0" err="1"/>
              <a:t>Verficar</a:t>
            </a:r>
            <a:r>
              <a:rPr lang="pt-BR" dirty="0"/>
              <a:t> se tem valores nulos nas colunas.</a:t>
            </a:r>
          </a:p>
          <a:p>
            <a:pPr marL="0" indent="0">
              <a:buNone/>
            </a:pPr>
            <a:r>
              <a:rPr lang="pt-B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df.isnull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().</a:t>
            </a:r>
            <a:r>
              <a:rPr lang="pt-BR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sum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67529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7AD8D4-D9FA-79BB-98B5-3E94B9048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Técnica ETL: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EEF8F0E-DA87-3602-1E51-0AC28477E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Começo do processo de ETA (</a:t>
            </a:r>
            <a:r>
              <a:rPr lang="pt-BR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Extract</a:t>
            </a:r>
            <a:r>
              <a:rPr lang="pt-B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pt-BR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Transform</a:t>
            </a:r>
            <a:r>
              <a:rPr lang="pt-B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pt-BR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and</a:t>
            </a:r>
            <a:r>
              <a:rPr lang="pt-B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pt-BR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Load</a:t>
            </a:r>
            <a:r>
              <a:rPr lang="pt-B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) das variáveis.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88445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BD2D1C-B8A7-C2E4-F95C-950D3A735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Convertendo as variáveis categóricas em numéricas usando a função map.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346613A-59D7-50AB-662B-74D90797E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pt-BR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‘nome da coluna '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 = </a:t>
            </a:r>
            <a:r>
              <a:rPr lang="pt-B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pt-BR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‘nome da coluna'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</a:t>
            </a:r>
            <a:r>
              <a:rPr lang="pt-BR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map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({</a:t>
            </a:r>
            <a:r>
              <a:rPr lang="pt-BR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‘obj1'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 </a:t>
            </a:r>
            <a:r>
              <a:rPr lang="pt-BR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pt-BR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’obj2'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 </a:t>
            </a:r>
            <a:r>
              <a:rPr lang="pt-BR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})</a:t>
            </a:r>
          </a:p>
          <a:p>
            <a:pPr marL="0" indent="0">
              <a:buNone/>
            </a:pPr>
            <a:endParaRPr lang="pt-BR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83134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AC81A9-0ADC-B2CC-B1EC-971B2ADEA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Estudo das Variáveis Numéricas.</a:t>
            </a:r>
            <a:br>
              <a:rPr lang="pt-B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5A45C9-F15F-6A30-ADB4-51963C999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pt-B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Vamos fazer uma investigação estatística nos valores das variáveis numéricas do </a:t>
            </a:r>
            <a:r>
              <a:rPr lang="pt-BR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dataframe</a:t>
            </a:r>
            <a:r>
              <a:rPr lang="pt-B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determinando a média </a:t>
            </a:r>
            <a:r>
              <a:rPr lang="pt-BR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aritimética</a:t>
            </a:r>
            <a:r>
              <a:rPr lang="pt-B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, desvio padrão, mediana e moda.</a:t>
            </a:r>
          </a:p>
          <a:p>
            <a:pPr algn="l"/>
            <a:r>
              <a:rPr lang="pt-BR" dirty="0">
                <a:solidFill>
                  <a:srgbClr val="212121"/>
                </a:solidFill>
                <a:latin typeface="Roboto" panose="02000000000000000000" pitchFamily="2" charset="0"/>
              </a:rPr>
              <a:t>Determinar os indicadores estatísticos para as colunas</a:t>
            </a:r>
          </a:p>
          <a:p>
            <a:pPr marL="0" indent="0">
              <a:buNone/>
            </a:pPr>
            <a:r>
              <a:rPr lang="pt-BR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LoanAmount</a:t>
            </a:r>
            <a:r>
              <a:rPr lang="pt-BR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endParaRPr lang="pt-BR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Loan_Amount_Term</a:t>
            </a:r>
            <a:endParaRPr lang="pt-BR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algn="l"/>
            <a:endParaRPr lang="pt-BR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20297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DE03DC-19B5-0835-37A7-0DEFC594E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fazer com as variáveis numéricas?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D7A55C2-3F9B-0971-1FD2-818EA6641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Para as variáveis numéricas vou preencher os valores ausentes com a mediana ou a moda.</a:t>
            </a:r>
          </a:p>
          <a:p>
            <a:r>
              <a:rPr lang="pt-B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pt-BR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‘</a:t>
            </a:r>
            <a:r>
              <a:rPr lang="pt-BR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nom</a:t>
            </a:r>
            <a:r>
              <a:rPr lang="pt-BR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 da coluna'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</a:t>
            </a:r>
            <a:r>
              <a:rPr lang="pt-B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fillna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pt-B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pt-BR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‘nome da coluna'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</a:t>
            </a:r>
            <a:r>
              <a:rPr lang="pt-B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median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(), </a:t>
            </a:r>
            <a:r>
              <a:rPr lang="pt-B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inplace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pt-BR" b="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pt-B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pt-BR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nome da coluna'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</a:t>
            </a:r>
            <a:r>
              <a:rPr lang="pt-B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fillna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pt-B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pt-BR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nome da coluna'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</a:t>
            </a:r>
            <a:r>
              <a:rPr lang="pt-B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()[</a:t>
            </a:r>
            <a:r>
              <a:rPr lang="pt-BR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 </a:t>
            </a:r>
            <a:r>
              <a:rPr lang="pt-B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inplace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pt-BR" b="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63347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3AF38C-397B-F7B8-6718-98B7B9FA9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Estudar a variável </a:t>
            </a:r>
            <a:r>
              <a:rPr lang="pt-BR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CoapplicantIncome</a:t>
            </a:r>
            <a:r>
              <a:rPr lang="pt-B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.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553387B-AB1C-058A-D6A2-9A23E0A69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Determine os indicadores estatísticos para esta coluna.</a:t>
            </a:r>
          </a:p>
          <a:p>
            <a:r>
              <a:rPr lang="pt-BR" dirty="0"/>
              <a:t>O que se pode concluir?</a:t>
            </a:r>
          </a:p>
          <a:p>
            <a:r>
              <a:rPr lang="pt-BR" dirty="0"/>
              <a:t>Qual atitude a se tomar com esta coluna?</a:t>
            </a:r>
          </a:p>
        </p:txBody>
      </p:sp>
    </p:spTree>
    <p:extLst>
      <p:ext uri="{BB962C8B-B14F-4D97-AF65-F5344CB8AC3E}">
        <p14:creationId xmlns:p14="http://schemas.microsoft.com/office/powerpoint/2010/main" val="33244448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381</Words>
  <Application>Microsoft Office PowerPoint</Application>
  <PresentationFormat>Widescreen</PresentationFormat>
  <Paragraphs>48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Courier New</vt:lpstr>
      <vt:lpstr>Roboto</vt:lpstr>
      <vt:lpstr>Tema do Office</vt:lpstr>
      <vt:lpstr>Curso DEV FULL STACK</vt:lpstr>
      <vt:lpstr>Data Frame</vt:lpstr>
      <vt:lpstr>Informações do dataframe:</vt:lpstr>
      <vt:lpstr>Começo das operações do dataframe:</vt:lpstr>
      <vt:lpstr>Técnica ETL:</vt:lpstr>
      <vt:lpstr>Convertendo as variáveis categóricas em numéricas usando a função map.</vt:lpstr>
      <vt:lpstr>Estudo das Variáveis Numéricas. </vt:lpstr>
      <vt:lpstr>O que fazer com as variáveis numéricas?</vt:lpstr>
      <vt:lpstr>Estudar a variável CoapplicantIncome.</vt:lpstr>
      <vt:lpstr>Plots estatísticos:</vt:lpstr>
      <vt:lpstr>Checar novamente as colunas para ver os missing values</vt:lpstr>
      <vt:lpstr>Estudo da variável target (Loan_Status)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DEV FULL STACK</dc:title>
  <dc:creator>Dourival Júnior</dc:creator>
  <cp:lastModifiedBy>Dourival Júnior</cp:lastModifiedBy>
  <cp:revision>3</cp:revision>
  <dcterms:created xsi:type="dcterms:W3CDTF">2022-12-10T16:57:20Z</dcterms:created>
  <dcterms:modified xsi:type="dcterms:W3CDTF">2022-12-10T17:03:55Z</dcterms:modified>
</cp:coreProperties>
</file>