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E5EEF-0270-222F-FAA7-E4678E0B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5E2F-1D57-149E-AC7B-BF159AB54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DAEBE-B8A1-0C93-CF2C-68BE27E3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D84325-7E83-E66A-30E9-A2FE8776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2210B-B8EA-7B70-3493-04E4CA11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795F-25F1-5EBC-1EB3-F91B62E2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E9AD1C-32C3-C954-DCBB-E69256C4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4FAA4-3FAD-84C5-B738-E4F1DD57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559DB-289B-687A-056C-0C1EAFA4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6922E0-433A-C2CA-9106-3A36B055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E8F76-E307-76E9-509A-3C5E11C5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75EEB-50DA-D908-8166-EB32A69E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6F538-2B4B-CAA7-878A-A1D886D4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0F115-2EB5-783C-19AD-85346992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77E0D-121C-E2C2-F0AA-4EEC3040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0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853D-229A-0B32-23F0-360FB75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9AE65-B161-0392-BB3A-918519F9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B3D6D-3C2C-E171-12A4-7AE4F58D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48EC3-B34D-4C4D-AFE3-9F3084C7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F0256-EC09-0BD4-F24E-BE703E71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33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A05D-DA8F-434F-4E12-4BB94B8D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ACEA9-A49E-4100-A31A-78AF6B5B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CC98A-4A18-9B16-B073-3A6A05C3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C635B-FA68-64AE-3CE2-E92EBF0C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7948C-93E0-896B-EAC7-5A8EB207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7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8B24-196E-AE5B-DB80-8A18DFB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B314E-D2CC-2C18-49CC-09722A55A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75422F-8C61-BB41-58A0-204E2955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76721-9693-1F7D-6EF3-4E0F50F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70FEC-D560-30C8-9D22-25693FA8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CC4218-968F-92F1-5D94-D2018334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A390-BE46-9F9D-6DD8-373E2B7B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3D220-4042-646A-3AFD-BB6781D9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BFB9D6-4ECE-8191-6072-18F01556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3B634F-9484-3E74-6331-ED98521ED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38A499-5825-F6DB-F78E-302E66AC9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8D6CDE-FA5B-B659-3005-E36E2030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5466BC-5EF6-F4E3-8EA4-5C8DD30F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ECFF17-4C11-C657-326C-932EFF74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5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2B78F-9302-CEA6-F26B-AECDB50E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0FACB8-49E2-6915-D3B8-E64E63A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EC781E-4E79-0D32-BC59-A4466A3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1CEE52-0251-1038-F61A-0205CD1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1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885C16-F60C-C8EB-5CE0-90E8F279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67A3F6-FC74-6524-4E3B-14C6FE92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F944F4-810F-DB59-F827-6FE58B04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CE195-05B8-8536-9FF8-7FBDCCB6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FD6-3219-413C-8B7C-DAB0FE4C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611507-CC5A-E989-2A69-325DE80E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FDE88-15E6-BF4A-E125-A38D0F35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70FDCB-58B0-0015-C8E8-E2279FE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241FF7-2F44-9EF5-9586-656F09B6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5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B35C5-EE19-E738-98B2-D7ADF823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19DCA-FEE1-403E-5BCE-BEB142774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98B9C6-60D8-BF83-4F24-9703CCBF4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9264D6-E27A-3BCE-CF8A-60C718F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561A1-00FE-D2F7-7ABB-1B8663F8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111505-7930-646A-942B-FAE40BB3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5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E0E4AA-8E03-5C4A-40C7-58D1AC84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A6A3B8-BDC4-D13E-85D8-F8BCBEAD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94924-CDB3-39F0-D90A-A5E8506A6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6962-D4FE-401D-AA49-792693E6520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34644-53DC-A8AC-53E4-055E02DC6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46AFC-EA1B-5E62-9D30-3E2D7EE7A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74AB-FDCB-41C3-9C2D-9F39B5D4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0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01EC-6AC1-E2A9-9793-55C5FDD35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13C535-7700-42FF-074E-32A1EA8A8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Aula 2: </a:t>
            </a:r>
          </a:p>
          <a:p>
            <a:r>
              <a:rPr lang="pt-BR" dirty="0"/>
              <a:t>Medidas de dispersão e Medidas de posição.</a:t>
            </a:r>
          </a:p>
        </p:txBody>
      </p:sp>
    </p:spTree>
    <p:extLst>
      <p:ext uri="{BB962C8B-B14F-4D97-AF65-F5344CB8AC3E}">
        <p14:creationId xmlns:p14="http://schemas.microsoft.com/office/powerpoint/2010/main" val="193875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63F38-94C7-24B5-C3D0-FBB65B3E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Dispersão: Variância.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898DDC-4DA7-75A9-BB15-66AB38B91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A variância e o desvio padrão são indicadores de precisão no conjunto de dados.</a:t>
                </a:r>
              </a:p>
              <a:p>
                <a:r>
                  <a:rPr lang="pt-BR" dirty="0"/>
                  <a:t>A variância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 é dada pela fórmula: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Observação: A variância é um indicador estatístico da precisão dos dados em torno do valor médio.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898DDC-4DA7-75A9-BB15-66AB38B91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4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791A-DBAA-AF95-F79C-A09CB394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Dispersão: Desvio Padrão.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2A260D-1935-F4F5-429A-6B25FA6F6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desvio padrão (</a:t>
                </a:r>
                <a:r>
                  <a:rPr lang="el-GR" dirty="0"/>
                  <a:t>σ</a:t>
                </a:r>
                <a:r>
                  <a:rPr lang="pt-BR" dirty="0"/>
                  <a:t>) é dado pela fórmula: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r>
                  <a:rPr lang="pt-BR" dirty="0"/>
                  <a:t>Ou seja, o desvio padrão é a raiz quadrada da variância.</a:t>
                </a:r>
              </a:p>
              <a:p>
                <a:r>
                  <a:rPr lang="pt-BR" dirty="0"/>
                  <a:t>O desvio padrão é o mais utilizado que a variância, pois o desvio padrão está na mesma unidade de medida do valor médio.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2A260D-1935-F4F5-429A-6B25FA6F6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3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698A8-B590-079E-DF65-926EB864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Dispersão: Variância e Desvio Padrão.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D7E6E-4C8E-02F4-BCE1-1FA2697F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Exemplo: Determinar o valor médio, a variância e o desvio padrão para a série de 5 medidas de idade a seguir: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resultados são: </a:t>
            </a:r>
          </a:p>
          <a:p>
            <a:r>
              <a:rPr lang="pt-BR" dirty="0"/>
              <a:t>Valor médio: 20 </a:t>
            </a:r>
            <a:r>
              <a:rPr lang="pt-BR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anos</a:t>
            </a:r>
            <a:endParaRPr lang="pt-BR" dirty="0"/>
          </a:p>
          <a:p>
            <a:r>
              <a:rPr lang="pt-BR" dirty="0"/>
              <a:t>Variância: 10 </a:t>
            </a:r>
            <a:r>
              <a:rPr lang="pt-BR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anos</a:t>
            </a:r>
            <a:r>
              <a:rPr lang="pt-BR" sz="280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pt-BR" dirty="0"/>
          </a:p>
          <a:p>
            <a:r>
              <a:rPr lang="pt-BR" dirty="0"/>
              <a:t>Desvio Padrão: 3,16 </a:t>
            </a:r>
            <a:r>
              <a:rPr lang="pt-BR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anos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6B4987C-9627-FCC3-FE99-ADDD4A11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57918"/>
              </p:ext>
            </p:extLst>
          </p:nvPr>
        </p:nvGraphicFramePr>
        <p:xfrm>
          <a:off x="1382644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228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5603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85347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57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1297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4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8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F237-1546-0810-E234-45D24110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de Cálculo: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3279EB6-EC05-274C-F4DA-60C6125467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264757"/>
                  </p:ext>
                </p:extLst>
              </p:nvPr>
            </p:nvGraphicFramePr>
            <p:xfrm>
              <a:off x="2667000" y="2531966"/>
              <a:ext cx="6901070" cy="3403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2812726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49284472"/>
                        </a:ext>
                      </a:extLst>
                    </a:gridCol>
                    <a:gridCol w="3395870">
                      <a:extLst>
                        <a:ext uri="{9D8B030D-6E8A-4147-A177-3AD203B41FA5}">
                          <a16:colId xmlns:a16="http://schemas.microsoft.com/office/drawing/2014/main" val="337594813"/>
                        </a:ext>
                      </a:extLst>
                    </a:gridCol>
                  </a:tblGrid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xi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(xi-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953213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17-20=-3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087961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18-20=-2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13252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21-20=1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515091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25-20=5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283287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19-20=-1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069491"/>
                      </a:ext>
                    </a:extLst>
                  </a:tr>
                  <a:tr h="1121232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=20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pt-BR" b="0" dirty="0"/>
                            <a:t>)</a:t>
                          </a:r>
                        </a:p>
                        <a:p>
                          <a:r>
                            <a:rPr lang="pt-BR" dirty="0"/>
                            <a:t>=(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9+4+1+25+1)</m:t>
                              </m:r>
                            </m:oMath>
                          </a14:m>
                          <a:r>
                            <a:rPr lang="pt-BR" b="0" i="1" dirty="0">
                              <a:latin typeface="Cambria Math" panose="02040503050406030204" pitchFamily="18" charset="0"/>
                            </a:rPr>
                            <a:t>/4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=40</m:t>
                              </m:r>
                            </m:oMath>
                          </a14:m>
                          <a:r>
                            <a:rPr lang="pt-BR" dirty="0"/>
                            <a:t>/4</a:t>
                          </a:r>
                        </a:p>
                        <a:p>
                          <a:r>
                            <a:rPr lang="pt-BR" dirty="0"/>
                            <a:t>=10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021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3279EB6-EC05-274C-F4DA-60C6125467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264757"/>
                  </p:ext>
                </p:extLst>
              </p:nvPr>
            </p:nvGraphicFramePr>
            <p:xfrm>
              <a:off x="2667000" y="2531966"/>
              <a:ext cx="6901070" cy="3403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2812726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49284472"/>
                        </a:ext>
                      </a:extLst>
                    </a:gridCol>
                    <a:gridCol w="3395870">
                      <a:extLst>
                        <a:ext uri="{9D8B030D-6E8A-4147-A177-3AD203B41FA5}">
                          <a16:colId xmlns:a16="http://schemas.microsoft.com/office/drawing/2014/main" val="3375948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xi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(xi-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953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17-20=-3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087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18-20=-2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13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21-20=1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515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25-20=5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2832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19-20=-1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069491"/>
                      </a:ext>
                    </a:extLst>
                  </a:tr>
                  <a:tr h="1209167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=20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3226" t="-183417" r="-717" b="-7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0217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8008A8-5979-96F1-A804-1413608D69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Valor médio=20, Variância=10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6BC9ED0-5858-764D-9D5F-C9C181AA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6718"/>
              </p:ext>
            </p:extLst>
          </p:nvPr>
        </p:nvGraphicFramePr>
        <p:xfrm>
          <a:off x="9014792" y="2531966"/>
          <a:ext cx="1752600" cy="340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33044404"/>
                    </a:ext>
                  </a:extLst>
                </a:gridCol>
              </a:tblGrid>
              <a:tr h="375460">
                <a:tc>
                  <a:txBody>
                    <a:bodyPr/>
                    <a:lstStyle/>
                    <a:p>
                      <a:r>
                        <a:rPr lang="pt-BR" dirty="0"/>
                        <a:t>(xi-</a:t>
                      </a:r>
                      <a:r>
                        <a:rPr lang="el-GR" dirty="0"/>
                        <a:t>μ</a:t>
                      </a:r>
                      <a:r>
                        <a:rPr lang="pt-BR" dirty="0"/>
                        <a:t>)^2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20722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7781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90614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1672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84720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57354"/>
                  </a:ext>
                </a:extLst>
              </a:tr>
              <a:tr h="11509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1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0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BD03-FBA7-4DAD-3030-4181A6B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4F594-7DD7-415B-A3A0-C9F24897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Determine o valor médio, variância e desvio padrão para a série:</a:t>
            </a:r>
          </a:p>
          <a:p>
            <a:r>
              <a:rPr lang="pt-BR" dirty="0"/>
              <a:t>Altura (cm)   10, 8, 12, 14, 7.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17BDFA6-4320-0661-885E-073250693F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618548"/>
                  </p:ext>
                </p:extLst>
              </p:nvPr>
            </p:nvGraphicFramePr>
            <p:xfrm>
              <a:off x="1805608" y="3089148"/>
              <a:ext cx="6901070" cy="3315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2812726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49284472"/>
                        </a:ext>
                      </a:extLst>
                    </a:gridCol>
                    <a:gridCol w="3395870">
                      <a:extLst>
                        <a:ext uri="{9D8B030D-6E8A-4147-A177-3AD203B41FA5}">
                          <a16:colId xmlns:a16="http://schemas.microsoft.com/office/drawing/2014/main" val="337594813"/>
                        </a:ext>
                      </a:extLst>
                    </a:gridCol>
                  </a:tblGrid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xi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(xi-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953213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087961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13252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515091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283287"/>
                      </a:ext>
                    </a:extLst>
                  </a:tr>
                  <a:tr h="358873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069491"/>
                      </a:ext>
                    </a:extLst>
                  </a:tr>
                  <a:tr h="1121232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pt-BR" b="0" dirty="0"/>
                            <a:t>)</a:t>
                          </a:r>
                        </a:p>
                        <a:p>
                          <a:endParaRPr lang="pt-BR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021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17BDFA6-4320-0661-885E-073250693F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618548"/>
                  </p:ext>
                </p:extLst>
              </p:nvPr>
            </p:nvGraphicFramePr>
            <p:xfrm>
              <a:off x="1805608" y="3089148"/>
              <a:ext cx="6901070" cy="3315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2812726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49284472"/>
                        </a:ext>
                      </a:extLst>
                    </a:gridCol>
                    <a:gridCol w="3395870">
                      <a:extLst>
                        <a:ext uri="{9D8B030D-6E8A-4147-A177-3AD203B41FA5}">
                          <a16:colId xmlns:a16="http://schemas.microsoft.com/office/drawing/2014/main" val="3375948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xi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(xi-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953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087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13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515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2832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069491"/>
                      </a:ext>
                    </a:extLst>
                  </a:tr>
                  <a:tr h="1121232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μ</a:t>
                          </a:r>
                          <a:r>
                            <a:rPr lang="pt-BR" dirty="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3226" t="-198913" r="-717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0217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C36A74-E2C0-4377-F337-09863F3CF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81232"/>
              </p:ext>
            </p:extLst>
          </p:nvPr>
        </p:nvGraphicFramePr>
        <p:xfrm>
          <a:off x="8706678" y="3089148"/>
          <a:ext cx="1752600" cy="340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33044404"/>
                    </a:ext>
                  </a:extLst>
                </a:gridCol>
              </a:tblGrid>
              <a:tr h="375460">
                <a:tc>
                  <a:txBody>
                    <a:bodyPr/>
                    <a:lstStyle/>
                    <a:p>
                      <a:r>
                        <a:rPr lang="pt-BR" dirty="0"/>
                        <a:t>(xi-</a:t>
                      </a:r>
                      <a:r>
                        <a:rPr lang="el-GR" dirty="0"/>
                        <a:t>μ</a:t>
                      </a:r>
                      <a:r>
                        <a:rPr lang="pt-BR" dirty="0"/>
                        <a:t>)^2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20722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7781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90614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1672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84720"/>
                  </a:ext>
                </a:extLst>
              </a:tr>
              <a:tr h="3754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57354"/>
                  </a:ext>
                </a:extLst>
              </a:tr>
              <a:tr h="11509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1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5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51306-BE87-D5D4-1CB7-63EB738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240F6-47CF-AA17-A825-0F1F51DA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Determine o valor médio, moda, mediana para o conjunto de dados:</a:t>
            </a:r>
          </a:p>
          <a:p>
            <a:pPr marL="0" indent="0">
              <a:buNone/>
            </a:pPr>
            <a:r>
              <a:rPr lang="pt-BR" dirty="0"/>
              <a:t>a) 3, 2, 4, 4, 5</a:t>
            </a:r>
            <a:r>
              <a:rPr lang="pt-BR"/>
              <a:t>, 7, 6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b) 3, 2, 4, 5, 4, 6, 7,8</a:t>
            </a:r>
          </a:p>
        </p:txBody>
      </p:sp>
    </p:spTree>
    <p:extLst>
      <p:ext uri="{BB962C8B-B14F-4D97-AF65-F5344CB8AC3E}">
        <p14:creationId xmlns:p14="http://schemas.microsoft.com/office/powerpoint/2010/main" val="105513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264F-CE23-5F31-1CE3-8F4B38D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		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4677D-832A-41F5-EFD3-0633EB5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0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736C-DCA4-0FFC-A72C-82E5B9F6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Posição: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A06D8-664B-9DC0-3E44-DB7B27B1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medidas de posição são o valor médio, a mediana e a moda.</a:t>
            </a:r>
          </a:p>
          <a:p>
            <a:r>
              <a:rPr lang="pt-BR" dirty="0"/>
              <a:t>Estes indicadores estatísticos são de extrema importância para a análise de dados, tanto os qualitativos como quantitativos.</a:t>
            </a:r>
          </a:p>
          <a:p>
            <a:r>
              <a:rPr lang="pt-BR" dirty="0"/>
              <a:t>É de extrema importância para o analista saber quando usar estes indicadores estatísticos a partir dos dados coletados.</a:t>
            </a:r>
          </a:p>
          <a:p>
            <a:r>
              <a:rPr lang="pt-BR" dirty="0"/>
              <a:t>Um erro de interpretação no uso de um indicador deste colocará toda a análise estatística em descrédito.</a:t>
            </a:r>
          </a:p>
        </p:txBody>
      </p:sp>
    </p:spTree>
    <p:extLst>
      <p:ext uri="{BB962C8B-B14F-4D97-AF65-F5344CB8AC3E}">
        <p14:creationId xmlns:p14="http://schemas.microsoft.com/office/powerpoint/2010/main" val="263861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6EFA-4AA7-3D03-8699-0AB369D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a importância do uso correto de um indicador estatístico: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0B097-8F17-DCBF-1B78-AB2E1ED0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Exemplo: Uma pesquisa foi realizada em 20 apartamentos de um prédio. Em um item da pesquisa foi perguntado ao morador quantos aparelhos smartfones haviam na sua residência.</a:t>
            </a:r>
          </a:p>
          <a:p>
            <a:pPr marL="0" indent="0">
              <a:buNone/>
            </a:pPr>
            <a:r>
              <a:rPr lang="pt-BR" dirty="0"/>
              <a:t>A tabela abaixo mostra os dados da pesquisa: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66F8AEB-1FAA-FB6F-AE63-4B911698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95413"/>
              </p:ext>
            </p:extLst>
          </p:nvPr>
        </p:nvGraphicFramePr>
        <p:xfrm>
          <a:off x="331304" y="4324257"/>
          <a:ext cx="11569140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57">
                  <a:extLst>
                    <a:ext uri="{9D8B030D-6E8A-4147-A177-3AD203B41FA5}">
                      <a16:colId xmlns:a16="http://schemas.microsoft.com/office/drawing/2014/main" val="1567444254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3365615867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158988943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806023712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954799207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549900879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3674403264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936194254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948042569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104866505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331946058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600490325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340537221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618821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378216023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400532417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4160205092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125377078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322247733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819969217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560351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8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05D7-60C4-0BE0-2D3C-C27C9DF5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da exemplificação: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FCF6F-9E33-8EA3-7344-DECAE7C5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partir dos dados coletados, o analista toma a decisão de calcular a média aritmética dos dados. Este então apresenta o seguinte resultado: </a:t>
            </a:r>
          </a:p>
          <a:p>
            <a:pPr marL="0" indent="0">
              <a:buNone/>
            </a:pPr>
            <a:r>
              <a:rPr lang="pt-BR" dirty="0"/>
              <a:t>Na média, cada apartamento do prédio tem 8 aparelhos smartfones.</a:t>
            </a:r>
          </a:p>
          <a:p>
            <a:r>
              <a:rPr lang="pt-BR" dirty="0"/>
              <a:t>Ai está o problema na metodologia adotada, pois não foi observado que o morador do ap. 402 apresenta um dado muito discrepante dos outros moradores.</a:t>
            </a:r>
          </a:p>
          <a:p>
            <a:r>
              <a:rPr lang="pt-BR" dirty="0"/>
              <a:t>Provavelmente, o morador do ap. 402 é um técnico que conserta smartfones no seu ap. ou ele pode ser um colecionador de smartfones.</a:t>
            </a:r>
          </a:p>
          <a:p>
            <a:r>
              <a:rPr lang="pt-BR" dirty="0"/>
              <a:t>Então, apresentar o valor médio como indicador estatístico pode não ser o mais indicado como neste caso.</a:t>
            </a:r>
          </a:p>
        </p:txBody>
      </p:sp>
    </p:spTree>
    <p:extLst>
      <p:ext uri="{BB962C8B-B14F-4D97-AF65-F5344CB8AC3E}">
        <p14:creationId xmlns:p14="http://schemas.microsoft.com/office/powerpoint/2010/main" val="393273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DEBA-8E97-CB68-1463-6CBCECB1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Posição: Valor Médio.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F91E36-219C-F7E4-76AC-67E005186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valor médio (</a:t>
                </a:r>
                <a:r>
                  <a:rPr lang="el-GR" dirty="0"/>
                  <a:t>μ</a:t>
                </a:r>
                <a:r>
                  <a:rPr lang="pt-BR" dirty="0"/>
                  <a:t>) é calculado como a média aritmética de todos os </a:t>
                </a:r>
                <a:r>
                  <a:rPr lang="pt-BR" i="1" dirty="0"/>
                  <a:t>n</a:t>
                </a:r>
                <a:r>
                  <a:rPr lang="pt-BR" dirty="0"/>
                  <a:t> valores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pt-BR" sz="180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1800" i="1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800" i="1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2222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2222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2222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1800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Por exemplo: O valor médio para o conjunto de idade de 5 pessoas cujos valores são: 22, 43, 35, 30, 20 é 30.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F91E36-219C-F7E4-76AC-67E005186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5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DFAE-9B2A-E71D-297B-C9946C97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Posição: Mediana.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C614F-EE40-EFC8-CBC6-9FBF1A5D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mediana (</a:t>
            </a:r>
            <a:r>
              <a:rPr lang="pt-BR" i="1" dirty="0"/>
              <a:t>Med.</a:t>
            </a:r>
            <a:r>
              <a:rPr lang="pt-BR" dirty="0"/>
              <a:t>) de um conjunto de valores (colocados em Rol) é o valor situado no centro do conjunto de dados.</a:t>
            </a:r>
          </a:p>
          <a:p>
            <a:r>
              <a:rPr lang="pt-BR" dirty="0"/>
              <a:t>O conjunto pode ter um valor par ou ímpar de dados, então a determinação da mediana deverá seguir uma regra.</a:t>
            </a:r>
          </a:p>
          <a:p>
            <a:r>
              <a:rPr lang="pt-BR" dirty="0"/>
              <a:t>A mediana é muito bem utilizada quando temos um conjunto de dados com muitos ‘</a:t>
            </a:r>
            <a:r>
              <a:rPr lang="pt-BR" i="1" dirty="0"/>
              <a:t>outliers</a:t>
            </a:r>
            <a:r>
              <a:rPr lang="pt-BR" dirty="0"/>
              <a:t>’ que são dados extremamente discrepantes no conjunto.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9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892A5-A118-CF6F-E7E5-81A2C3CF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Posição: Mediana.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BC1B1-79CD-511E-AE6C-A6B9E2D6383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pt-BR" dirty="0"/>
              <a:t>Conjunto de dados:</a:t>
            </a:r>
          </a:p>
          <a:p>
            <a:r>
              <a:rPr lang="pt-BR" dirty="0"/>
              <a:t>n ímpar.</a:t>
            </a:r>
          </a:p>
          <a:p>
            <a:pPr marL="0" indent="0">
              <a:buNone/>
            </a:pPr>
            <a:r>
              <a:rPr lang="pt-BR" dirty="0"/>
              <a:t>Neste caso o valor central do conjunto (em Rol) é a mediana.</a:t>
            </a:r>
          </a:p>
          <a:p>
            <a:pPr marL="0" indent="0">
              <a:buNone/>
            </a:pPr>
            <a:r>
              <a:rPr lang="pt-BR" dirty="0"/>
              <a:t>Exemplo: A mediana da série: 1, 1, 2, 2, 3, 3, 4 é 2.</a:t>
            </a:r>
          </a:p>
          <a:p>
            <a:pPr marL="0" indent="0">
              <a:buNone/>
            </a:pPr>
            <a:r>
              <a:rPr lang="pt-BR" dirty="0"/>
              <a:t>(1, 1, 2), 2, (3, 3, 4)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A27949-6756-8FC8-645D-FA7DF0DB89A1}"/>
              </a:ext>
            </a:extLst>
          </p:cNvPr>
          <p:cNvSpPr/>
          <p:nvPr/>
        </p:nvSpPr>
        <p:spPr>
          <a:xfrm>
            <a:off x="2133600" y="3816626"/>
            <a:ext cx="318052" cy="53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4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B8C6A70-405E-029A-4804-0C38D0BC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Medidas de Posição: Mediana.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8DA9CC8-4DAA-EA76-0593-DF9AA0EE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pt-BR" dirty="0"/>
              <a:t>Conjunto de dados:</a:t>
            </a:r>
          </a:p>
          <a:p>
            <a:r>
              <a:rPr lang="pt-BR" dirty="0"/>
              <a:t>n par.</a:t>
            </a:r>
          </a:p>
          <a:p>
            <a:pPr marL="0" indent="0">
              <a:buNone/>
            </a:pPr>
            <a:r>
              <a:rPr lang="pt-BR" dirty="0"/>
              <a:t>Neste caso o valor central do conjunto (em Rol) é dado pela média aritmética dos dois valores centrais.</a:t>
            </a:r>
          </a:p>
          <a:p>
            <a:pPr marL="0" indent="0">
              <a:buNone/>
            </a:pPr>
            <a:r>
              <a:rPr lang="pt-BR" dirty="0"/>
              <a:t>Exemplo: A mediana da série: 2, 10, 12, 20, 22, 31, 34, 40 é 21.</a:t>
            </a:r>
          </a:p>
          <a:p>
            <a:pPr marL="0" indent="0">
              <a:buNone/>
            </a:pPr>
            <a:r>
              <a:rPr lang="pt-BR" dirty="0"/>
              <a:t>(2, 10, 12), 20, 22,(31, 34, 40)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542D20-49B5-7449-651A-B872B5FF0D30}"/>
              </a:ext>
            </a:extLst>
          </p:cNvPr>
          <p:cNvSpPr/>
          <p:nvPr/>
        </p:nvSpPr>
        <p:spPr>
          <a:xfrm>
            <a:off x="2517912" y="4200077"/>
            <a:ext cx="967409" cy="53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20DD4-A9DA-5287-9163-14BDD934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Posição: Moda.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E030F-E755-782A-0DDE-FF01412D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moda (Mod.) de uma série de valores é o valor de maior frequência absoluta, ou seja, o valor que aparece o maior número de vezes no conjunto.</a:t>
            </a:r>
          </a:p>
          <a:p>
            <a:pPr marL="0" indent="0">
              <a:buNone/>
            </a:pPr>
            <a:r>
              <a:rPr lang="pt-BR" dirty="0"/>
              <a:t>Exemplo: A moda da série de dados: 1, 22, 33, 41, 33, 23 é 33.</a:t>
            </a:r>
          </a:p>
          <a:p>
            <a:endParaRPr lang="pt-BR" dirty="0"/>
          </a:p>
          <a:p>
            <a:r>
              <a:rPr lang="pt-BR" dirty="0"/>
              <a:t>A moda é utilizada para preencher dados tipo ‘</a:t>
            </a:r>
            <a:r>
              <a:rPr lang="pt-BR" i="1" dirty="0" err="1"/>
              <a:t>missing</a:t>
            </a:r>
            <a:r>
              <a:rPr lang="pt-BR" i="1" dirty="0"/>
              <a:t> </a:t>
            </a:r>
            <a:r>
              <a:rPr lang="pt-BR" i="1" dirty="0" err="1"/>
              <a:t>values</a:t>
            </a:r>
            <a:r>
              <a:rPr lang="pt-BR" dirty="0"/>
              <a:t>’ em variáveis categóricas. Por exemplo se numa tabela estiver faltando dados na coluna sexo onde lê-se M=0 e F=1 opta-se pela moda para preencher os dados faltantes.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826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1035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do Office</vt:lpstr>
      <vt:lpstr>Estatística</vt:lpstr>
      <vt:lpstr>Medidas de Posição:</vt:lpstr>
      <vt:lpstr>Exemplificando a importância do uso correto de um indicador estatístico:</vt:lpstr>
      <vt:lpstr>Continuação da exemplificação:</vt:lpstr>
      <vt:lpstr>Medidas de Posição: Valor Médio.</vt:lpstr>
      <vt:lpstr>Medidas de Posição: Mediana.</vt:lpstr>
      <vt:lpstr>Medidas de Posição: Mediana.</vt:lpstr>
      <vt:lpstr>Medidas de Posição: Mediana.</vt:lpstr>
      <vt:lpstr>Medidas de Posição: Moda.</vt:lpstr>
      <vt:lpstr>Medidas de Dispersão: Variância.</vt:lpstr>
      <vt:lpstr>Medidas de Dispersão: Desvio Padrão.</vt:lpstr>
      <vt:lpstr>Medidas de Dispersão: Variância e Desvio Padrão.</vt:lpstr>
      <vt:lpstr>Memória de Cálculo:</vt:lpstr>
      <vt:lpstr>Exercício de Revisão:</vt:lpstr>
      <vt:lpstr>Exercício de Revisão:</vt:lpstr>
      <vt:lpstr>    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Estatísitica</dc:title>
  <dc:creator>Dourival Júnior</dc:creator>
  <cp:lastModifiedBy>Dourival Júnior</cp:lastModifiedBy>
  <cp:revision>23</cp:revision>
  <dcterms:created xsi:type="dcterms:W3CDTF">2022-10-27T11:48:49Z</dcterms:created>
  <dcterms:modified xsi:type="dcterms:W3CDTF">2022-11-03T22:36:43Z</dcterms:modified>
</cp:coreProperties>
</file>