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4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6" r:id="rId19"/>
    <p:sldId id="287" r:id="rId20"/>
    <p:sldId id="285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9C089-291B-5A52-7E0D-9C081E0E8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B8EF58-BEA7-5AD8-AA48-AEC13121E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BFC52A-D22E-2599-482E-847178C7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E21E-547C-450B-86AB-02C2F86CB64A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AD4B48-5A0A-FE2D-2E49-FA929A3C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01E507-A9E4-E9C4-F18D-9C3B691D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AC3B-04B1-4960-BB4C-C988E7AAE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074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20C57-012D-E073-32D8-C031E8DB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B123A89-7176-DE35-7D68-52C76D161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020890-E306-1293-AE90-EA283C881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E21E-547C-450B-86AB-02C2F86CB64A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A4BCE0-F8CB-01C3-A0BD-73A675D66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77CCE9-75EE-6EDC-44D0-B84ACD80B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AC3B-04B1-4960-BB4C-C988E7AAE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686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B7A8A4-590A-6EA5-14D9-EED31EF1A2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C522D0-72F1-52F9-D772-EC043AC49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3FFFF0-B6B8-4BDA-E8F9-3DE75448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E21E-547C-450B-86AB-02C2F86CB64A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512131-6536-E1F8-AC9E-B8CECAF10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313ACD-6F79-9C83-FEAB-C8D343B4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AC3B-04B1-4960-BB4C-C988E7AAE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740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24BC5-0481-72CC-F18C-5209B82B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3AF0E0-8018-1AFE-703A-A3B402D3B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772AA3-F79B-36E8-6D08-16F835DD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E21E-547C-450B-86AB-02C2F86CB64A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054BBB-6F2F-1CEF-B053-8C7499977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CF65E6-A200-0B4B-C95C-C8762139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AC3B-04B1-4960-BB4C-C988E7AAE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1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1BC56-CC2E-192C-BD51-E8B36C6ED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F3EBF0-18AE-3F1B-92DA-20C69C902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6D56C2-50AD-6C8D-0E4E-90566454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E21E-547C-450B-86AB-02C2F86CB64A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8D532A-B410-0268-2A18-EF34238A8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FC8E39-341E-A6FD-C2C1-EE5D578B5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AC3B-04B1-4960-BB4C-C988E7AAE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69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121AA-49E6-629F-A1E5-6B3448DAF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A0B456-A063-F994-02F9-CC28B9F08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F0E360-DFF8-D5F9-2928-B6122951D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DAA9ED-9BA5-B5A0-0E35-AE742596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E21E-547C-450B-86AB-02C2F86CB64A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8AF398-BC40-6C6E-EE1C-8CBA80FB1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82E3AB-805C-1AF3-978B-A8B774FF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AC3B-04B1-4960-BB4C-C988E7AAE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99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DC213-3205-3205-6907-BFD9AFF1E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39BC5B-266E-B698-0CC0-E7D7C5A9F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422DAF-324D-2A3E-27C2-E0B239B73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BB618C0-7A04-2ABA-188F-8A391F111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1F95057-2450-FDA4-369B-34F89AE61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995F35A-55D7-7E98-111C-CBEFA42A6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E21E-547C-450B-86AB-02C2F86CB64A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00150F1-1262-BB6B-3541-98CC9341E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3EA829E-1981-66F8-A0F4-D928064F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AC3B-04B1-4960-BB4C-C988E7AAE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60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67DFE-A84F-9B13-1EE0-D0D3FB27B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EFD79F-8EF8-D448-7152-745618E5B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E21E-547C-450B-86AB-02C2F86CB64A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24EAF88-22B5-916F-26F4-FF0F54164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93B2006-017B-C0D8-A149-A4AB5AFEA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AC3B-04B1-4960-BB4C-C988E7AAE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61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D688448-E271-5521-3AB9-7E88A99FC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E21E-547C-450B-86AB-02C2F86CB64A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F33A7C4-4BFD-99F5-78AE-E4B66A1C7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54C4C3-897D-5C30-4477-6432F895C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AC3B-04B1-4960-BB4C-C988E7AAE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98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29D2A-C022-C743-6D74-4414B4F50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068510-D070-200E-BF43-EF4F81C5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6F63A1-C34F-77F7-33E0-69A556A7A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E26772-AD2D-99C9-A5E1-6FDF82D9B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E21E-547C-450B-86AB-02C2F86CB64A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7B58A5-1BC8-5F75-158E-F6570ABD6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603552-087A-6D44-FF38-FEF01CA1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AC3B-04B1-4960-BB4C-C988E7AAE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09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DCDF2-34C6-E9E5-8A28-15029D036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858C12A-5E3A-7215-6616-0FBAF35C1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0FF3AD-C68F-979A-BC07-6D1D0D982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B198A9-F1F0-5DEC-8534-B1CC58163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E21E-547C-450B-86AB-02C2F86CB64A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E31857-4A41-2E05-C723-2167D62F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74387C-FCDA-CC94-4630-4EE9EA52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AC3B-04B1-4960-BB4C-C988E7AAE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24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DD4226B-6A15-8B89-657F-D1D43708D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930EAE-6AF4-8507-87F1-C18D5DB20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70E5E7-325C-BDC6-CC65-401B4AE23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4E21E-547C-450B-86AB-02C2F86CB64A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ECB640-4EFE-9A3D-65EB-1AB4E0794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551510-9409-E6A6-1C13-837CE1CBF7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AC3B-04B1-4960-BB4C-C988E7AAE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33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55717-5C8B-3120-332E-6C487E441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Estatística	</a:t>
            </a:r>
          </a:p>
        </p:txBody>
      </p:sp>
    </p:spTree>
    <p:extLst>
      <p:ext uri="{BB962C8B-B14F-4D97-AF65-F5344CB8AC3E}">
        <p14:creationId xmlns:p14="http://schemas.microsoft.com/office/powerpoint/2010/main" val="3653886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CEDFAF-D483-D076-18CE-650449D5C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Conceitos Básicos: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8A12497B-5961-CAC6-9F15-8C4AFDA16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As Variáveis podem ser quantitativas ou qualitativas:</a:t>
            </a:r>
          </a:p>
          <a:p>
            <a:pPr marL="0" indent="0">
              <a:buNone/>
            </a:pPr>
            <a:r>
              <a:rPr lang="pt-BR" b="1" dirty="0"/>
              <a:t>Variáveis</a:t>
            </a:r>
            <a:r>
              <a:rPr lang="pt-BR" dirty="0"/>
              <a:t> </a:t>
            </a:r>
            <a:r>
              <a:rPr lang="pt-BR" b="1" dirty="0"/>
              <a:t>quantitativas</a:t>
            </a:r>
            <a:r>
              <a:rPr lang="pt-BR" dirty="0"/>
              <a:t> podem ser discretas ou contínuas.</a:t>
            </a:r>
          </a:p>
          <a:p>
            <a:pPr marL="0" indent="0">
              <a:buNone/>
            </a:pPr>
            <a:r>
              <a:rPr lang="pt-BR" b="1" dirty="0"/>
              <a:t>Variáveis qualitativas</a:t>
            </a:r>
            <a:r>
              <a:rPr lang="pt-BR" dirty="0"/>
              <a:t> por sua vez podem ser ordinais ou nominais. </a:t>
            </a:r>
          </a:p>
        </p:txBody>
      </p:sp>
    </p:spTree>
    <p:extLst>
      <p:ext uri="{BB962C8B-B14F-4D97-AF65-F5344CB8AC3E}">
        <p14:creationId xmlns:p14="http://schemas.microsoft.com/office/powerpoint/2010/main" val="3853249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F3157BA-4685-F662-5EE8-016F6FF25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Exemplificando variáveis quantitativas (discreta e contínua):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B02E618-E1B5-587A-6910-6541C9E99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b="1" dirty="0"/>
              <a:t>Quantitativa discreta</a:t>
            </a:r>
            <a:r>
              <a:rPr lang="pt-BR" dirty="0"/>
              <a:t>: idade (21 anos, 56 anos), número de filhos (3), quantidade de smartfones numa residência (4).</a:t>
            </a:r>
          </a:p>
          <a:p>
            <a:r>
              <a:rPr lang="pt-BR" b="1" dirty="0"/>
              <a:t>Quantitativa contínua</a:t>
            </a:r>
            <a:r>
              <a:rPr lang="pt-BR" dirty="0"/>
              <a:t>: massa (205,5g), temperatura (21,7 graus Celsius), altura (174cm), peso (5N).</a:t>
            </a:r>
          </a:p>
        </p:txBody>
      </p:sp>
    </p:spTree>
    <p:extLst>
      <p:ext uri="{BB962C8B-B14F-4D97-AF65-F5344CB8AC3E}">
        <p14:creationId xmlns:p14="http://schemas.microsoft.com/office/powerpoint/2010/main" val="946883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0E8663-7EEA-9C97-F970-FAF098459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Exemplificando variáveis qualitativas (ordinal e nominal):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85E158-5B6F-D4CC-B3C9-5B3B59128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Qualitativa ordinal</a:t>
            </a:r>
            <a:r>
              <a:rPr lang="pt-BR" dirty="0"/>
              <a:t>: grau de escolaridade (analfabeto,, 1° grau completo, ensino médio, graduação, etc.), classe social (A, B, C, D, E).</a:t>
            </a:r>
          </a:p>
          <a:p>
            <a:r>
              <a:rPr lang="pt-BR" b="1" dirty="0"/>
              <a:t>Qualitativas nominal: </a:t>
            </a:r>
            <a:r>
              <a:rPr lang="pt-BR" dirty="0"/>
              <a:t>disciplinas (Matemática, Física, Biologia, História, etc.), cor dos olhos, sexo (M, F), estado civil (casado, solteiro, etc.).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2550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054EC87-03BD-7827-60A3-2D68DE05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DADOS: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8BFD9D4-0C16-7B89-8C01-44F05AA17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Na estatística trabalhamos, inicialmente, com a coleta de dados.</a:t>
            </a:r>
          </a:p>
          <a:p>
            <a:r>
              <a:rPr lang="pt-BR" dirty="0"/>
              <a:t>Os dados são geralmente organizados em séries ou tabelas.</a:t>
            </a:r>
          </a:p>
          <a:p>
            <a:r>
              <a:rPr lang="pt-BR" dirty="0"/>
              <a:t>Estes dados coletados são chamados de dados brutos, e geralmente, estão de forma desordenada.</a:t>
            </a:r>
          </a:p>
          <a:p>
            <a:r>
              <a:rPr lang="pt-BR" dirty="0"/>
              <a:t>As vezes em tabelas encontram-se campos vazios que são chamados ‘</a:t>
            </a:r>
            <a:r>
              <a:rPr lang="pt-BR" i="1" dirty="0" err="1"/>
              <a:t>missing</a:t>
            </a:r>
            <a:r>
              <a:rPr lang="pt-BR" i="1" dirty="0"/>
              <a:t> </a:t>
            </a:r>
            <a:r>
              <a:rPr lang="pt-BR" i="1" dirty="0" err="1"/>
              <a:t>values</a:t>
            </a:r>
            <a:r>
              <a:rPr lang="pt-BR" dirty="0"/>
              <a:t>’ e estes precisam ser muito bem analisados.</a:t>
            </a:r>
          </a:p>
        </p:txBody>
      </p:sp>
    </p:spTree>
    <p:extLst>
      <p:ext uri="{BB962C8B-B14F-4D97-AF65-F5344CB8AC3E}">
        <p14:creationId xmlns:p14="http://schemas.microsoft.com/office/powerpoint/2010/main" val="2083213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3AD3FC3B-8766-1393-C3BA-C45747CBE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ROL: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BA0C840A-0F1F-DAD6-A505-41AEBD8D6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b="1" dirty="0"/>
              <a:t>Definição: </a:t>
            </a:r>
            <a:r>
              <a:rPr lang="pt-BR" dirty="0"/>
              <a:t>Rol é uma sequência ordenada dos dados brutos de forma não decrescente. </a:t>
            </a:r>
          </a:p>
          <a:p>
            <a:pPr marL="0" indent="0">
              <a:buNone/>
            </a:pPr>
            <a:r>
              <a:rPr lang="pt-BR" dirty="0"/>
              <a:t>Por exemplo: Os dados coletados foram:  2, 1, 1, 3, 0, 1, 0, 0, 0, 2.</a:t>
            </a:r>
          </a:p>
          <a:p>
            <a:pPr marL="0" indent="0">
              <a:buNone/>
            </a:pPr>
            <a:r>
              <a:rPr lang="pt-BR" dirty="0"/>
              <a:t>O ROL é então: 0, 0, 0, 0, 1, 1, 1, 2, 2, 3.</a:t>
            </a:r>
          </a:p>
          <a:p>
            <a:r>
              <a:rPr lang="pt-BR" dirty="0"/>
              <a:t>Este conceito é muito importante quando se deseja se saber a mediana de um conjunto de dados.</a:t>
            </a:r>
          </a:p>
        </p:txBody>
      </p:sp>
    </p:spTree>
    <p:extLst>
      <p:ext uri="{BB962C8B-B14F-4D97-AF65-F5344CB8AC3E}">
        <p14:creationId xmlns:p14="http://schemas.microsoft.com/office/powerpoint/2010/main" val="2158542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206A61C-0416-DFDC-2334-BCE72A31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Frequências Simples e Relativa: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28479E7-9C03-BA77-16DC-2D5FB6A8B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b="1" dirty="0"/>
              <a:t>Frequência simples</a:t>
            </a:r>
            <a:r>
              <a:rPr lang="pt-BR" dirty="0"/>
              <a:t>: É o número de vezes que se observa determinado valor. </a:t>
            </a:r>
          </a:p>
          <a:p>
            <a:r>
              <a:rPr lang="pt-BR" b="1" dirty="0"/>
              <a:t>Frequência relativa</a:t>
            </a:r>
            <a:r>
              <a:rPr lang="pt-BR" dirty="0"/>
              <a:t>: É calculada pela razão entre o valor da frequência simples e o total das frequências. </a:t>
            </a:r>
          </a:p>
        </p:txBody>
      </p:sp>
    </p:spTree>
    <p:extLst>
      <p:ext uri="{BB962C8B-B14F-4D97-AF65-F5344CB8AC3E}">
        <p14:creationId xmlns:p14="http://schemas.microsoft.com/office/powerpoint/2010/main" val="3036860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4F36C-F145-8210-3D40-DA4345915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Exemplificando Frequência Simples e Relativa: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F663281-1BAA-747B-6D3D-F9EEDA0AF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Por exemplo: A tabela mostra a nota de 9 alunos de uma turma.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 frequência simples da nota 5 é 3 pois ela aparece três vezes na tabela. Já a frequência relativa é de 33,3%.</a:t>
            </a:r>
          </a:p>
          <a:p>
            <a:pPr marL="0" indent="0">
              <a:buNone/>
            </a:pPr>
            <a:r>
              <a:rPr lang="pt-BR" dirty="0"/>
              <a:t>A tabela abaixo mostra as frequências simples e relativa para os dados.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47D9E4B1-6C1B-E961-9D06-12383618E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378747"/>
              </p:ext>
            </p:extLst>
          </p:nvPr>
        </p:nvGraphicFramePr>
        <p:xfrm>
          <a:off x="2570923" y="4740275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279635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429108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35277537"/>
                    </a:ext>
                  </a:extLst>
                </a:gridCol>
              </a:tblGrid>
              <a:tr h="255619">
                <a:tc>
                  <a:txBody>
                    <a:bodyPr/>
                    <a:lstStyle/>
                    <a:p>
                      <a:r>
                        <a:rPr lang="pt-BR" dirty="0"/>
                        <a:t>Nota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Número de alunos (freq. simples)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Freq. Relativa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474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3/9=33,%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4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2/9=22,%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196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44,4%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291723"/>
                  </a:ext>
                </a:extLst>
              </a:tr>
            </a:tbl>
          </a:graphicData>
        </a:graphic>
      </p:graphicFrame>
      <p:graphicFrame>
        <p:nvGraphicFramePr>
          <p:cNvPr id="7" name="Tabela 5">
            <a:extLst>
              <a:ext uri="{FF2B5EF4-FFF2-40B4-BE49-F238E27FC236}">
                <a16:creationId xmlns:a16="http://schemas.microsoft.com/office/drawing/2014/main" id="{D805E919-12FB-6BA1-AC51-CFB92A638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958218"/>
              </p:ext>
            </p:extLst>
          </p:nvPr>
        </p:nvGraphicFramePr>
        <p:xfrm>
          <a:off x="1408043" y="2687320"/>
          <a:ext cx="90567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122">
                  <a:extLst>
                    <a:ext uri="{9D8B030D-6E8A-4147-A177-3AD203B41FA5}">
                      <a16:colId xmlns:a16="http://schemas.microsoft.com/office/drawing/2014/main" val="3134917010"/>
                    </a:ext>
                  </a:extLst>
                </a:gridCol>
                <a:gridCol w="715618">
                  <a:extLst>
                    <a:ext uri="{9D8B030D-6E8A-4147-A177-3AD203B41FA5}">
                      <a16:colId xmlns:a16="http://schemas.microsoft.com/office/drawing/2014/main" val="1251847102"/>
                    </a:ext>
                  </a:extLst>
                </a:gridCol>
                <a:gridCol w="878288">
                  <a:extLst>
                    <a:ext uri="{9D8B030D-6E8A-4147-A177-3AD203B41FA5}">
                      <a16:colId xmlns:a16="http://schemas.microsoft.com/office/drawing/2014/main" val="744183938"/>
                    </a:ext>
                  </a:extLst>
                </a:gridCol>
                <a:gridCol w="905676">
                  <a:extLst>
                    <a:ext uri="{9D8B030D-6E8A-4147-A177-3AD203B41FA5}">
                      <a16:colId xmlns:a16="http://schemas.microsoft.com/office/drawing/2014/main" val="461002137"/>
                    </a:ext>
                  </a:extLst>
                </a:gridCol>
                <a:gridCol w="905676">
                  <a:extLst>
                    <a:ext uri="{9D8B030D-6E8A-4147-A177-3AD203B41FA5}">
                      <a16:colId xmlns:a16="http://schemas.microsoft.com/office/drawing/2014/main" val="3028008333"/>
                    </a:ext>
                  </a:extLst>
                </a:gridCol>
                <a:gridCol w="905676">
                  <a:extLst>
                    <a:ext uri="{9D8B030D-6E8A-4147-A177-3AD203B41FA5}">
                      <a16:colId xmlns:a16="http://schemas.microsoft.com/office/drawing/2014/main" val="2415129764"/>
                    </a:ext>
                  </a:extLst>
                </a:gridCol>
                <a:gridCol w="905676">
                  <a:extLst>
                    <a:ext uri="{9D8B030D-6E8A-4147-A177-3AD203B41FA5}">
                      <a16:colId xmlns:a16="http://schemas.microsoft.com/office/drawing/2014/main" val="1233236333"/>
                    </a:ext>
                  </a:extLst>
                </a:gridCol>
                <a:gridCol w="905676">
                  <a:extLst>
                    <a:ext uri="{9D8B030D-6E8A-4147-A177-3AD203B41FA5}">
                      <a16:colId xmlns:a16="http://schemas.microsoft.com/office/drawing/2014/main" val="1350273605"/>
                    </a:ext>
                  </a:extLst>
                </a:gridCol>
                <a:gridCol w="905676">
                  <a:extLst>
                    <a:ext uri="{9D8B030D-6E8A-4147-A177-3AD203B41FA5}">
                      <a16:colId xmlns:a16="http://schemas.microsoft.com/office/drawing/2014/main" val="2533088798"/>
                    </a:ext>
                  </a:extLst>
                </a:gridCol>
                <a:gridCol w="905676">
                  <a:extLst>
                    <a:ext uri="{9D8B030D-6E8A-4147-A177-3AD203B41FA5}">
                      <a16:colId xmlns:a16="http://schemas.microsoft.com/office/drawing/2014/main" val="372256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ID_aluno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456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409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23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E0889D3-ABB1-3D01-E07B-79D930A0F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Exercício de Revisão: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6D4A8497-4EAC-ED90-D25F-9967764B4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Uma pesquisa realizada mostrou que a idade (em anos) de 10 trabalhadores de uma empresa com 15 funcionários foi: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Com base nos dados obtidos, responda: </a:t>
            </a:r>
          </a:p>
          <a:p>
            <a:pPr marL="514350" indent="-514350">
              <a:buAutoNum type="alphaLcParenR"/>
            </a:pPr>
            <a:r>
              <a:rPr lang="pt-BR" dirty="0"/>
              <a:t>Qual a população e a amostra dessa pesquisa? </a:t>
            </a:r>
          </a:p>
          <a:p>
            <a:pPr marL="514350" indent="-514350">
              <a:buAutoNum type="alphaLcParenR"/>
            </a:pPr>
            <a:r>
              <a:rPr lang="pt-BR" dirty="0"/>
              <a:t>Qual o tipo da variável nessa pesquisa? </a:t>
            </a:r>
          </a:p>
          <a:p>
            <a:pPr marL="514350" indent="-514350">
              <a:buAutoNum type="alphaLcParenR"/>
            </a:pPr>
            <a:r>
              <a:rPr lang="pt-BR" dirty="0"/>
              <a:t>Que frequência absoluta e a relativa têm o valores 65? </a:t>
            </a:r>
          </a:p>
          <a:p>
            <a:pPr marL="514350" indent="-514350">
              <a:buAutoNum type="alphaLcParenR"/>
            </a:pPr>
            <a:r>
              <a:rPr lang="pt-BR" dirty="0"/>
              <a:t>Qual o rol para esses dados?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F587E3FA-D206-8501-0F72-029F7DBCB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087481"/>
              </p:ext>
            </p:extLst>
          </p:nvPr>
        </p:nvGraphicFramePr>
        <p:xfrm>
          <a:off x="1448905" y="265448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478112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708514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183775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874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62320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644160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92084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318756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402436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84789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462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349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52090-0BE0-A9C2-59C0-73C9679DA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de Revisão: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B154DB-E34E-9515-77D5-578230D47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Responda as seguintes questões:</a:t>
            </a:r>
          </a:p>
          <a:p>
            <a:pPr marL="514350" indent="-514350">
              <a:buAutoNum type="alphaUcParenR"/>
            </a:pPr>
            <a:r>
              <a:rPr lang="pt-BR" dirty="0"/>
              <a:t>O PIB é que tipo de variável?</a:t>
            </a:r>
          </a:p>
          <a:p>
            <a:pPr marL="514350" indent="-514350">
              <a:buAutoNum type="alphaUcParenR"/>
            </a:pPr>
            <a:r>
              <a:rPr lang="pt-BR" dirty="0"/>
              <a:t>Num boletim médico vem as alternativas a questão </a:t>
            </a:r>
            <a:r>
              <a:rPr lang="pt-BR" b="1" dirty="0"/>
              <a:t>resposta de um paciente</a:t>
            </a:r>
            <a:r>
              <a:rPr lang="pt-BR" dirty="0"/>
              <a:t> (nenhuma melhora, alguma melhora, muita melhora) para o paciente marcar uma. O atributo resposta de um paciente é que tipo de variável?</a:t>
            </a:r>
          </a:p>
          <a:p>
            <a:pPr marL="514350" indent="-514350">
              <a:buAutoNum type="alphaUcParenR"/>
            </a:pPr>
            <a:r>
              <a:rPr lang="pt-BR" dirty="0"/>
              <a:t>Qual o rol do conjunto de dados: </a:t>
            </a:r>
          </a:p>
          <a:p>
            <a:pPr marL="0" indent="0">
              <a:buNone/>
            </a:pPr>
            <a:r>
              <a:rPr lang="pt-BR" dirty="0"/>
              <a:t>45, 41, 43, 44, 50, 46, 60, 54, 52, 58?</a:t>
            </a:r>
          </a:p>
          <a:p>
            <a:pPr marL="514350" indent="-514350">
              <a:buAutoNum type="alphaUcParenR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2508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D943AE96-D1DE-7817-F907-8C32E50CA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Exercício de Revisão: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FE94A6AF-F418-53EE-B66E-B66EFABBB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A tabela mostra a nota de 9 alunos de uma turma.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a) Complete a tabela abaixo com os valores das frequências simples e relativa para os dados.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  <p:graphicFrame>
        <p:nvGraphicFramePr>
          <p:cNvPr id="16" name="Tabela 4">
            <a:extLst>
              <a:ext uri="{FF2B5EF4-FFF2-40B4-BE49-F238E27FC236}">
                <a16:creationId xmlns:a16="http://schemas.microsoft.com/office/drawing/2014/main" id="{B54AD358-9621-D474-C147-FBB5BFF76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891871"/>
              </p:ext>
            </p:extLst>
          </p:nvPr>
        </p:nvGraphicFramePr>
        <p:xfrm>
          <a:off x="2570923" y="4740275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279635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429108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35277537"/>
                    </a:ext>
                  </a:extLst>
                </a:gridCol>
              </a:tblGrid>
              <a:tr h="255619">
                <a:tc>
                  <a:txBody>
                    <a:bodyPr/>
                    <a:lstStyle/>
                    <a:p>
                      <a:r>
                        <a:rPr lang="pt-BR" dirty="0"/>
                        <a:t>Nota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Número de alunos (freq. simples)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Freq. Relativa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474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4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196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291723"/>
                  </a:ext>
                </a:extLst>
              </a:tr>
            </a:tbl>
          </a:graphicData>
        </a:graphic>
      </p:graphicFrame>
      <p:graphicFrame>
        <p:nvGraphicFramePr>
          <p:cNvPr id="17" name="Tabela 5">
            <a:extLst>
              <a:ext uri="{FF2B5EF4-FFF2-40B4-BE49-F238E27FC236}">
                <a16:creationId xmlns:a16="http://schemas.microsoft.com/office/drawing/2014/main" id="{CF519144-4C15-5682-F98C-4ED1D484D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269050"/>
              </p:ext>
            </p:extLst>
          </p:nvPr>
        </p:nvGraphicFramePr>
        <p:xfrm>
          <a:off x="1408043" y="2687320"/>
          <a:ext cx="90567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079">
                  <a:extLst>
                    <a:ext uri="{9D8B030D-6E8A-4147-A177-3AD203B41FA5}">
                      <a16:colId xmlns:a16="http://schemas.microsoft.com/office/drawing/2014/main" val="3134917010"/>
                    </a:ext>
                  </a:extLst>
                </a:gridCol>
                <a:gridCol w="980661">
                  <a:extLst>
                    <a:ext uri="{9D8B030D-6E8A-4147-A177-3AD203B41FA5}">
                      <a16:colId xmlns:a16="http://schemas.microsoft.com/office/drawing/2014/main" val="1251847102"/>
                    </a:ext>
                  </a:extLst>
                </a:gridCol>
                <a:gridCol w="878288">
                  <a:extLst>
                    <a:ext uri="{9D8B030D-6E8A-4147-A177-3AD203B41FA5}">
                      <a16:colId xmlns:a16="http://schemas.microsoft.com/office/drawing/2014/main" val="744183938"/>
                    </a:ext>
                  </a:extLst>
                </a:gridCol>
                <a:gridCol w="905676">
                  <a:extLst>
                    <a:ext uri="{9D8B030D-6E8A-4147-A177-3AD203B41FA5}">
                      <a16:colId xmlns:a16="http://schemas.microsoft.com/office/drawing/2014/main" val="461002137"/>
                    </a:ext>
                  </a:extLst>
                </a:gridCol>
                <a:gridCol w="905676">
                  <a:extLst>
                    <a:ext uri="{9D8B030D-6E8A-4147-A177-3AD203B41FA5}">
                      <a16:colId xmlns:a16="http://schemas.microsoft.com/office/drawing/2014/main" val="3028008333"/>
                    </a:ext>
                  </a:extLst>
                </a:gridCol>
                <a:gridCol w="905676">
                  <a:extLst>
                    <a:ext uri="{9D8B030D-6E8A-4147-A177-3AD203B41FA5}">
                      <a16:colId xmlns:a16="http://schemas.microsoft.com/office/drawing/2014/main" val="2415129764"/>
                    </a:ext>
                  </a:extLst>
                </a:gridCol>
                <a:gridCol w="905676">
                  <a:extLst>
                    <a:ext uri="{9D8B030D-6E8A-4147-A177-3AD203B41FA5}">
                      <a16:colId xmlns:a16="http://schemas.microsoft.com/office/drawing/2014/main" val="1233236333"/>
                    </a:ext>
                  </a:extLst>
                </a:gridCol>
                <a:gridCol w="905676">
                  <a:extLst>
                    <a:ext uri="{9D8B030D-6E8A-4147-A177-3AD203B41FA5}">
                      <a16:colId xmlns:a16="http://schemas.microsoft.com/office/drawing/2014/main" val="1350273605"/>
                    </a:ext>
                  </a:extLst>
                </a:gridCol>
                <a:gridCol w="905676">
                  <a:extLst>
                    <a:ext uri="{9D8B030D-6E8A-4147-A177-3AD203B41FA5}">
                      <a16:colId xmlns:a16="http://schemas.microsoft.com/office/drawing/2014/main" val="2533088798"/>
                    </a:ext>
                  </a:extLst>
                </a:gridCol>
                <a:gridCol w="905676">
                  <a:extLst>
                    <a:ext uri="{9D8B030D-6E8A-4147-A177-3AD203B41FA5}">
                      <a16:colId xmlns:a16="http://schemas.microsoft.com/office/drawing/2014/main" val="372256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aluno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Pedro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João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Paulo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Clara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Marcio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Luiza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Rafael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456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409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49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A0A02B-88D5-8875-E54A-5126734E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1: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67F5C2-67C4-1329-81CF-440EEA0A1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Conceitos Básicos </a:t>
            </a:r>
          </a:p>
          <a:p>
            <a:r>
              <a:rPr lang="pt-BR" dirty="0"/>
              <a:t>População e Amostra </a:t>
            </a:r>
          </a:p>
          <a:p>
            <a:r>
              <a:rPr lang="pt-BR" dirty="0"/>
              <a:t>Medidas de Frequência</a:t>
            </a:r>
          </a:p>
        </p:txBody>
      </p:sp>
    </p:spTree>
    <p:extLst>
      <p:ext uri="{BB962C8B-B14F-4D97-AF65-F5344CB8AC3E}">
        <p14:creationId xmlns:p14="http://schemas.microsoft.com/office/powerpoint/2010/main" val="4106189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87452F-077F-A412-F625-2A8BDA7FE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					FIM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085D57-B2DD-6531-3572-5DE829B77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1423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A3EDD-B249-B638-189A-1B1D2BD4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 tema: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92BA1F-AB74-63BA-D882-0E53D907A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estatística fornece ferramentas e métodos para o estudo e a análise dos dados.</a:t>
            </a:r>
          </a:p>
          <a:p>
            <a:r>
              <a:rPr lang="pt-BR" dirty="0"/>
              <a:t>Conhecer estatística permite que o analista retire </a:t>
            </a:r>
            <a:r>
              <a:rPr lang="pt-BR" i="1" dirty="0"/>
              <a:t>insights</a:t>
            </a:r>
            <a:r>
              <a:rPr lang="pt-BR" dirty="0"/>
              <a:t> ao usar as informações obtidas do conjunto de dados, e assim tornar-se possível desvendar problemas de negócios e tomar decisões baseadas na análise dos dados.</a:t>
            </a:r>
          </a:p>
        </p:txBody>
      </p:sp>
    </p:spTree>
    <p:extLst>
      <p:ext uri="{BB962C8B-B14F-4D97-AF65-F5344CB8AC3E}">
        <p14:creationId xmlns:p14="http://schemas.microsoft.com/office/powerpoint/2010/main" val="2138105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A4633-4AA5-DEC3-C7F9-5BE92DF3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ESTATÍSTICA: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591315-8D74-2AF1-7206-6A31CE336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 ramo da matemática que descreve conceitos, técnicas, modelos, utiliza fórmulas, gráficos, etc. visando coletar, analisar e interpretar os dados coletados a partir de estudos, experimentos, observações, etc. </a:t>
            </a:r>
          </a:p>
        </p:txBody>
      </p:sp>
    </p:spTree>
    <p:extLst>
      <p:ext uri="{BB962C8B-B14F-4D97-AF65-F5344CB8AC3E}">
        <p14:creationId xmlns:p14="http://schemas.microsoft.com/office/powerpoint/2010/main" val="3381016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A895D-9F69-B60F-FB4A-6BABD4903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DA ESTATÍSTICA: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FB0F66-BF84-EC35-0B22-E76F914B6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Aplica-se estatística em problemas de análise de mercado, estudo das vendas/compras de uma empresa, estudo da carta de clientes de uma financeira, em pesquisa de mercado sobre o lançamento de um produto novo, investimento na bolsa de valores, etc.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5373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882797-4062-8ABD-DD9E-16C899120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D80154-384A-22DE-2E3A-0C80D889A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Estatística Descritiva</a:t>
            </a:r>
            <a:r>
              <a:rPr lang="pt-BR" dirty="0"/>
              <a:t>:  </a:t>
            </a:r>
          </a:p>
          <a:p>
            <a:pPr marL="0" indent="0">
              <a:buNone/>
            </a:pPr>
            <a:r>
              <a:rPr lang="pt-BR" dirty="0"/>
              <a:t>Nesta estatística as análises e conclusões se baseiam em dados coletados. </a:t>
            </a:r>
          </a:p>
          <a:p>
            <a:pPr marL="0" indent="0">
              <a:buNone/>
            </a:pPr>
            <a:r>
              <a:rPr lang="pt-BR" dirty="0"/>
              <a:t>Esta estatística usa gráficos como histograma, tabela de frequências, indicadores estatísticos como a média aritmética nos seus estudos.</a:t>
            </a:r>
          </a:p>
          <a:p>
            <a:endParaRPr lang="pt-BR" dirty="0"/>
          </a:p>
          <a:p>
            <a:r>
              <a:rPr lang="pt-BR" b="1" dirty="0"/>
              <a:t>Inferência Estatística</a:t>
            </a:r>
            <a:r>
              <a:rPr lang="pt-BR" dirty="0"/>
              <a:t>: </a:t>
            </a:r>
          </a:p>
          <a:p>
            <a:pPr marL="0" indent="0">
              <a:buNone/>
            </a:pPr>
            <a:r>
              <a:rPr lang="pt-BR" dirty="0"/>
              <a:t>Esta estatística trabalha com quantidades desconhecidas, realização de extrapolação de valores, testes de hipóteses, cálculo de probabilidade.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5586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C1AFD-8C72-2E44-1C7E-CD582655D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5FC42A-41F0-8A94-918C-632C1B000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População: </a:t>
            </a:r>
            <a:r>
              <a:rPr lang="pt-BR" dirty="0"/>
              <a:t>Conjunto de todos os elementos que fazem parte de um estudo ou pesquisa. </a:t>
            </a:r>
          </a:p>
          <a:p>
            <a:r>
              <a:rPr lang="pt-BR" b="1" dirty="0"/>
              <a:t>Amostra:  </a:t>
            </a:r>
            <a:r>
              <a:rPr lang="pt-BR" dirty="0"/>
              <a:t>Subconjunto da população que será analisada.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6521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F13FC-4813-E0BB-685B-99EE59241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Exemplificando: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91A668-C476-237A-0A24-5A2EC33D0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condomínio tem no total 900 moradores. Uma pesquisa estatística será realizada com 650 moradores do condomínio. Neste caso a população seria de 900 pessoas. A amostra da pesquisa foi com 650 pessoas, e ai tem-se uma pesquisa amostral.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7663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65FFE6A-B99D-BF73-D19B-53C329E2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Conceitos Básicos: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358CD76-2C0E-4D5A-8318-AEC98574D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b="1" dirty="0"/>
              <a:t>Dado estatístico</a:t>
            </a:r>
            <a:r>
              <a:rPr lang="pt-BR" dirty="0"/>
              <a:t>: É qualquer característica que possa ser observada ou medida como, por exemplo, a quantidade total de aparelhos eletrônicos numa residência, a idade de cada pessoa de uma empresa.</a:t>
            </a:r>
          </a:p>
          <a:p>
            <a:r>
              <a:rPr lang="pt-BR" b="1" dirty="0"/>
              <a:t>Variável</a:t>
            </a:r>
            <a:r>
              <a:rPr lang="pt-BR" dirty="0"/>
              <a:t>: É a característica (ou atributo) que se deseja observar para se tirar algum tipo de conclusão. Por exemplo, idade, altura e peso de uma pessoa.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73958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1064</Words>
  <Application>Microsoft Office PowerPoint</Application>
  <PresentationFormat>Widescreen</PresentationFormat>
  <Paragraphs>146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do Office</vt:lpstr>
      <vt:lpstr>Estatística </vt:lpstr>
      <vt:lpstr>Aula 1:</vt:lpstr>
      <vt:lpstr>Introdução ao tema: </vt:lpstr>
      <vt:lpstr>ESTATÍSTICA:</vt:lpstr>
      <vt:lpstr>APLICAÇÕES DA ESTATÍSTICA:</vt:lpstr>
      <vt:lpstr>Conceitos Básicos:</vt:lpstr>
      <vt:lpstr>Conceitos Básicos:</vt:lpstr>
      <vt:lpstr>Exemplificando:</vt:lpstr>
      <vt:lpstr>Conceitos Básicos:</vt:lpstr>
      <vt:lpstr>Conceitos Básicos:</vt:lpstr>
      <vt:lpstr>Exemplificando variáveis quantitativas (discreta e contínua):</vt:lpstr>
      <vt:lpstr>Exemplificando variáveis qualitativas (ordinal e nominal):</vt:lpstr>
      <vt:lpstr>DADOS:</vt:lpstr>
      <vt:lpstr>ROL:</vt:lpstr>
      <vt:lpstr>Frequências Simples e Relativa:</vt:lpstr>
      <vt:lpstr>Exemplificando Frequência Simples e Relativa:</vt:lpstr>
      <vt:lpstr>Exercício de Revisão:</vt:lpstr>
      <vt:lpstr>Exercício de Revisão:</vt:lpstr>
      <vt:lpstr>Exercício de Revisão:</vt:lpstr>
      <vt:lpstr>     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Estatística</dc:title>
  <dc:creator>Dourival Júnior</dc:creator>
  <cp:lastModifiedBy>Dourival Júnior</cp:lastModifiedBy>
  <cp:revision>19</cp:revision>
  <dcterms:created xsi:type="dcterms:W3CDTF">2022-10-27T10:35:11Z</dcterms:created>
  <dcterms:modified xsi:type="dcterms:W3CDTF">2022-11-03T22:19:20Z</dcterms:modified>
</cp:coreProperties>
</file>