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59" r:id="rId12"/>
    <p:sldId id="263" r:id="rId13"/>
    <p:sldId id="264" r:id="rId14"/>
    <p:sldId id="265" r:id="rId15"/>
    <p:sldId id="272" r:id="rId16"/>
    <p:sldId id="273" r:id="rId17"/>
    <p:sldId id="274" r:id="rId18"/>
    <p:sldId id="275" r:id="rId19"/>
    <p:sldId id="276" r:id="rId20"/>
    <p:sldId id="260" r:id="rId21"/>
    <p:sldId id="261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Pasta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Planilha1!$D$1:$D$60</cx:f>
        <cx:lvl ptCount="60" formatCode="Geral">
          <cx:pt idx="0">2</cx:pt>
          <cx:pt idx="1">3</cx:pt>
          <cx:pt idx="2">2</cx:pt>
          <cx:pt idx="3">4</cx:pt>
          <cx:pt idx="4">5</cx:pt>
          <cx:pt idx="5">6</cx:pt>
          <cx:pt idx="6">6</cx:pt>
          <cx:pt idx="7">7</cx:pt>
          <cx:pt idx="8">8</cx:pt>
          <cx:pt idx="9">8</cx:pt>
          <cx:pt idx="10">9</cx:pt>
          <cx:pt idx="11">9</cx:pt>
          <cx:pt idx="12">8</cx:pt>
          <cx:pt idx="13">9</cx:pt>
          <cx:pt idx="14">8</cx:pt>
          <cx:pt idx="15">7</cx:pt>
          <cx:pt idx="16">9</cx:pt>
          <cx:pt idx="17">10</cx:pt>
          <cx:pt idx="18">10</cx:pt>
          <cx:pt idx="19">11</cx:pt>
          <cx:pt idx="20">12</cx:pt>
          <cx:pt idx="21">13</cx:pt>
          <cx:pt idx="22">13</cx:pt>
          <cx:pt idx="23">13</cx:pt>
          <cx:pt idx="24">12</cx:pt>
          <cx:pt idx="25">12</cx:pt>
          <cx:pt idx="26">11</cx:pt>
          <cx:pt idx="27">9</cx:pt>
          <cx:pt idx="28">10</cx:pt>
          <cx:pt idx="29">9</cx:pt>
          <cx:pt idx="30">11</cx:pt>
          <cx:pt idx="31">12</cx:pt>
          <cx:pt idx="32">11</cx:pt>
          <cx:pt idx="33">13</cx:pt>
          <cx:pt idx="34">9</cx:pt>
          <cx:pt idx="35">9</cx:pt>
          <cx:pt idx="36">10</cx:pt>
          <cx:pt idx="37">10</cx:pt>
          <cx:pt idx="38">14</cx:pt>
          <cx:pt idx="39">14</cx:pt>
          <cx:pt idx="40">15</cx:pt>
          <cx:pt idx="41">16</cx:pt>
          <cx:pt idx="42">15</cx:pt>
          <cx:pt idx="43">17</cx:pt>
          <cx:pt idx="44">15</cx:pt>
          <cx:pt idx="45">16</cx:pt>
          <cx:pt idx="46">15</cx:pt>
          <cx:pt idx="47">16</cx:pt>
          <cx:pt idx="48">17</cx:pt>
          <cx:pt idx="49">15</cx:pt>
          <cx:pt idx="50">14</cx:pt>
          <cx:pt idx="51">17</cx:pt>
          <cx:pt idx="52">17</cx:pt>
          <cx:pt idx="53">18</cx:pt>
          <cx:pt idx="54">19</cx:pt>
          <cx:pt idx="55">19</cx:pt>
          <cx:pt idx="56">20</cx:pt>
          <cx:pt idx="57">21</cx:pt>
          <cx:pt idx="58">21</cx:pt>
          <cx:pt idx="59">19</cx:pt>
        </cx:lvl>
      </cx:numDim>
    </cx:data>
  </cx:chartData>
  <cx:chart>
    <cx:plotArea>
      <cx:plotAreaRegion>
        <cx:series layoutId="clusteredColumn" uniqueId="{107DB0E4-1CB8-447F-8F53-1ABA39860445}">
          <cx:dataId val="0"/>
          <cx:layoutPr>
            <cx:binning intervalClosed="r">
              <cx:binSize val="5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CA709-F771-BE63-4A35-90752537C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04D7E2-9AF6-5E0E-08D9-35C93E535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60ED0-A0DD-A501-21DF-CF129A3E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FD6-64C2-496A-AFEA-BE2254FE5389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AD9F7-9E89-202F-9460-316D9080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086B81-D021-CCC1-0221-AC00E042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DF7-3A27-495F-AB60-9A6AF3AAA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39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35F6A-F377-A7A9-ADF6-AD90D0F8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18306-5428-0709-B832-D0AA8601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0F15-5676-BA5C-7FA9-1BD6FF8B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FD6-64C2-496A-AFEA-BE2254FE5389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51961-C81C-E362-D0B7-94827BF9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6FD25-84FA-C390-157A-D1760E0B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DF7-3A27-495F-AB60-9A6AF3AAA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14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D4B386-09AC-B25B-4EFC-50650183C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9AF755-31DE-9513-BF99-D6F18CE1F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D364A8-5B4F-CFD5-29DD-FE25FF29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FD6-64C2-496A-AFEA-BE2254FE5389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0D70B6-B9C1-A4BD-30B0-6D46B4EE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2B9368-408B-E255-830B-62E9553E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DF7-3A27-495F-AB60-9A6AF3AAA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14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1EAF-8FCA-17B7-7EB7-3F706805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62C317-115E-0937-0A69-47FC2817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937C46-0A8B-6E59-04EA-D28CFC9B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FD6-64C2-496A-AFEA-BE2254FE5389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19C4F-CB23-6C89-7B17-91D4D5B1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7E325-60D3-36E6-F12E-BF00CD2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DF7-3A27-495F-AB60-9A6AF3AAA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07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FD12B-FBB9-E21B-81AA-7BDC12CA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AF95C0-AED7-07BA-5FEE-40B6EDB9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AC2B5-CE5E-BB14-AAF8-5F6A5508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FD6-64C2-496A-AFEA-BE2254FE5389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A45F28-0EFC-2F62-B18A-E3815D34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E8DACD-8F4C-BA29-64E0-AC47817F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DF7-3A27-495F-AB60-9A6AF3AAA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03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C78E4-BE5A-5A0C-2B63-367EC675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12AD3-C26C-FE2E-B7E4-AB5D2FDE9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83EA25-8620-1091-B37E-5AE69F648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36E5CA-2623-82C5-63DF-C0116B79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FD6-64C2-496A-AFEA-BE2254FE5389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3D89CA-210C-317A-A769-EBDA6DCB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4CA57E-40D2-F153-4C84-BA5A8C3C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DF7-3A27-495F-AB60-9A6AF3AAA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61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3F688-8408-8140-EF90-4891A2E7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3996D9-10B8-DDB6-2F7A-DE51CF85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865AC4-F717-B440-3A62-5683857F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22692B-FB59-EA59-A6F5-36A53657F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476C9-6BF2-7677-1868-427B29066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A13347-797A-B0AF-3361-4D6794D6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FD6-64C2-496A-AFEA-BE2254FE5389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F701D6-ED2B-DD50-C00B-94E498AD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3DADD4-51C7-9A04-51EF-E66CC886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DF7-3A27-495F-AB60-9A6AF3AAA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68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D2D57-FED3-0C24-0AC3-4A80DFDC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F9DD0A-D613-E713-A2EE-9CCBCD91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FD6-64C2-496A-AFEA-BE2254FE5389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3F4F96-99CE-2400-1CDA-0A5318B9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EEF62B-E433-ED89-5CFF-7A34D3C4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DF7-3A27-495F-AB60-9A6AF3AAA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22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231586-021A-3D51-1E86-9E342D66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FD6-64C2-496A-AFEA-BE2254FE5389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E9C60F-DFA9-7055-CE44-8CF3CFAA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3772F7-F802-F107-0F27-7EFCDA54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DF7-3A27-495F-AB60-9A6AF3AAA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73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6BE99-9A97-3D5C-AB77-EEA61465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F782CA-025B-4B33-9F82-40FF5B1D8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6E6F2C-F768-A81E-CBC5-ADA1C673D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5F5A96-2FF7-05EE-BAD6-346B7A0C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FD6-64C2-496A-AFEA-BE2254FE5389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D8B4D6-6FA9-0C7D-19B9-F692A928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315B63-24C9-81BA-0D2C-D312F4ED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DF7-3A27-495F-AB60-9A6AF3AAA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05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E7BC-3030-CF12-FC19-52B9ED5A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A30EF0-20EF-D37B-4507-1F3BD28A8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C0850F-85C7-AE2D-DA7E-2960E77AC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35819E-1C8C-3069-00B1-670390FA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FD6-64C2-496A-AFEA-BE2254FE5389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8ECF25-39EE-E0F0-F843-187496D4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3DD63E-8696-F3DA-0AC4-C1EBFE8E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DF7-3A27-495F-AB60-9A6AF3AAA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30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2E44A6-F717-2C4F-CEAD-CC71ABC8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685C1-DD24-ECD5-8540-0A0611C6A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54C52-B347-D86D-08D6-10423A9E0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AFD6-64C2-496A-AFEA-BE2254FE5389}" type="datetimeFigureOut">
              <a:rPr lang="pt-BR" smtClean="0"/>
              <a:t>08/11/2022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4C8F6-3CA5-613B-A49A-0BB664C56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CEAC75-9EF1-0762-69D7-A995A7D2C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9DF7-3A27-495F-AB60-9A6AF3AAA6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86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6F123-0D1E-7CBB-E3B7-DACBAD69D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ESTATÍSTICA: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DBAAF4-EB38-34A5-EA1F-49CDEC8C9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AULA 03</a:t>
            </a:r>
          </a:p>
          <a:p>
            <a:r>
              <a:rPr lang="pt-BR" dirty="0"/>
              <a:t>Tipos de variáveis </a:t>
            </a:r>
          </a:p>
          <a:p>
            <a:r>
              <a:rPr lang="pt-BR" dirty="0"/>
              <a:t>Distribuições </a:t>
            </a:r>
          </a:p>
          <a:p>
            <a:r>
              <a:rPr lang="pt-BR" dirty="0"/>
              <a:t>Intervalo Interquartílico </a:t>
            </a:r>
          </a:p>
          <a:p>
            <a:r>
              <a:rPr lang="pt-BR" dirty="0"/>
              <a:t>Outliers e </a:t>
            </a:r>
            <a:r>
              <a:rPr lang="pt-BR" dirty="0" err="1"/>
              <a:t>Boxplot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7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4EDF7-AB57-D011-844D-1E46CC1F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Probabilidade de um evento ocorrer: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B6C40CD-671A-E635-C3B5-D2FDBF34A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O cálculo da probabilidade é utilizado quando cada resultado de um espaço amostral é igualmente possível de ocorrer. </a:t>
                </a:r>
              </a:p>
              <a:p>
                <a:r>
                  <a:rPr lang="pt-BR" dirty="0"/>
                  <a:t>A probabilidade é calculada pela fórmula: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o número de elementos do subconjunto (E)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pt-BR" dirty="0"/>
                  <a:t>) é o número total de elementos do conjunto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B6C40CD-671A-E635-C3B5-D2FDBF34A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39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A6256-06A0-0391-A13F-E65D456A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1D2ACC-C3D7-8E48-47AF-BC8E92A2E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gráfico que mostra a distribuição de frequências dos dados por intervalo.</a:t>
            </a:r>
          </a:p>
          <a:p>
            <a:r>
              <a:rPr lang="pt-BR" dirty="0"/>
              <a:t>O histograma é um gráfico extremamente útil para a análise estatística de variáveis aleatórias.</a:t>
            </a:r>
          </a:p>
        </p:txBody>
      </p:sp>
    </p:spTree>
    <p:extLst>
      <p:ext uri="{BB962C8B-B14F-4D97-AF65-F5344CB8AC3E}">
        <p14:creationId xmlns:p14="http://schemas.microsoft.com/office/powerpoint/2010/main" val="312060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7F380-1325-418F-027D-7C1741BC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Exemplificando: Construção de um histograma.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D5B2FA-6C51-52E0-760A-B8BFD2F3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dados na tabela representam a coleta de salários de 60 pessoas de uma empresa: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5F5D1940-D74B-A0CB-57A3-44DCC37B1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62141"/>
              </p:ext>
            </p:extLst>
          </p:nvPr>
        </p:nvGraphicFramePr>
        <p:xfrm>
          <a:off x="1594678" y="354650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531782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3366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Intervalo (</a:t>
                      </a:r>
                      <a:r>
                        <a:rPr lang="pt-BR" dirty="0" err="1"/>
                        <a:t>a,b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87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[2,7]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134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(7,12]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4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(12,17]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24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(14,18]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48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(18,22]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9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04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A87F7-4C42-E382-E5A6-14F0F55C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Histograma: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Gráfico 3">
                <a:extLst>
                  <a:ext uri="{FF2B5EF4-FFF2-40B4-BE49-F238E27FC236}">
                    <a16:creationId xmlns:a16="http://schemas.microsoft.com/office/drawing/2014/main" id="{E53120AC-3E4A-51C2-8393-7AF49AFBEAA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94886332"/>
                  </p:ext>
                </p:extLst>
              </p:nvPr>
            </p:nvGraphicFramePr>
            <p:xfrm>
              <a:off x="2645361" y="1641339"/>
              <a:ext cx="5517978" cy="45315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Gráfico 3">
                <a:extLst>
                  <a:ext uri="{FF2B5EF4-FFF2-40B4-BE49-F238E27FC236}">
                    <a16:creationId xmlns:a16="http://schemas.microsoft.com/office/drawing/2014/main" id="{E53120AC-3E4A-51C2-8393-7AF49AFBEA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5361" y="1641339"/>
                <a:ext cx="5517978" cy="453155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9B86091A-0710-73C4-B01F-3696C7E83DF1}"/>
              </a:ext>
            </a:extLst>
          </p:cNvPr>
          <p:cNvSpPr txBox="1"/>
          <p:nvPr/>
        </p:nvSpPr>
        <p:spPr>
          <a:xfrm>
            <a:off x="5148469" y="6187183"/>
            <a:ext cx="189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intervalo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603113-975B-AF85-94F2-71142C2EE11E}"/>
              </a:ext>
            </a:extLst>
          </p:cNvPr>
          <p:cNvSpPr txBox="1"/>
          <p:nvPr/>
        </p:nvSpPr>
        <p:spPr>
          <a:xfrm>
            <a:off x="1145433" y="3059668"/>
            <a:ext cx="119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frequência</a:t>
            </a:r>
          </a:p>
        </p:txBody>
      </p:sp>
    </p:spTree>
    <p:extLst>
      <p:ext uri="{BB962C8B-B14F-4D97-AF65-F5344CB8AC3E}">
        <p14:creationId xmlns:p14="http://schemas.microsoft.com/office/powerpoint/2010/main" val="340379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F06F6-DC1B-C867-5971-851969F3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Normal (ou Gaussiana):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E3289-44E8-B5AE-66E9-300A0ECB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 uma curva simétrica em torno do valor médio.</a:t>
            </a:r>
          </a:p>
          <a:p>
            <a:r>
              <a:rPr lang="pt-BR" dirty="0"/>
              <a:t>Para uma amostra a média, mediana e moda quase coincidem.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FDBD40-EB48-8FD4-20D9-37AE049AA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7" t="40574" r="29673" b="9266"/>
          <a:stretch/>
        </p:blipFill>
        <p:spPr>
          <a:xfrm>
            <a:off x="2928731" y="2873652"/>
            <a:ext cx="4479235" cy="34382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B6B4415-B79F-1150-3BBE-6794A331E7A6}"/>
              </a:ext>
            </a:extLst>
          </p:cNvPr>
          <p:cNvSpPr txBox="1"/>
          <p:nvPr/>
        </p:nvSpPr>
        <p:spPr>
          <a:xfrm>
            <a:off x="4841236" y="6311900"/>
            <a:ext cx="189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intervalo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E647C8-31BB-1FE9-090D-B79B99566296}"/>
              </a:ext>
            </a:extLst>
          </p:cNvPr>
          <p:cNvSpPr txBox="1"/>
          <p:nvPr/>
        </p:nvSpPr>
        <p:spPr>
          <a:xfrm>
            <a:off x="1736036" y="4408110"/>
            <a:ext cx="119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frequência</a:t>
            </a:r>
          </a:p>
        </p:txBody>
      </p:sp>
    </p:spTree>
    <p:extLst>
      <p:ext uri="{BB962C8B-B14F-4D97-AF65-F5344CB8AC3E}">
        <p14:creationId xmlns:p14="http://schemas.microsoft.com/office/powerpoint/2010/main" val="256409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0EC62-93A0-F085-98E5-A6ADA24A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Densidade de Probabilidade: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3B661-7E26-F1C8-8ED8-F0CB21D5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que representa a distribuição normal é chamada de densidade de probabilidade é esta é dada por,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Onde µ é o valor médio e </a:t>
            </a:r>
            <a:r>
              <a:rPr lang="el-GR" dirty="0"/>
              <a:t>σ</a:t>
            </a:r>
            <a:r>
              <a:rPr lang="pt-BR" dirty="0"/>
              <a:t> é o desvio padrão.</a:t>
            </a:r>
          </a:p>
          <a:p>
            <a:endParaRPr lang="pt-BR" dirty="0"/>
          </a:p>
        </p:txBody>
      </p:sp>
      <p:pic>
        <p:nvPicPr>
          <p:cNvPr id="1026" name="Picture 2" descr="função de densidade de probabilidade ">
            <a:extLst>
              <a:ext uri="{FF2B5EF4-FFF2-40B4-BE49-F238E27FC236}">
                <a16:creationId xmlns:a16="http://schemas.microsoft.com/office/drawing/2014/main" id="{AF03C3BD-6293-B4C5-65B4-96F756ED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794" y="2844677"/>
            <a:ext cx="3429206" cy="187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18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C3E05-8037-643B-9DE6-49383A16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 um script em </a:t>
            </a:r>
            <a:r>
              <a:rPr lang="pt-BR" dirty="0" err="1"/>
              <a:t>python</a:t>
            </a:r>
            <a:r>
              <a:rPr lang="pt-BR" dirty="0"/>
              <a:t> para entender melhor a distribuição normal: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048839-D42E-72EB-BB09-DEF624EF23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9" t="26848" r="55652" b="25592"/>
          <a:stretch/>
        </p:blipFill>
        <p:spPr>
          <a:xfrm>
            <a:off x="1789043" y="1690688"/>
            <a:ext cx="7571194" cy="48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9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FB799-1C90-06B3-6420-04F7BA71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EDBA45-3B82-ED95-9D3E-726262962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95" r="33478" b="18632"/>
          <a:stretch/>
        </p:blipFill>
        <p:spPr>
          <a:xfrm>
            <a:off x="-1" y="0"/>
            <a:ext cx="12192001" cy="48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0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3E093F-AE64-97A4-5C14-CAC4D8D1D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9" t="26609" r="60652" b="11286"/>
          <a:stretch/>
        </p:blipFill>
        <p:spPr>
          <a:xfrm>
            <a:off x="2239618" y="0"/>
            <a:ext cx="7215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43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AC09BB0-3F85-1CCA-2E34-363CCC29C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6" t="29362" r="46196" b="11286"/>
          <a:stretch/>
        </p:blipFill>
        <p:spPr>
          <a:xfrm>
            <a:off x="-1" y="0"/>
            <a:ext cx="10515599" cy="68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5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46F79-488A-7F50-D7AB-A13828E2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E6817-642F-CCB1-24D8-0CBE50E1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variável aleatória representa um valor numérico associado a cada resultado de um experimento de probabilidade. </a:t>
            </a:r>
          </a:p>
          <a:p>
            <a:r>
              <a:rPr lang="pt-BR" dirty="0"/>
              <a:t>A palavra aleatória indica que os valores assumidos por esta são obtidos ao acaso.</a:t>
            </a:r>
          </a:p>
        </p:txBody>
      </p:sp>
    </p:spTree>
    <p:extLst>
      <p:ext uri="{BB962C8B-B14F-4D97-AF65-F5344CB8AC3E}">
        <p14:creationId xmlns:p14="http://schemas.microsoft.com/office/powerpoint/2010/main" val="251743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3B8C0-E63F-66CA-74F8-C8559A05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Intervalo de Confiança: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C846C6-1AAE-E656-4521-9E0D0092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intervalo [𝜇 − 𝜎; 𝜇 + 𝜎] contém aproximadamente 68% dos valores do conjunto.</a:t>
            </a:r>
          </a:p>
          <a:p>
            <a:pPr marL="0" indent="0">
              <a:buNone/>
            </a:pPr>
            <a:r>
              <a:rPr lang="pt-BR" dirty="0"/>
              <a:t>Explicando: </a:t>
            </a:r>
          </a:p>
          <a:p>
            <a:pPr marL="0" indent="0">
              <a:buNone/>
            </a:pPr>
            <a:r>
              <a:rPr lang="pt-BR" dirty="0"/>
              <a:t>De acordo com a estatística um novo valor, selecionado de maneira aleatória, tem 68,3% de probabilidade de estar dentro do intervalo </a:t>
            </a:r>
          </a:p>
          <a:p>
            <a:pPr marL="0" indent="0">
              <a:buNone/>
            </a:pPr>
            <a:r>
              <a:rPr lang="pt-BR" dirty="0"/>
              <a:t>[𝜇 − 𝜎; 𝜇 + 𝜎] .</a:t>
            </a:r>
          </a:p>
        </p:txBody>
      </p:sp>
    </p:spTree>
    <p:extLst>
      <p:ext uri="{BB962C8B-B14F-4D97-AF65-F5344CB8AC3E}">
        <p14:creationId xmlns:p14="http://schemas.microsoft.com/office/powerpoint/2010/main" val="49095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AAE97-4642-6A3F-3477-3F5ED54D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com intervalo de confiança: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435017-CEAF-03BA-259D-969A0E918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4" b="8000"/>
          <a:stretch/>
        </p:blipFill>
        <p:spPr bwMode="auto">
          <a:xfrm>
            <a:off x="1524000" y="1437297"/>
            <a:ext cx="7620000" cy="505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89698F9-E70B-52D3-D285-BF49644397B5}"/>
              </a:ext>
            </a:extLst>
          </p:cNvPr>
          <p:cNvCxnSpPr/>
          <p:nvPr/>
        </p:nvCxnSpPr>
        <p:spPr>
          <a:xfrm>
            <a:off x="5645426" y="1802291"/>
            <a:ext cx="0" cy="4690579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BF790CD-5E61-F255-9BFC-9D53836D6107}"/>
              </a:ext>
            </a:extLst>
          </p:cNvPr>
          <p:cNvCxnSpPr>
            <a:cxnSpLocks/>
          </p:cNvCxnSpPr>
          <p:nvPr/>
        </p:nvCxnSpPr>
        <p:spPr>
          <a:xfrm>
            <a:off x="6526694" y="5221357"/>
            <a:ext cx="0" cy="117481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0F1F866-723C-4319-2F9B-0EC74CFAC0B8}"/>
              </a:ext>
            </a:extLst>
          </p:cNvPr>
          <p:cNvCxnSpPr>
            <a:cxnSpLocks/>
          </p:cNvCxnSpPr>
          <p:nvPr/>
        </p:nvCxnSpPr>
        <p:spPr>
          <a:xfrm>
            <a:off x="3869634" y="4432853"/>
            <a:ext cx="0" cy="2060019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2B8E6E4-3490-DE1D-DA50-8A7F3F4EFBE8}"/>
              </a:ext>
            </a:extLst>
          </p:cNvPr>
          <p:cNvCxnSpPr>
            <a:cxnSpLocks/>
          </p:cNvCxnSpPr>
          <p:nvPr/>
        </p:nvCxnSpPr>
        <p:spPr>
          <a:xfrm>
            <a:off x="7401339" y="4443550"/>
            <a:ext cx="0" cy="2049321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827734F-5F05-E7AA-DB2E-8E296E95CF90}"/>
              </a:ext>
            </a:extLst>
          </p:cNvPr>
          <p:cNvCxnSpPr>
            <a:cxnSpLocks/>
          </p:cNvCxnSpPr>
          <p:nvPr/>
        </p:nvCxnSpPr>
        <p:spPr>
          <a:xfrm>
            <a:off x="8295861" y="2783714"/>
            <a:ext cx="0" cy="3709156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21AFEFC-BD32-95F3-D62E-D10C491F45A9}"/>
              </a:ext>
            </a:extLst>
          </p:cNvPr>
          <p:cNvCxnSpPr>
            <a:cxnSpLocks/>
          </p:cNvCxnSpPr>
          <p:nvPr/>
        </p:nvCxnSpPr>
        <p:spPr>
          <a:xfrm>
            <a:off x="4764156" y="5221357"/>
            <a:ext cx="0" cy="1174812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814F7A1-C284-1DD1-0DFD-D36A8C9B744E}"/>
              </a:ext>
            </a:extLst>
          </p:cNvPr>
          <p:cNvCxnSpPr>
            <a:cxnSpLocks/>
          </p:cNvCxnSpPr>
          <p:nvPr/>
        </p:nvCxnSpPr>
        <p:spPr>
          <a:xfrm>
            <a:off x="2988365" y="2783714"/>
            <a:ext cx="0" cy="3709159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0B2724-3B67-4DA0-6181-888F473FFBE3}"/>
              </a:ext>
            </a:extLst>
          </p:cNvPr>
          <p:cNvSpPr txBox="1"/>
          <p:nvPr/>
        </p:nvSpPr>
        <p:spPr>
          <a:xfrm>
            <a:off x="4330149" y="6484037"/>
            <a:ext cx="66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𝜇 − 𝜎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146CE11-39FA-8569-BF8E-21B7B349F2ED}"/>
              </a:ext>
            </a:extLst>
          </p:cNvPr>
          <p:cNvSpPr txBox="1"/>
          <p:nvPr/>
        </p:nvSpPr>
        <p:spPr>
          <a:xfrm>
            <a:off x="5486400" y="6488668"/>
            <a:ext cx="60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𝜇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1849891-05C2-57A2-EE10-89BACB6D204F}"/>
              </a:ext>
            </a:extLst>
          </p:cNvPr>
          <p:cNvSpPr txBox="1"/>
          <p:nvPr/>
        </p:nvSpPr>
        <p:spPr>
          <a:xfrm>
            <a:off x="6195390" y="6507777"/>
            <a:ext cx="66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𝜇 + 𝜎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5AE45A-E348-D9A4-3021-884FC1E16956}"/>
              </a:ext>
            </a:extLst>
          </p:cNvPr>
          <p:cNvSpPr txBox="1"/>
          <p:nvPr/>
        </p:nvSpPr>
        <p:spPr>
          <a:xfrm>
            <a:off x="7070034" y="6507777"/>
            <a:ext cx="881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𝜇 +2 𝜎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14C4B1C-E639-E81E-A8E8-9A45608E49F2}"/>
              </a:ext>
            </a:extLst>
          </p:cNvPr>
          <p:cNvSpPr txBox="1"/>
          <p:nvPr/>
        </p:nvSpPr>
        <p:spPr>
          <a:xfrm>
            <a:off x="7934739" y="6481135"/>
            <a:ext cx="1196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𝜇 +3 𝜎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77F500-E22D-1373-D23E-DD18EE216AF6}"/>
              </a:ext>
            </a:extLst>
          </p:cNvPr>
          <p:cNvSpPr txBox="1"/>
          <p:nvPr/>
        </p:nvSpPr>
        <p:spPr>
          <a:xfrm>
            <a:off x="3439769" y="6481135"/>
            <a:ext cx="881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𝜇 -2 𝜎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E2AA1A7-68E3-95E1-1B0F-5CD03F5B3093}"/>
              </a:ext>
            </a:extLst>
          </p:cNvPr>
          <p:cNvSpPr txBox="1"/>
          <p:nvPr/>
        </p:nvSpPr>
        <p:spPr>
          <a:xfrm>
            <a:off x="2567620" y="6507777"/>
            <a:ext cx="1196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𝜇 -3 𝜎 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CD66F143-938B-D073-3290-3F6469D5CA92}"/>
              </a:ext>
            </a:extLst>
          </p:cNvPr>
          <p:cNvCxnSpPr/>
          <p:nvPr/>
        </p:nvCxnSpPr>
        <p:spPr>
          <a:xfrm>
            <a:off x="4764156" y="5221357"/>
            <a:ext cx="176253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0519FAE-8D59-D441-7864-5DF50990FC30}"/>
              </a:ext>
            </a:extLst>
          </p:cNvPr>
          <p:cNvCxnSpPr>
            <a:cxnSpLocks/>
          </p:cNvCxnSpPr>
          <p:nvPr/>
        </p:nvCxnSpPr>
        <p:spPr>
          <a:xfrm>
            <a:off x="3869634" y="4432853"/>
            <a:ext cx="353170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29BA449-9C79-5119-717D-86D4FC9AED73}"/>
              </a:ext>
            </a:extLst>
          </p:cNvPr>
          <p:cNvCxnSpPr>
            <a:cxnSpLocks/>
          </p:cNvCxnSpPr>
          <p:nvPr/>
        </p:nvCxnSpPr>
        <p:spPr>
          <a:xfrm>
            <a:off x="2999135" y="2789583"/>
            <a:ext cx="529672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6597654-B2C5-2B42-CE9D-E4790D66C8C8}"/>
              </a:ext>
            </a:extLst>
          </p:cNvPr>
          <p:cNvSpPr txBox="1"/>
          <p:nvPr/>
        </p:nvSpPr>
        <p:spPr>
          <a:xfrm>
            <a:off x="4874723" y="4913692"/>
            <a:ext cx="870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68,3%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FF2B64-F596-AFBD-DE04-7EB7F87C7BC9}"/>
              </a:ext>
            </a:extLst>
          </p:cNvPr>
          <p:cNvSpPr txBox="1"/>
          <p:nvPr/>
        </p:nvSpPr>
        <p:spPr>
          <a:xfrm>
            <a:off x="4861683" y="4074218"/>
            <a:ext cx="858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95,4%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EA65843-3781-82F8-B5A0-25477AA44F26}"/>
              </a:ext>
            </a:extLst>
          </p:cNvPr>
          <p:cNvSpPr txBox="1"/>
          <p:nvPr/>
        </p:nvSpPr>
        <p:spPr>
          <a:xfrm>
            <a:off x="4857334" y="2414382"/>
            <a:ext cx="819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99,7%</a:t>
            </a:r>
          </a:p>
        </p:txBody>
      </p:sp>
    </p:spTree>
    <p:extLst>
      <p:ext uri="{BB962C8B-B14F-4D97-AF65-F5344CB8AC3E}">
        <p14:creationId xmlns:p14="http://schemas.microsoft.com/office/powerpoint/2010/main" val="3105744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DCB7A-EDA8-2D0B-DF72-A87AB7DE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Intervalo Interquartílico (IQR):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5D30E-E0EF-4AAD-4414-53E59F14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 intervalo interquartil é usado para avaliar o grau de dispersão dos dados em torno da medida de centralidade.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intervalo interquartil é determinado a partir do conceito de quartil, sendo o 1º quartil representando 25% dos dados, o 2º quartil (mediana) representando 50% dos dados e o 3o quartil representando 75% dos dados. </a:t>
            </a:r>
          </a:p>
        </p:txBody>
      </p:sp>
    </p:spTree>
    <p:extLst>
      <p:ext uri="{BB962C8B-B14F-4D97-AF65-F5344CB8AC3E}">
        <p14:creationId xmlns:p14="http://schemas.microsoft.com/office/powerpoint/2010/main" val="1163247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1BA12-CBE7-08BD-ABD5-2C5A2E24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Intervalo Interquartílico (IQR):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592CC8-286D-7AEC-2B56-9508CB2F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 A diferença entre o quartil superior e o quartil inferior determina o intervalo interquartil, ou seja, IQR = Q3-Q1, onde Q1 é a mediana do 1º quartil e Q3 é a mediana do 3º Quartil.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identificação de ‘outliers’, ou seja, valores atípicos, muito distantes dos demais pontos do conjunto de dados.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‘Outlier’ são valores menores que Q1-1,5*IQR ou valores maiores que Q3+1,5*IQR. </a:t>
            </a:r>
          </a:p>
        </p:txBody>
      </p:sp>
    </p:spTree>
    <p:extLst>
      <p:ext uri="{BB962C8B-B14F-4D97-AF65-F5344CB8AC3E}">
        <p14:creationId xmlns:p14="http://schemas.microsoft.com/office/powerpoint/2010/main" val="419515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9A50C-15C7-52F1-3F40-A05DE797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BOXPLOT: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A136F-02AB-853E-ABD7-1B4AD29B0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boxplot</a:t>
            </a:r>
            <a:r>
              <a:rPr lang="pt-BR" dirty="0"/>
              <a:t> é um tipo de gráfico muito utilizado em estatística para se verificar a presença de ‘outliers’ no conjunto de dados.</a:t>
            </a:r>
          </a:p>
          <a:p>
            <a:r>
              <a:rPr lang="pt-BR" dirty="0"/>
              <a:t>A figura abaixo mostra um </a:t>
            </a:r>
            <a:r>
              <a:rPr lang="pt-BR" dirty="0" err="1"/>
              <a:t>boxplot</a:t>
            </a:r>
            <a:r>
              <a:rPr lang="pt-BR" dirty="0"/>
              <a:t> típico.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1317F5E7-5A7B-0CBF-0998-F1475A224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65" t="53765" r="30108" b="20825"/>
          <a:stretch/>
        </p:blipFill>
        <p:spPr>
          <a:xfrm>
            <a:off x="2040835" y="3444920"/>
            <a:ext cx="6997148" cy="328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29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9E199-2F9D-7B55-1FC4-2ED64038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Determinando o intervalo interquartílico para um conjunto de dados.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718B3B-2D0E-75F2-57F3-9D993BC2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exemplo: Determinar o intervalo interquartílico para o conjunto de dados em Rol: </a:t>
            </a:r>
            <a:r>
              <a:rPr lang="pt-BR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pt-BR" dirty="0"/>
              <a:t>5, 8, 10, 10, 15, 18, 23.</a:t>
            </a:r>
          </a:p>
          <a:p>
            <a:endParaRPr lang="pt-BR" dirty="0"/>
          </a:p>
          <a:p>
            <a:r>
              <a:rPr lang="pt-BR" dirty="0"/>
              <a:t>A mediana é dada pelo valor 106, sendo assim Q2=10.</a:t>
            </a:r>
          </a:p>
          <a:p>
            <a:r>
              <a:rPr lang="pt-BR" dirty="0"/>
              <a:t>O conjunto inferior é dado por 5, 8, 10 e a mediana deste conjunto é Q1=8.</a:t>
            </a:r>
          </a:p>
          <a:p>
            <a:r>
              <a:rPr lang="pt-BR" dirty="0"/>
              <a:t>O conjunto superior é dado por 15, 18, 23 e a mediana deste conjunto é Q3=18.</a:t>
            </a:r>
          </a:p>
          <a:p>
            <a:r>
              <a:rPr lang="pt-BR" dirty="0"/>
              <a:t>Assim o intervalo interquartílico é, IQT=Q3-Q1=18-8=10.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850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57ED0-AC92-DC2A-99D5-641E7031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Construindo o </a:t>
            </a:r>
            <a:r>
              <a:rPr lang="pt-BR" dirty="0" err="1"/>
              <a:t>boxplot</a:t>
            </a:r>
            <a:r>
              <a:rPr lang="pt-BR" dirty="0"/>
              <a:t> para o conjunto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78956-DAD1-7E5F-9975-7490485E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878" y="2035520"/>
            <a:ext cx="4515678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23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18</a:t>
            </a:r>
          </a:p>
          <a:p>
            <a:pPr marL="0" indent="0">
              <a:buNone/>
            </a:pPr>
            <a:r>
              <a:rPr lang="pt-BR" dirty="0"/>
              <a:t>10</a:t>
            </a:r>
          </a:p>
          <a:p>
            <a:pPr marL="0" indent="0">
              <a:buNone/>
            </a:pPr>
            <a:r>
              <a:rPr lang="pt-BR" dirty="0"/>
              <a:t>8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FB5938-648E-34DD-322C-A9CE1C2E4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08" t="58356" r="49259" b="22306"/>
          <a:stretch/>
        </p:blipFill>
        <p:spPr>
          <a:xfrm>
            <a:off x="1192695" y="2238581"/>
            <a:ext cx="2637183" cy="35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87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BE58E-142F-5D72-F658-D097E835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Boxplot</a:t>
            </a:r>
            <a:r>
              <a:rPr lang="pt-BR" dirty="0"/>
              <a:t> no </a:t>
            </a:r>
            <a:r>
              <a:rPr lang="pt-BR" dirty="0" err="1"/>
              <a:t>matplotlib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66F08B-0B30-FC9C-BF1A-24BB8041B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6" t="27814" r="59783" b="16120"/>
          <a:stretch/>
        </p:blipFill>
        <p:spPr>
          <a:xfrm>
            <a:off x="1934818" y="1544914"/>
            <a:ext cx="6109251" cy="51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5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5DEE0-976C-9EFF-C895-FE027DDE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Discretas: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EA6BF-F789-EBFE-2FAB-17E24758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variável é aleatória discreta quando seus valores podem ser listados.</a:t>
            </a:r>
          </a:p>
          <a:p>
            <a:r>
              <a:rPr lang="pt-BR" dirty="0"/>
              <a:t>Por exemplo: O número de ligações recebidas por dia em um escritório de uma empresa.</a:t>
            </a:r>
          </a:p>
        </p:txBody>
      </p:sp>
    </p:spTree>
    <p:extLst>
      <p:ext uri="{BB962C8B-B14F-4D97-AF65-F5344CB8AC3E}">
        <p14:creationId xmlns:p14="http://schemas.microsoft.com/office/powerpoint/2010/main" val="16896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47DA0-99D0-E3A3-A06C-3EFA08C3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Aleatórias Contínuas: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899DFA-4E51-EAA6-602D-6C2C02B4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variável é aleatória contínua quando os valores assumidos por esta não podem ser listados.</a:t>
            </a:r>
          </a:p>
          <a:p>
            <a:r>
              <a:rPr lang="pt-BR" dirty="0"/>
              <a:t>Por exemplo: O tempo (em minutos) de duração de uma ligação.</a:t>
            </a:r>
          </a:p>
        </p:txBody>
      </p:sp>
    </p:spTree>
    <p:extLst>
      <p:ext uri="{BB962C8B-B14F-4D97-AF65-F5344CB8AC3E}">
        <p14:creationId xmlns:p14="http://schemas.microsoft.com/office/powerpoint/2010/main" val="41930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DB2EB-4AD1-37D4-DBA0-1085B81D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Noções de Probabilidade: Conceitos Básicos.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3C14B-26E0-B01A-E069-4442547A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Espaço amostral e evento:</a:t>
            </a:r>
          </a:p>
          <a:p>
            <a:pPr marL="0" indent="0">
              <a:buNone/>
            </a:pPr>
            <a:r>
              <a:rPr lang="pt-BR" dirty="0"/>
              <a:t>Quando lançamos um dado temos como possibilidade o conjunto:</a:t>
            </a:r>
          </a:p>
          <a:p>
            <a:pPr marL="0" indent="0">
              <a:buNone/>
            </a:pPr>
            <a:r>
              <a:rPr lang="pt-BR" dirty="0"/>
              <a:t>𝛺 ={1, 2, 3, 4, 5, 6}.</a:t>
            </a:r>
          </a:p>
          <a:p>
            <a:pPr marL="0" indent="0">
              <a:buNone/>
            </a:pPr>
            <a:r>
              <a:rPr lang="pt-BR" dirty="0"/>
              <a:t>O espaço amostral é o conjunto de possibilidades.</a:t>
            </a:r>
          </a:p>
          <a:p>
            <a:pPr marL="0" indent="0">
              <a:buNone/>
            </a:pPr>
            <a:r>
              <a:rPr lang="pt-BR" dirty="0"/>
              <a:t>Neste caso do lançamento de um dado é 6.</a:t>
            </a:r>
          </a:p>
          <a:p>
            <a:pPr marL="0" indent="0">
              <a:buNone/>
            </a:pPr>
            <a:r>
              <a:rPr lang="pt-BR" dirty="0"/>
              <a:t>Um evento é um subconjunto do espaço amostral, por exemplo, quais as possibilidades do resultado ser um número par. Neste caso o evento seria E={2, 4, 6}.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36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E3E95-C986-C40D-3B84-8808020C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 espaço amostral e evento: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F55295-961F-0C00-27F4-49E720BD4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No caso do lançamento de uma moeda, o espaço amostral são os dois possíveis resultados: 𝛺 ={cara e coroa} e os eventos seriam E={(cara), (coroa)}.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Uma moeda é lançada 2 vezes. Seja o evento E: sair faces diferentes. Vamos escrever o conjunto que representa o espaço amostral e o evento E. </a:t>
            </a:r>
          </a:p>
          <a:p>
            <a:pPr marL="0" indent="0">
              <a:buNone/>
            </a:pPr>
            <a:r>
              <a:rPr lang="pt-BR" dirty="0"/>
              <a:t>Vamos definir C como sendo sair cara e c sair coroa. Temos assim: </a:t>
            </a:r>
          </a:p>
          <a:p>
            <a:pPr marL="0" indent="0">
              <a:buNone/>
            </a:pPr>
            <a:r>
              <a:rPr lang="pt-BR" dirty="0"/>
              <a:t>𝛺 ={(C,C), (</a:t>
            </a:r>
            <a:r>
              <a:rPr lang="pt-BR" dirty="0" err="1"/>
              <a:t>C,c</a:t>
            </a:r>
            <a:r>
              <a:rPr lang="pt-BR" dirty="0"/>
              <a:t>), (</a:t>
            </a:r>
            <a:r>
              <a:rPr lang="pt-BR" dirty="0" err="1"/>
              <a:t>c,C</a:t>
            </a:r>
            <a:r>
              <a:rPr lang="pt-BR" dirty="0"/>
              <a:t>), (</a:t>
            </a:r>
            <a:r>
              <a:rPr lang="pt-BR" dirty="0" err="1"/>
              <a:t>c,c</a:t>
            </a:r>
            <a:r>
              <a:rPr lang="pt-BR" dirty="0"/>
              <a:t>)}. Então o evento seria: E={(</a:t>
            </a:r>
            <a:r>
              <a:rPr lang="pt-BR" dirty="0" err="1"/>
              <a:t>C,c</a:t>
            </a:r>
            <a:r>
              <a:rPr lang="pt-BR" dirty="0"/>
              <a:t>), (</a:t>
            </a:r>
            <a:r>
              <a:rPr lang="pt-BR" dirty="0" err="1"/>
              <a:t>c,C</a:t>
            </a:r>
            <a:r>
              <a:rPr lang="pt-BR" dirty="0"/>
              <a:t>)}.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90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268A3-C1CC-A6D0-A91C-FC3AF264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Combinações de eventos: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F54828-DCEB-1E3A-5770-96136827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algumas situações podem ocorrer operações com os eventos como união, intersecção ou os eventos podem ser mutuamente exclusivos ou complementares.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497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C6CBD-1D99-61A3-CC51-ECD5AC2E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 operações com eventos: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525326-EEE4-DB84-2D11-3F0DD010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Suponha o lançamento de um dado. Sejam os eventos: </a:t>
            </a:r>
          </a:p>
          <a:p>
            <a:pPr marL="0" indent="0">
              <a:buNone/>
            </a:pPr>
            <a:r>
              <a:rPr lang="pt-BR" dirty="0"/>
              <a:t>A: ocorrer um número ímpar; B: ocorrer um número primo.</a:t>
            </a:r>
          </a:p>
          <a:p>
            <a:pPr marL="0" indent="0">
              <a:buNone/>
            </a:pPr>
            <a:r>
              <a:rPr lang="pt-BR" dirty="0"/>
              <a:t>Escrever os conjuntos que representam os seguintes conjuntos:</a:t>
            </a:r>
          </a:p>
          <a:p>
            <a:pPr marL="514350" indent="-514350">
              <a:buAutoNum type="alphaLcParenR"/>
            </a:pPr>
            <a:r>
              <a:rPr lang="pt-BR" dirty="0"/>
              <a:t>Evento A e evento B.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espaço amostral é dado por; 𝛺 ={1,2,3,4,5,6}.</a:t>
            </a:r>
          </a:p>
          <a:p>
            <a:pPr marL="0" indent="0">
              <a:buNone/>
            </a:pPr>
            <a:r>
              <a:rPr lang="pt-BR" dirty="0"/>
              <a:t>O evento A é dado por, A={1,3,5} e o B por, B={2,3,5}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419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92318-400B-64A8-821F-A8282A4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 operações com eventos: Continuação.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9BC44A-EF04-C263-5A43-829B2116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b) O evento ocorrer um número ímpar ou primo.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Esse evento corresponde à união de A com B: A ∪ B = {1,2,3,5}.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c) O evento ocorrer um número ímpar e primo.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Esse evento corresponde à intersecção de A com B: A ∩ B = {3,5}.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18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1127</Words>
  <Application>Microsoft Office PowerPoint</Application>
  <PresentationFormat>Widescreen</PresentationFormat>
  <Paragraphs>130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Georgia</vt:lpstr>
      <vt:lpstr>Tema do Office</vt:lpstr>
      <vt:lpstr>ESTATÍSTICA:</vt:lpstr>
      <vt:lpstr>Variáveis Aleatórias:</vt:lpstr>
      <vt:lpstr>Variáveis Aleatórias Discretas:</vt:lpstr>
      <vt:lpstr>Variáveis Aleatórias Contínuas:</vt:lpstr>
      <vt:lpstr>Noções de Probabilidade: Conceitos Básicos.</vt:lpstr>
      <vt:lpstr>Exemplificando espaço amostral e evento:</vt:lpstr>
      <vt:lpstr>Combinações de eventos:</vt:lpstr>
      <vt:lpstr>Exemplificando operações com eventos:</vt:lpstr>
      <vt:lpstr>Exemplificando operações com eventos: Continuação.</vt:lpstr>
      <vt:lpstr>Probabilidade de um evento ocorrer:</vt:lpstr>
      <vt:lpstr>Histograma:</vt:lpstr>
      <vt:lpstr>Exemplificando: Construção de um histograma.</vt:lpstr>
      <vt:lpstr>Construção do Histograma:</vt:lpstr>
      <vt:lpstr>Distribuição Normal (ou Gaussiana):</vt:lpstr>
      <vt:lpstr>Função Densidade de Probabilidade:</vt:lpstr>
      <vt:lpstr>Fazendo um script em python para entender melhor a distribuição normal:</vt:lpstr>
      <vt:lpstr>Apresentação do PowerPoint</vt:lpstr>
      <vt:lpstr>Apresentação do PowerPoint</vt:lpstr>
      <vt:lpstr>Apresentação do PowerPoint</vt:lpstr>
      <vt:lpstr>Intervalo de Confiança:</vt:lpstr>
      <vt:lpstr>Gráfico com intervalo de confiança:</vt:lpstr>
      <vt:lpstr>Intervalo Interquartílico (IQR):</vt:lpstr>
      <vt:lpstr>Intervalo Interquartílico (IQR):</vt:lpstr>
      <vt:lpstr>BOXPLOT:</vt:lpstr>
      <vt:lpstr>Determinando o intervalo interquartílico para um conjunto de dados.</vt:lpstr>
      <vt:lpstr>Construindo o boxplot para o conjunto de dados:</vt:lpstr>
      <vt:lpstr>Boxplot no matplotlib: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ESTATÍSTICA:</dc:title>
  <dc:creator>Dourival Júnior</dc:creator>
  <cp:lastModifiedBy>Dourival Júnior</cp:lastModifiedBy>
  <cp:revision>32</cp:revision>
  <dcterms:created xsi:type="dcterms:W3CDTF">2022-10-27T15:47:17Z</dcterms:created>
  <dcterms:modified xsi:type="dcterms:W3CDTF">2022-11-08T16:50:08Z</dcterms:modified>
</cp:coreProperties>
</file>