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8" r:id="rId8"/>
    <p:sldId id="268" r:id="rId9"/>
    <p:sldId id="270" r:id="rId10"/>
    <p:sldId id="274" r:id="rId11"/>
    <p:sldId id="269" r:id="rId12"/>
    <p:sldId id="271" r:id="rId13"/>
    <p:sldId id="272" r:id="rId14"/>
    <p:sldId id="273" r:id="rId15"/>
    <p:sldId id="275" r:id="rId16"/>
    <p:sldId id="276" r:id="rId17"/>
    <p:sldId id="277" r:id="rId18"/>
    <p:sldId id="278" r:id="rId19"/>
    <p:sldId id="279" r:id="rId20"/>
    <p:sldId id="259" r:id="rId21"/>
    <p:sldId id="280" r:id="rId22"/>
    <p:sldId id="261" r:id="rId23"/>
    <p:sldId id="262" r:id="rId24"/>
    <p:sldId id="289" r:id="rId25"/>
    <p:sldId id="263" r:id="rId26"/>
    <p:sldId id="281" r:id="rId27"/>
    <p:sldId id="282" r:id="rId28"/>
    <p:sldId id="283" r:id="rId29"/>
    <p:sldId id="293" r:id="rId30"/>
    <p:sldId id="287" r:id="rId31"/>
    <p:sldId id="291" r:id="rId32"/>
    <p:sldId id="294" r:id="rId33"/>
    <p:sldId id="292" r:id="rId34"/>
    <p:sldId id="295" r:id="rId35"/>
    <p:sldId id="290" r:id="rId36"/>
    <p:sldId id="296" r:id="rId37"/>
    <p:sldId id="297" r:id="rId3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FFA4A-7188-95D5-F09C-DDC7EDFB9DE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1257895-E657-D046-605F-FAB27C76B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DECFF84-873F-1FCA-0E62-B76590669312}"/>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A35FE350-D5C5-5F7D-CCDD-1056A322532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F8D74D-F23E-EE9E-1D1E-42FB3CF255F4}"/>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76962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8155C-7615-077A-68B1-AFA0868E0BC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8EB8980-F440-9A9E-9363-6EAF7E88F35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8525C50-7E76-08E1-0FEB-928EE1FC757E}"/>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3094475D-8EC8-7B9E-B920-3C0C1371DE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5F944BE-083A-9ABF-56B9-C0FCCB971ADC}"/>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31394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D7B5AA-B834-51C6-8E5B-8BA9622C3AD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566D643-D1DA-E512-D607-8FB3669E6E5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F76F631-432B-1F31-CA98-D8E8DE1BA9DF}"/>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E473A9AF-5D02-D158-28D8-AEF02C2EB7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B75D95-BEC4-360B-AF22-36C169E85CFA}"/>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354133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79CBE-EC31-C9B9-071A-1217C9D4E12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44C74DE-FC00-B498-6224-90C0434BB9A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393D1E2-C488-4344-DBA9-F23A470B5597}"/>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2F68314C-E7A2-0CCA-559B-4A8538EE10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5151CE-E432-53D4-805C-AA0E13B2D80D}"/>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21874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736B9-9CF5-6603-46CD-26C6C6782BB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6E68329-1628-CB3A-BC5F-F26D70CDC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F6DD6C4-F439-B82C-5914-5A2C8F291D8A}"/>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C6957BB7-E8AA-4C76-4707-D88BE0631E1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27EE018-0E16-BC00-4D4B-120BDAD4F01C}"/>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126242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6440A2-55DF-0783-C083-134A20B431A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22D5F99-6C19-BE58-3823-E15AD379355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9D449DF-DBA6-CAA9-869A-7C058E74F07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0739DB7-38F8-BA59-03E3-99083FA9CD88}"/>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6" name="Espaço Reservado para Rodapé 5">
            <a:extLst>
              <a:ext uri="{FF2B5EF4-FFF2-40B4-BE49-F238E27FC236}">
                <a16:creationId xmlns:a16="http://schemas.microsoft.com/office/drawing/2014/main" id="{0C66521C-BE0F-1919-7DDC-E039C2F25B6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DE89B0-505B-A440-8F95-916265102F50}"/>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406332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8D2CF-E1B2-C02F-E37E-BE3930096E0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CEC7053-E4B1-3AF3-CE75-645C6A0D3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9E02EB3-D498-05EA-2FB0-E9A804690C4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9D53D15-43EE-4CB8-3EB1-CA1102342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A94E8EC-5B45-FBBD-D850-33B273894AF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570E834-0FC1-63EF-90C8-5CA19F448DE9}"/>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8" name="Espaço Reservado para Rodapé 7">
            <a:extLst>
              <a:ext uri="{FF2B5EF4-FFF2-40B4-BE49-F238E27FC236}">
                <a16:creationId xmlns:a16="http://schemas.microsoft.com/office/drawing/2014/main" id="{5E2A6BFD-9D8B-1CB3-0D6A-46A0B7D084A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26E673A-12BD-CDA3-15AB-D3AF34B7560F}"/>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374768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6FB1B-675F-C52F-6DE3-57B098C4F8F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CF325E1-1E8F-E67F-04B2-845CAAF6523A}"/>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4" name="Espaço Reservado para Rodapé 3">
            <a:extLst>
              <a:ext uri="{FF2B5EF4-FFF2-40B4-BE49-F238E27FC236}">
                <a16:creationId xmlns:a16="http://schemas.microsoft.com/office/drawing/2014/main" id="{DC56AAB9-28DF-4149-38DC-B775D2E1D15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675A865-C8BC-AACE-62FF-BAC3D35174EB}"/>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110573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114EA50-94A8-CF33-0D6B-9D92BD8F43E3}"/>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3" name="Espaço Reservado para Rodapé 2">
            <a:extLst>
              <a:ext uri="{FF2B5EF4-FFF2-40B4-BE49-F238E27FC236}">
                <a16:creationId xmlns:a16="http://schemas.microsoft.com/office/drawing/2014/main" id="{0A1F06EF-14B3-3654-33B7-AAFB2D231D8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3AEE922-4BD7-1E18-8B44-A08A5B9A8C94}"/>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126059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09469-003C-5847-47EC-067B2953423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335C379-F260-72B3-0075-406B27344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E3FABBC-481D-A107-3BAE-C1C9E0196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33306C-CF1C-160B-82BC-A7D4EB7AFBB5}"/>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6" name="Espaço Reservado para Rodapé 5">
            <a:extLst>
              <a:ext uri="{FF2B5EF4-FFF2-40B4-BE49-F238E27FC236}">
                <a16:creationId xmlns:a16="http://schemas.microsoft.com/office/drawing/2014/main" id="{A284F975-3768-3BBE-962C-0C0B7C68B18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169DB55-CCC6-5E79-3D70-784C12392AE9}"/>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59966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BA57-B5A8-D183-FD7E-91380786338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BE2D3C7-4231-56CF-E116-9AFE206BF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9B2B81A-1C3C-C6BC-854A-363BD7B90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8E244EF-3374-1FEA-0CCF-7551ED207A8B}"/>
              </a:ext>
            </a:extLst>
          </p:cNvPr>
          <p:cNvSpPr>
            <a:spLocks noGrp="1"/>
          </p:cNvSpPr>
          <p:nvPr>
            <p:ph type="dt" sz="half" idx="10"/>
          </p:nvPr>
        </p:nvSpPr>
        <p:spPr/>
        <p:txBody>
          <a:bodyPr/>
          <a:lstStyle/>
          <a:p>
            <a:fld id="{6C80B213-1A8B-494B-8F0B-858AA907B77E}" type="datetimeFigureOut">
              <a:rPr lang="pt-BR" smtClean="0"/>
              <a:t>03/11/2022</a:t>
            </a:fld>
            <a:endParaRPr lang="pt-BR"/>
          </a:p>
        </p:txBody>
      </p:sp>
      <p:sp>
        <p:nvSpPr>
          <p:cNvPr id="6" name="Espaço Reservado para Rodapé 5">
            <a:extLst>
              <a:ext uri="{FF2B5EF4-FFF2-40B4-BE49-F238E27FC236}">
                <a16:creationId xmlns:a16="http://schemas.microsoft.com/office/drawing/2014/main" id="{5C215B74-6526-BD74-13B1-28EBCE9CBAB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40DD4F4-9D70-BE93-8C21-C55AFCB38BF2}"/>
              </a:ext>
            </a:extLst>
          </p:cNvPr>
          <p:cNvSpPr>
            <a:spLocks noGrp="1"/>
          </p:cNvSpPr>
          <p:nvPr>
            <p:ph type="sldNum" sz="quarter" idx="12"/>
          </p:nvPr>
        </p:nvSpPr>
        <p:spPr/>
        <p:txBody>
          <a:bodyPr/>
          <a:lstStyle/>
          <a:p>
            <a:fld id="{BAED7EAF-89EB-433D-B9F7-4111B817F2FC}" type="slidenum">
              <a:rPr lang="pt-BR" smtClean="0"/>
              <a:t>‹nº›</a:t>
            </a:fld>
            <a:endParaRPr lang="pt-BR"/>
          </a:p>
        </p:txBody>
      </p:sp>
    </p:spTree>
    <p:extLst>
      <p:ext uri="{BB962C8B-B14F-4D97-AF65-F5344CB8AC3E}">
        <p14:creationId xmlns:p14="http://schemas.microsoft.com/office/powerpoint/2010/main" val="83478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FD09819-A441-44DF-ECFB-C8AD451F8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8E06E2E-4BD2-B756-4350-BFC5EC7BA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3CAD0F-1C34-15F2-CEF4-4A67F9C9D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0B213-1A8B-494B-8F0B-858AA907B77E}" type="datetimeFigureOut">
              <a:rPr lang="pt-BR" smtClean="0"/>
              <a:t>03/11/2022</a:t>
            </a:fld>
            <a:endParaRPr lang="pt-BR"/>
          </a:p>
        </p:txBody>
      </p:sp>
      <p:sp>
        <p:nvSpPr>
          <p:cNvPr id="5" name="Espaço Reservado para Rodapé 4">
            <a:extLst>
              <a:ext uri="{FF2B5EF4-FFF2-40B4-BE49-F238E27FC236}">
                <a16:creationId xmlns:a16="http://schemas.microsoft.com/office/drawing/2014/main" id="{93B8BCB1-A0FD-B081-6DD8-CCE515AB5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8F88953-D3BC-A2AB-4E06-4055872FD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D7EAF-89EB-433D-B9F7-4111B817F2FC}" type="slidenum">
              <a:rPr lang="pt-BR" smtClean="0"/>
              <a:t>‹nº›</a:t>
            </a:fld>
            <a:endParaRPr lang="pt-BR"/>
          </a:p>
        </p:txBody>
      </p:sp>
    </p:spTree>
    <p:extLst>
      <p:ext uri="{BB962C8B-B14F-4D97-AF65-F5344CB8AC3E}">
        <p14:creationId xmlns:p14="http://schemas.microsoft.com/office/powerpoint/2010/main" val="169343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2B056-2A25-BD08-19BD-C1D3F7427483}"/>
              </a:ext>
            </a:extLst>
          </p:cNvPr>
          <p:cNvSpPr>
            <a:spLocks noGrp="1"/>
          </p:cNvSpPr>
          <p:nvPr>
            <p:ph type="ctrTitle"/>
          </p:nvPr>
        </p:nvSpPr>
        <p:spPr/>
        <p:txBody>
          <a:bodyPr/>
          <a:lstStyle/>
          <a:p>
            <a:r>
              <a:rPr lang="pt-BR" dirty="0"/>
              <a:t>ESTATÍSTICA </a:t>
            </a:r>
            <a:br>
              <a:rPr lang="pt-BR" dirty="0"/>
            </a:br>
            <a:endParaRPr lang="pt-BR" dirty="0"/>
          </a:p>
        </p:txBody>
      </p:sp>
      <p:sp>
        <p:nvSpPr>
          <p:cNvPr id="3" name="Subtítulo 2">
            <a:extLst>
              <a:ext uri="{FF2B5EF4-FFF2-40B4-BE49-F238E27FC236}">
                <a16:creationId xmlns:a16="http://schemas.microsoft.com/office/drawing/2014/main" id="{189E6440-7BF3-D6BB-CD4C-BF1DA9ADFD10}"/>
              </a:ext>
            </a:extLst>
          </p:cNvPr>
          <p:cNvSpPr>
            <a:spLocks noGrp="1"/>
          </p:cNvSpPr>
          <p:nvPr>
            <p:ph type="subTitle" idx="1"/>
          </p:nvPr>
        </p:nvSpPr>
        <p:spPr/>
        <p:txBody>
          <a:bodyPr>
            <a:normAutofit lnSpcReduction="10000"/>
          </a:bodyPr>
          <a:lstStyle/>
          <a:p>
            <a:r>
              <a:rPr lang="pt-BR" dirty="0"/>
              <a:t>Aula 04:</a:t>
            </a:r>
          </a:p>
          <a:p>
            <a:r>
              <a:rPr lang="pt-BR" dirty="0"/>
              <a:t>Normalização e Padronização </a:t>
            </a:r>
          </a:p>
          <a:p>
            <a:r>
              <a:rPr lang="pt-BR" dirty="0"/>
              <a:t>Covariância e Correlação </a:t>
            </a:r>
          </a:p>
          <a:p>
            <a:r>
              <a:rPr lang="pt-BR" dirty="0"/>
              <a:t>Estatística inferencial</a:t>
            </a:r>
          </a:p>
        </p:txBody>
      </p:sp>
    </p:spTree>
    <p:extLst>
      <p:ext uri="{BB962C8B-B14F-4D97-AF65-F5344CB8AC3E}">
        <p14:creationId xmlns:p14="http://schemas.microsoft.com/office/powerpoint/2010/main" val="85088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72E64-1B24-8FB8-CB5F-407632C89BED}"/>
              </a:ext>
            </a:extLst>
          </p:cNvPr>
          <p:cNvSpPr>
            <a:spLocks noGrp="1"/>
          </p:cNvSpPr>
          <p:nvPr>
            <p:ph type="title"/>
          </p:nvPr>
        </p:nvSpPr>
        <p:spPr/>
        <p:txBody>
          <a:bodyPr/>
          <a:lstStyle/>
          <a:p>
            <a:r>
              <a:rPr lang="pt-BR" dirty="0"/>
              <a:t>Interpretação da covariância:</a:t>
            </a:r>
          </a:p>
        </p:txBody>
      </p:sp>
      <p:sp>
        <p:nvSpPr>
          <p:cNvPr id="3" name="Espaço Reservado para Conteúdo 2">
            <a:extLst>
              <a:ext uri="{FF2B5EF4-FFF2-40B4-BE49-F238E27FC236}">
                <a16:creationId xmlns:a16="http://schemas.microsoft.com/office/drawing/2014/main" id="{CBAB4588-1FE5-7860-EDAA-C9078B1DFDD2}"/>
              </a:ext>
            </a:extLst>
          </p:cNvPr>
          <p:cNvSpPr>
            <a:spLocks noGrp="1"/>
          </p:cNvSpPr>
          <p:nvPr>
            <p:ph idx="1"/>
          </p:nvPr>
        </p:nvSpPr>
        <p:spPr/>
        <p:txBody>
          <a:bodyPr/>
          <a:lstStyle/>
          <a:p>
            <a:pPr algn="l"/>
            <a:r>
              <a:rPr lang="pt-BR" dirty="0"/>
              <a:t>Valor positivo: As duas variáveis aumentam ou diminuem juntas.</a:t>
            </a:r>
          </a:p>
          <a:p>
            <a:pPr algn="l"/>
            <a:r>
              <a:rPr lang="pt-BR" dirty="0"/>
              <a:t>Valor negativo: Quando uma variável aumenta a outra diminui.</a:t>
            </a:r>
          </a:p>
          <a:p>
            <a:pPr algn="l"/>
            <a:r>
              <a:rPr lang="pt-BR" dirty="0"/>
              <a:t>Valor zero: As duas variáveis são independentes.</a:t>
            </a:r>
          </a:p>
          <a:p>
            <a:endParaRPr lang="pt-BR" dirty="0"/>
          </a:p>
        </p:txBody>
      </p:sp>
    </p:spTree>
    <p:extLst>
      <p:ext uri="{BB962C8B-B14F-4D97-AF65-F5344CB8AC3E}">
        <p14:creationId xmlns:p14="http://schemas.microsoft.com/office/powerpoint/2010/main" val="43863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C257F-CA74-2FFD-5088-5DCAE98DACA5}"/>
              </a:ext>
            </a:extLst>
          </p:cNvPr>
          <p:cNvSpPr>
            <a:spLocks noGrp="1"/>
          </p:cNvSpPr>
          <p:nvPr>
            <p:ph type="title"/>
          </p:nvPr>
        </p:nvSpPr>
        <p:spPr/>
        <p:txBody>
          <a:bodyPr/>
          <a:lstStyle/>
          <a:p>
            <a:r>
              <a:rPr lang="pt-BR" dirty="0"/>
              <a:t>Correlação:</a:t>
            </a:r>
          </a:p>
        </p:txBody>
      </p:sp>
      <p:sp>
        <p:nvSpPr>
          <p:cNvPr id="3" name="Espaço Reservado para Conteúdo 2">
            <a:extLst>
              <a:ext uri="{FF2B5EF4-FFF2-40B4-BE49-F238E27FC236}">
                <a16:creationId xmlns:a16="http://schemas.microsoft.com/office/drawing/2014/main" id="{9D8BB827-9CF3-BD54-7C7A-D79A9A473C83}"/>
              </a:ext>
            </a:extLst>
          </p:cNvPr>
          <p:cNvSpPr>
            <a:spLocks noGrp="1"/>
          </p:cNvSpPr>
          <p:nvPr>
            <p:ph idx="1"/>
          </p:nvPr>
        </p:nvSpPr>
        <p:spPr/>
        <p:txBody>
          <a:bodyPr/>
          <a:lstStyle/>
          <a:p>
            <a:r>
              <a:rPr lang="pt-BR" dirty="0"/>
              <a:t>A correlação é uma medida estatística que indica com qual força duas variáveis ​​estão relacionadas.</a:t>
            </a:r>
          </a:p>
          <a:p>
            <a:r>
              <a:rPr lang="pt-BR" dirty="0"/>
              <a:t>A correlação fornece direção e força de um relacionamento.</a:t>
            </a:r>
          </a:p>
          <a:p>
            <a:r>
              <a:rPr lang="pt-BR" dirty="0"/>
              <a:t>A correlação tem valores entre -1 a +1.</a:t>
            </a:r>
          </a:p>
        </p:txBody>
      </p:sp>
    </p:spTree>
    <p:extLst>
      <p:ext uri="{BB962C8B-B14F-4D97-AF65-F5344CB8AC3E}">
        <p14:creationId xmlns:p14="http://schemas.microsoft.com/office/powerpoint/2010/main" val="254286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B3A8F-52AB-B209-8F7E-9D553C97C78D}"/>
              </a:ext>
            </a:extLst>
          </p:cNvPr>
          <p:cNvSpPr>
            <a:spLocks noGrp="1"/>
          </p:cNvSpPr>
          <p:nvPr>
            <p:ph type="title"/>
          </p:nvPr>
        </p:nvSpPr>
        <p:spPr/>
        <p:txBody>
          <a:bodyPr/>
          <a:lstStyle/>
          <a:p>
            <a:r>
              <a:rPr lang="pt-BR" dirty="0"/>
              <a:t>Correlação: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E596177-B9BD-CEB7-4940-2CE7FB543445}"/>
                  </a:ext>
                </a:extLst>
              </p:cNvPr>
              <p:cNvSpPr>
                <a:spLocks noGrp="1"/>
              </p:cNvSpPr>
              <p:nvPr>
                <p:ph idx="1"/>
              </p:nvPr>
            </p:nvSpPr>
            <p:spPr/>
            <p:txBody>
              <a:bodyPr/>
              <a:lstStyle/>
              <a:p>
                <a:r>
                  <a:rPr lang="pt-BR" dirty="0"/>
                  <a:t>A correlação é dada pela fórmula:</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𝐶𝑜𝑟</m:t>
                      </m:r>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rPr>
                                        <m:t>𝑥</m:t>
                                      </m:r>
                                    </m:sub>
                                  </m:sSub>
                                </m:e>
                              </m:d>
                              <m:r>
                                <a:rPr lang="pt-BR" b="0" i="1" smtClean="0">
                                  <a:latin typeface="Cambria Math" panose="02040503050406030204" pitchFamily="18" charset="0"/>
                                </a:rPr>
                                <m:t>.</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ea typeface="Cambria Math" panose="02040503050406030204" pitchFamily="18" charset="0"/>
                                        </a:rPr>
                                        <m:t>𝑦</m:t>
                                      </m:r>
                                    </m:sub>
                                  </m:sSub>
                                </m:e>
                              </m:d>
                            </m:e>
                          </m:nary>
                        </m:num>
                        <m:den>
                          <m:rad>
                            <m:radPr>
                              <m:degHide m:val="on"/>
                              <m:ctrlPr>
                                <a:rPr lang="pt-BR" b="0" i="1" smtClean="0">
                                  <a:latin typeface="Cambria Math" panose="02040503050406030204" pitchFamily="18" charset="0"/>
                                  <a:ea typeface="Cambria Math" panose="02040503050406030204" pitchFamily="18" charset="0"/>
                                </a:rPr>
                              </m:ctrlPr>
                            </m:radPr>
                            <m:deg/>
                            <m:e>
                              <m:sSup>
                                <m:sSupPr>
                                  <m:ctrlPr>
                                    <a:rPr lang="pt-BR" b="0" i="1" smtClean="0">
                                      <a:latin typeface="Cambria Math" panose="02040503050406030204" pitchFamily="18" charset="0"/>
                                      <a:ea typeface="Cambria Math" panose="02040503050406030204" pitchFamily="18" charset="0"/>
                                    </a:rPr>
                                  </m:ctrlPr>
                                </m:sSup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rPr>
                                                <m:t>𝑥</m:t>
                                              </m:r>
                                            </m:sub>
                                          </m:sSub>
                                        </m:e>
                                      </m:d>
                                    </m:e>
                                  </m:nary>
                                </m:e>
                                <m:sup>
                                  <m:r>
                                    <a:rPr lang="pt-BR" b="0" i="1" smtClean="0">
                                      <a:latin typeface="Cambria Math" panose="02040503050406030204" pitchFamily="18" charset="0"/>
                                      <a:ea typeface="Cambria Math" panose="02040503050406030204" pitchFamily="18" charset="0"/>
                                    </a:rPr>
                                    <m:t>2</m:t>
                                  </m:r>
                                </m:sup>
                              </m:sSup>
                              <m:r>
                                <a:rPr lang="pt-BR" b="0" i="1" smtClean="0">
                                  <a:latin typeface="Cambria Math" panose="02040503050406030204" pitchFamily="18" charset="0"/>
                                  <a:ea typeface="Cambria Math" panose="02040503050406030204" pitchFamily="18" charset="0"/>
                                </a:rPr>
                                <m:t>.</m:t>
                              </m:r>
                              <m:sSup>
                                <m:sSupPr>
                                  <m:ctrlPr>
                                    <a:rPr lang="pt-BR" b="0" i="1" smtClean="0">
                                      <a:latin typeface="Cambria Math" panose="02040503050406030204" pitchFamily="18" charset="0"/>
                                      <a:ea typeface="Cambria Math" panose="02040503050406030204" pitchFamily="18" charset="0"/>
                                    </a:rPr>
                                  </m:ctrlPr>
                                </m:sSup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ea typeface="Cambria Math" panose="02040503050406030204" pitchFamily="18" charset="0"/>
                                                </a:rPr>
                                                <m:t>𝑦</m:t>
                                              </m:r>
                                            </m:sub>
                                          </m:sSub>
                                        </m:e>
                                      </m:d>
                                    </m:e>
                                  </m:nary>
                                </m:e>
                                <m:sup>
                                  <m:r>
                                    <a:rPr lang="pt-BR" b="0" i="1" smtClean="0">
                                      <a:latin typeface="Cambria Math" panose="02040503050406030204" pitchFamily="18" charset="0"/>
                                      <a:ea typeface="Cambria Math" panose="02040503050406030204" pitchFamily="18" charset="0"/>
                                    </a:rPr>
                                    <m:t>2</m:t>
                                  </m:r>
                                </m:sup>
                              </m:sSup>
                            </m:e>
                          </m:rad>
                        </m:den>
                      </m:f>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𝑥</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𝑦</m:t>
                        </m:r>
                      </m:sub>
                    </m:sSub>
                  </m:oMath>
                </a14:m>
                <a:r>
                  <a:rPr lang="pt-BR" dirty="0"/>
                  <a:t> são os valores médios dos conjuntos de amostras.</a:t>
                </a:r>
              </a:p>
              <a:p>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3E596177-B9BD-CEB7-4940-2CE7FB54344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262929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FB5FEEA-EF6D-3074-965B-420D065E7D1E}"/>
              </a:ext>
            </a:extLst>
          </p:cNvPr>
          <p:cNvSpPr>
            <a:spLocks noGrp="1"/>
          </p:cNvSpPr>
          <p:nvPr>
            <p:ph type="title"/>
          </p:nvPr>
        </p:nvSpPr>
        <p:spPr>
          <a:xfrm>
            <a:off x="838200" y="365125"/>
            <a:ext cx="10515600" cy="1325563"/>
          </a:xfrm>
        </p:spPr>
        <p:txBody>
          <a:bodyPr/>
          <a:lstStyle/>
          <a:p>
            <a:r>
              <a:rPr lang="pt-BR" dirty="0"/>
              <a:t>Correlação:</a:t>
            </a:r>
          </a:p>
        </p:txBody>
      </p:sp>
      <p:sp>
        <p:nvSpPr>
          <p:cNvPr id="5" name="Espaço Reservado para Conteúdo 2">
            <a:extLst>
              <a:ext uri="{FF2B5EF4-FFF2-40B4-BE49-F238E27FC236}">
                <a16:creationId xmlns:a16="http://schemas.microsoft.com/office/drawing/2014/main" id="{6656D397-6D5E-2B87-295F-69E3297C81ED}"/>
              </a:ext>
            </a:extLst>
          </p:cNvPr>
          <p:cNvSpPr>
            <a:spLocks noGrp="1"/>
          </p:cNvSpPr>
          <p:nvPr>
            <p:ph idx="1"/>
          </p:nvPr>
        </p:nvSpPr>
        <p:spPr>
          <a:xfrm>
            <a:off x="838200" y="1825625"/>
            <a:ext cx="10515600" cy="4351338"/>
          </a:xfrm>
        </p:spPr>
        <p:txBody>
          <a:bodyPr/>
          <a:lstStyle/>
          <a:p>
            <a:r>
              <a:rPr lang="pt-BR" dirty="0"/>
              <a:t>O gráfico abaixo mostra como as variáveis x e y estão relacionadas de acordo com o resultado do cálculo da correlação.</a:t>
            </a:r>
          </a:p>
        </p:txBody>
      </p:sp>
      <p:sp>
        <p:nvSpPr>
          <p:cNvPr id="6" name="Retângulo 5">
            <a:extLst>
              <a:ext uri="{FF2B5EF4-FFF2-40B4-BE49-F238E27FC236}">
                <a16:creationId xmlns:a16="http://schemas.microsoft.com/office/drawing/2014/main" id="{3BD0B275-9FB8-084B-2C5F-92C4A2CBAE0C}"/>
              </a:ext>
            </a:extLst>
          </p:cNvPr>
          <p:cNvSpPr/>
          <p:nvPr/>
        </p:nvSpPr>
        <p:spPr>
          <a:xfrm>
            <a:off x="1448972" y="3296479"/>
            <a:ext cx="8904849" cy="2267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59A257C2-66C8-B8EF-71FE-AE4D38AA4221}"/>
              </a:ext>
            </a:extLst>
          </p:cNvPr>
          <p:cNvSpPr/>
          <p:nvPr/>
        </p:nvSpPr>
        <p:spPr>
          <a:xfrm>
            <a:off x="5106572" y="47408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821F70FC-5C95-7411-ACD1-890135EF5953}"/>
              </a:ext>
            </a:extLst>
          </p:cNvPr>
          <p:cNvSpPr/>
          <p:nvPr/>
        </p:nvSpPr>
        <p:spPr>
          <a:xfrm>
            <a:off x="5258972" y="48932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D747057C-5D17-A1E2-417B-B0C15024A095}"/>
              </a:ext>
            </a:extLst>
          </p:cNvPr>
          <p:cNvSpPr/>
          <p:nvPr/>
        </p:nvSpPr>
        <p:spPr>
          <a:xfrm>
            <a:off x="5411372" y="50456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99D17714-7DF3-755F-EA97-BBF4CDC7B989}"/>
              </a:ext>
            </a:extLst>
          </p:cNvPr>
          <p:cNvSpPr/>
          <p:nvPr/>
        </p:nvSpPr>
        <p:spPr>
          <a:xfrm rot="21356693">
            <a:off x="5461368" y="466677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08704248-FC02-F603-3A99-6EC97DCE47C6}"/>
              </a:ext>
            </a:extLst>
          </p:cNvPr>
          <p:cNvSpPr/>
          <p:nvPr/>
        </p:nvSpPr>
        <p:spPr>
          <a:xfrm rot="21356693">
            <a:off x="5613768" y="481917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D60AC1AA-5A91-3C16-0623-B311DFF23C11}"/>
              </a:ext>
            </a:extLst>
          </p:cNvPr>
          <p:cNvSpPr/>
          <p:nvPr/>
        </p:nvSpPr>
        <p:spPr>
          <a:xfrm rot="21356693">
            <a:off x="5400408" y="48730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96C8E386-B054-A89C-1BBD-627784DBC8BC}"/>
              </a:ext>
            </a:extLst>
          </p:cNvPr>
          <p:cNvSpPr/>
          <p:nvPr/>
        </p:nvSpPr>
        <p:spPr>
          <a:xfrm rot="21356693">
            <a:off x="5862297" y="43783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50BD032B-1D1C-5535-8DC0-4BE88B57779D}"/>
              </a:ext>
            </a:extLst>
          </p:cNvPr>
          <p:cNvSpPr/>
          <p:nvPr/>
        </p:nvSpPr>
        <p:spPr>
          <a:xfrm rot="21356693">
            <a:off x="5325380" y="45307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CaixaDeTexto 16">
            <a:extLst>
              <a:ext uri="{FF2B5EF4-FFF2-40B4-BE49-F238E27FC236}">
                <a16:creationId xmlns:a16="http://schemas.microsoft.com/office/drawing/2014/main" id="{732E4AD9-6A79-3AA8-7CE9-0A4BA0D10F10}"/>
              </a:ext>
            </a:extLst>
          </p:cNvPr>
          <p:cNvSpPr txBox="1"/>
          <p:nvPr/>
        </p:nvSpPr>
        <p:spPr>
          <a:xfrm>
            <a:off x="3229223" y="3528916"/>
            <a:ext cx="5901795" cy="369332"/>
          </a:xfrm>
          <a:prstGeom prst="rect">
            <a:avLst/>
          </a:prstGeom>
          <a:noFill/>
        </p:spPr>
        <p:txBody>
          <a:bodyPr wrap="square" rtlCol="0">
            <a:spAutoFit/>
          </a:bodyPr>
          <a:lstStyle/>
          <a:p>
            <a:r>
              <a:rPr lang="pt-BR" b="1" dirty="0"/>
              <a:t>Cor &lt;0                         Cor=0			Cor&gt;0</a:t>
            </a:r>
          </a:p>
        </p:txBody>
      </p:sp>
      <p:sp>
        <p:nvSpPr>
          <p:cNvPr id="18" name="Retângulo 17">
            <a:extLst>
              <a:ext uri="{FF2B5EF4-FFF2-40B4-BE49-F238E27FC236}">
                <a16:creationId xmlns:a16="http://schemas.microsoft.com/office/drawing/2014/main" id="{F21D46BF-B69D-129B-21FC-6E69EC0BD9F0}"/>
              </a:ext>
            </a:extLst>
          </p:cNvPr>
          <p:cNvSpPr/>
          <p:nvPr/>
        </p:nvSpPr>
        <p:spPr>
          <a:xfrm rot="21356693">
            <a:off x="2439158" y="46831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AC8C10F9-8733-83C3-D57F-99AA68B88793}"/>
              </a:ext>
            </a:extLst>
          </p:cNvPr>
          <p:cNvSpPr/>
          <p:nvPr/>
        </p:nvSpPr>
        <p:spPr>
          <a:xfrm rot="21356693">
            <a:off x="2760372" y="48355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270723B8-48F3-CAED-7F58-DDFAEE6D43B9}"/>
              </a:ext>
            </a:extLst>
          </p:cNvPr>
          <p:cNvSpPr/>
          <p:nvPr/>
        </p:nvSpPr>
        <p:spPr>
          <a:xfrm rot="21356693">
            <a:off x="2532943" y="49879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9447D419-C54B-8BEA-374D-BE87148591A5}"/>
              </a:ext>
            </a:extLst>
          </p:cNvPr>
          <p:cNvSpPr/>
          <p:nvPr/>
        </p:nvSpPr>
        <p:spPr>
          <a:xfrm rot="21356693">
            <a:off x="3065171" y="51403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4337182C-EB65-DFD2-4CB8-B4034D050351}"/>
              </a:ext>
            </a:extLst>
          </p:cNvPr>
          <p:cNvSpPr/>
          <p:nvPr/>
        </p:nvSpPr>
        <p:spPr>
          <a:xfrm rot="21356693">
            <a:off x="3048758" y="52927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CF87470E-E46F-87D1-1939-F53B8B87D15C}"/>
              </a:ext>
            </a:extLst>
          </p:cNvPr>
          <p:cNvSpPr/>
          <p:nvPr/>
        </p:nvSpPr>
        <p:spPr>
          <a:xfrm rot="21356693">
            <a:off x="1724050" y="38273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26DBAA5E-6B5B-5447-C9B3-CB05735DC37D}"/>
              </a:ext>
            </a:extLst>
          </p:cNvPr>
          <p:cNvSpPr/>
          <p:nvPr/>
        </p:nvSpPr>
        <p:spPr>
          <a:xfrm rot="21356693">
            <a:off x="1960857" y="39797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DC1C2B77-4E9F-98E9-5475-FB10243A85B6}"/>
              </a:ext>
            </a:extLst>
          </p:cNvPr>
          <p:cNvSpPr/>
          <p:nvPr/>
        </p:nvSpPr>
        <p:spPr>
          <a:xfrm rot="21356693">
            <a:off x="2099190" y="41321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925410A6-048D-995B-2E08-AE391A84932B}"/>
              </a:ext>
            </a:extLst>
          </p:cNvPr>
          <p:cNvSpPr/>
          <p:nvPr/>
        </p:nvSpPr>
        <p:spPr>
          <a:xfrm rot="21356693">
            <a:off x="1998369" y="42845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C2D56A26-D9C7-8AB3-A758-8EB3DD1A2CD9}"/>
              </a:ext>
            </a:extLst>
          </p:cNvPr>
          <p:cNvSpPr/>
          <p:nvPr/>
        </p:nvSpPr>
        <p:spPr>
          <a:xfrm rot="21356693">
            <a:off x="2333650" y="44369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FD5E906D-E829-C5DA-49E7-4A8EF311A7A0}"/>
              </a:ext>
            </a:extLst>
          </p:cNvPr>
          <p:cNvSpPr/>
          <p:nvPr/>
        </p:nvSpPr>
        <p:spPr>
          <a:xfrm rot="21356693">
            <a:off x="2176560" y="45893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7B5D1A25-7D4E-ED4B-1787-25F610655F68}"/>
              </a:ext>
            </a:extLst>
          </p:cNvPr>
          <p:cNvSpPr/>
          <p:nvPr/>
        </p:nvSpPr>
        <p:spPr>
          <a:xfrm rot="21356693">
            <a:off x="9430802" y="39797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AA252D19-4342-E8B8-42BD-9E3D805175FA}"/>
              </a:ext>
            </a:extLst>
          </p:cNvPr>
          <p:cNvSpPr/>
          <p:nvPr/>
        </p:nvSpPr>
        <p:spPr>
          <a:xfrm rot="21356693">
            <a:off x="9583202" y="41321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D5C9C9B6-D394-33B8-71A3-739CBE8BE93F}"/>
              </a:ext>
            </a:extLst>
          </p:cNvPr>
          <p:cNvSpPr/>
          <p:nvPr/>
        </p:nvSpPr>
        <p:spPr>
          <a:xfrm rot="21356693">
            <a:off x="9172893" y="42845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C8389588-D871-4918-DC8F-4922C4EC2A32}"/>
              </a:ext>
            </a:extLst>
          </p:cNvPr>
          <p:cNvSpPr/>
          <p:nvPr/>
        </p:nvSpPr>
        <p:spPr>
          <a:xfrm rot="21356693">
            <a:off x="9074421" y="4509679"/>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C961C297-AE5B-DAC2-A7CF-052E7A32E51A}"/>
              </a:ext>
            </a:extLst>
          </p:cNvPr>
          <p:cNvSpPr/>
          <p:nvPr/>
        </p:nvSpPr>
        <p:spPr>
          <a:xfrm rot="21356693">
            <a:off x="9050002" y="480505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15C88931-9AE5-CAB2-15CE-6D733F099508}"/>
              </a:ext>
            </a:extLst>
          </p:cNvPr>
          <p:cNvSpPr/>
          <p:nvPr/>
        </p:nvSpPr>
        <p:spPr>
          <a:xfrm rot="21356693">
            <a:off x="8836641" y="495745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E361F56F-33E5-C983-2C6F-FBB5190CF682}"/>
              </a:ext>
            </a:extLst>
          </p:cNvPr>
          <p:cNvSpPr/>
          <p:nvPr/>
        </p:nvSpPr>
        <p:spPr>
          <a:xfrm rot="21356693">
            <a:off x="8679549" y="510985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EC5AD88F-6C7B-86B6-7912-E3D5AA44B2CD}"/>
              </a:ext>
            </a:extLst>
          </p:cNvPr>
          <p:cNvSpPr/>
          <p:nvPr/>
        </p:nvSpPr>
        <p:spPr>
          <a:xfrm rot="21356693">
            <a:off x="8438053" y="526225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CD13D767-3D0D-E53A-447F-1023D67360CF}"/>
              </a:ext>
            </a:extLst>
          </p:cNvPr>
          <p:cNvSpPr/>
          <p:nvPr/>
        </p:nvSpPr>
        <p:spPr>
          <a:xfrm rot="21356693">
            <a:off x="8590453" y="534431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0" name="Conector de Seta Reta 39">
            <a:extLst>
              <a:ext uri="{FF2B5EF4-FFF2-40B4-BE49-F238E27FC236}">
                <a16:creationId xmlns:a16="http://schemas.microsoft.com/office/drawing/2014/main" id="{3812151F-4DA1-C95F-655C-1EEA00603F29}"/>
              </a:ext>
            </a:extLst>
          </p:cNvPr>
          <p:cNvCxnSpPr>
            <a:cxnSpLocks/>
          </p:cNvCxnSpPr>
          <p:nvPr/>
        </p:nvCxnSpPr>
        <p:spPr>
          <a:xfrm flipV="1">
            <a:off x="8512312" y="3738706"/>
            <a:ext cx="1301630" cy="158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F5B70850-7A1E-0E9A-0219-303D5702C345}"/>
              </a:ext>
            </a:extLst>
          </p:cNvPr>
          <p:cNvCxnSpPr>
            <a:cxnSpLocks/>
          </p:cNvCxnSpPr>
          <p:nvPr/>
        </p:nvCxnSpPr>
        <p:spPr>
          <a:xfrm flipH="1" flipV="1">
            <a:off x="1620103" y="3850256"/>
            <a:ext cx="1516058" cy="146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de Seta Reta 43">
            <a:extLst>
              <a:ext uri="{FF2B5EF4-FFF2-40B4-BE49-F238E27FC236}">
                <a16:creationId xmlns:a16="http://schemas.microsoft.com/office/drawing/2014/main" id="{56DDE1CD-B825-73EE-1057-56E9D128CDD6}"/>
              </a:ext>
            </a:extLst>
          </p:cNvPr>
          <p:cNvCxnSpPr>
            <a:cxnSpLocks/>
          </p:cNvCxnSpPr>
          <p:nvPr/>
        </p:nvCxnSpPr>
        <p:spPr>
          <a:xfrm flipV="1">
            <a:off x="4938081" y="4674950"/>
            <a:ext cx="1091258" cy="13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687F4599-7903-055F-B74B-AE2C12FD3D79}"/>
              </a:ext>
            </a:extLst>
          </p:cNvPr>
          <p:cNvSpPr/>
          <p:nvPr/>
        </p:nvSpPr>
        <p:spPr>
          <a:xfrm rot="21356693">
            <a:off x="6014697" y="4572985"/>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0B74262E-70B8-6168-BC18-1901E6EC36D1}"/>
              </a:ext>
            </a:extLst>
          </p:cNvPr>
          <p:cNvSpPr/>
          <p:nvPr/>
        </p:nvSpPr>
        <p:spPr>
          <a:xfrm rot="21356693">
            <a:off x="6014697" y="4783999"/>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B1DDDD4D-25BE-D1F3-31F1-73C46CB21AE0}"/>
              </a:ext>
            </a:extLst>
          </p:cNvPr>
          <p:cNvSpPr/>
          <p:nvPr/>
        </p:nvSpPr>
        <p:spPr>
          <a:xfrm rot="21356693">
            <a:off x="5817749" y="4980948"/>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B11C2887-8183-776A-544E-55D7A8EE2E4C}"/>
              </a:ext>
            </a:extLst>
          </p:cNvPr>
          <p:cNvSpPr/>
          <p:nvPr/>
        </p:nvSpPr>
        <p:spPr>
          <a:xfrm rot="21356693">
            <a:off x="8748518" y="44369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6B9B3071-5091-3A53-C0D9-AFB14F51D5D2}"/>
              </a:ext>
            </a:extLst>
          </p:cNvPr>
          <p:cNvSpPr/>
          <p:nvPr/>
        </p:nvSpPr>
        <p:spPr>
          <a:xfrm rot="21356693">
            <a:off x="9477694" y="45893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6E1A8C2E-2EB8-F9A6-0E2D-954E64CBE4A0}"/>
              </a:ext>
            </a:extLst>
          </p:cNvPr>
          <p:cNvSpPr/>
          <p:nvPr/>
        </p:nvSpPr>
        <p:spPr>
          <a:xfrm rot="21356693">
            <a:off x="3137855" y="4903574"/>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25A8E1FD-A07D-141D-12DF-2A9A46B0AC14}"/>
              </a:ext>
            </a:extLst>
          </p:cNvPr>
          <p:cNvSpPr/>
          <p:nvPr/>
        </p:nvSpPr>
        <p:spPr>
          <a:xfrm rot="21356693">
            <a:off x="2490742" y="4242393"/>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880F2C83-BB47-8B3B-ECC3-A10751D1FE31}"/>
              </a:ext>
            </a:extLst>
          </p:cNvPr>
          <p:cNvSpPr/>
          <p:nvPr/>
        </p:nvSpPr>
        <p:spPr>
          <a:xfrm rot="21356693">
            <a:off x="1906930" y="4741797"/>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7345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1BDF7-AA73-59B0-C88E-B8C9BB7FEEF0}"/>
              </a:ext>
            </a:extLst>
          </p:cNvPr>
          <p:cNvSpPr>
            <a:spLocks noGrp="1"/>
          </p:cNvSpPr>
          <p:nvPr>
            <p:ph type="title"/>
          </p:nvPr>
        </p:nvSpPr>
        <p:spPr/>
        <p:txBody>
          <a:bodyPr/>
          <a:lstStyle/>
          <a:p>
            <a:r>
              <a:rPr lang="pt-BR" dirty="0"/>
              <a:t>Interpretação da correlação:</a:t>
            </a:r>
          </a:p>
        </p:txBody>
      </p:sp>
      <p:sp>
        <p:nvSpPr>
          <p:cNvPr id="3" name="Espaço Reservado para Conteúdo 2">
            <a:extLst>
              <a:ext uri="{FF2B5EF4-FFF2-40B4-BE49-F238E27FC236}">
                <a16:creationId xmlns:a16="http://schemas.microsoft.com/office/drawing/2014/main" id="{0566E901-498E-3B01-C131-2677FB223CE9}"/>
              </a:ext>
            </a:extLst>
          </p:cNvPr>
          <p:cNvSpPr>
            <a:spLocks noGrp="1"/>
          </p:cNvSpPr>
          <p:nvPr>
            <p:ph idx="1"/>
          </p:nvPr>
        </p:nvSpPr>
        <p:spPr/>
        <p:txBody>
          <a:bodyPr>
            <a:noAutofit/>
          </a:bodyPr>
          <a:lstStyle/>
          <a:p>
            <a:pPr algn="l"/>
            <a:r>
              <a:rPr lang="pt-BR" dirty="0"/>
              <a:t>Uma correlação próxima a zero indica que as duas variáveis não estão relacionadas. </a:t>
            </a:r>
          </a:p>
          <a:p>
            <a:pPr algn="l"/>
            <a:r>
              <a:rPr lang="pt-BR" b="0" i="0" dirty="0">
                <a:solidFill>
                  <a:srgbClr val="000000"/>
                </a:solidFill>
                <a:effectLst/>
                <a:latin typeface="ff1"/>
              </a:rPr>
              <a:t>Uma correlação positiva indica que as duas variáveis movem-se juntas. </a:t>
            </a:r>
            <a:r>
              <a:rPr lang="pt-BR" dirty="0">
                <a:solidFill>
                  <a:srgbClr val="000000"/>
                </a:solidFill>
                <a:latin typeface="ff1"/>
              </a:rPr>
              <a:t>Além disto, </a:t>
            </a:r>
            <a:r>
              <a:rPr lang="pt-BR" b="0" i="0" dirty="0">
                <a:solidFill>
                  <a:srgbClr val="000000"/>
                </a:solidFill>
                <a:effectLst/>
                <a:latin typeface="ff1"/>
              </a:rPr>
              <a:t>esta fica mais forte quanto mais a correlação se aproxima de </a:t>
            </a:r>
            <a:r>
              <a:rPr lang="pt-BR" dirty="0">
                <a:solidFill>
                  <a:srgbClr val="000000"/>
                </a:solidFill>
                <a:latin typeface="ff1"/>
              </a:rPr>
              <a:t>+1</a:t>
            </a:r>
            <a:r>
              <a:rPr lang="pt-BR" b="0" i="0" dirty="0">
                <a:solidFill>
                  <a:srgbClr val="000000"/>
                </a:solidFill>
                <a:effectLst/>
                <a:latin typeface="ff1"/>
              </a:rPr>
              <a:t>.</a:t>
            </a:r>
          </a:p>
          <a:p>
            <a:pPr algn="l"/>
            <a:r>
              <a:rPr lang="pt-BR" b="0" i="0" dirty="0">
                <a:solidFill>
                  <a:srgbClr val="000000"/>
                </a:solidFill>
                <a:effectLst/>
                <a:latin typeface="ff1"/>
              </a:rPr>
              <a:t>Uma correlação negativa indica que as duas variáveis movem-se em direções opostas. Além disto, esta fica mais forte quanto mais a correlação se aproxima de -1.</a:t>
            </a:r>
          </a:p>
          <a:p>
            <a:pPr algn="l"/>
            <a:endParaRPr lang="pt-BR" b="0" i="0" dirty="0">
              <a:solidFill>
                <a:srgbClr val="000000"/>
              </a:solidFill>
              <a:effectLst/>
              <a:latin typeface="ff1"/>
            </a:endParaRPr>
          </a:p>
          <a:p>
            <a:endParaRPr lang="pt-BR" dirty="0"/>
          </a:p>
        </p:txBody>
      </p:sp>
    </p:spTree>
    <p:extLst>
      <p:ext uri="{BB962C8B-B14F-4D97-AF65-F5344CB8AC3E}">
        <p14:creationId xmlns:p14="http://schemas.microsoft.com/office/powerpoint/2010/main" val="132268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0A66A-2478-0E55-31E9-DC3895398EB7}"/>
              </a:ext>
            </a:extLst>
          </p:cNvPr>
          <p:cNvSpPr>
            <a:spLocks noGrp="1"/>
          </p:cNvSpPr>
          <p:nvPr>
            <p:ph type="title"/>
          </p:nvPr>
        </p:nvSpPr>
        <p:spPr/>
        <p:txBody>
          <a:bodyPr/>
          <a:lstStyle/>
          <a:p>
            <a:r>
              <a:rPr lang="pt-BR" dirty="0"/>
              <a:t>Covariância, correlação e função linear:</a:t>
            </a:r>
          </a:p>
        </p:txBody>
      </p:sp>
      <p:sp>
        <p:nvSpPr>
          <p:cNvPr id="3" name="Espaço Reservado para Conteúdo 2">
            <a:extLst>
              <a:ext uri="{FF2B5EF4-FFF2-40B4-BE49-F238E27FC236}">
                <a16:creationId xmlns:a16="http://schemas.microsoft.com/office/drawing/2014/main" id="{461D6F65-BCC3-6029-DE63-3AB62183B2DD}"/>
              </a:ext>
            </a:extLst>
          </p:cNvPr>
          <p:cNvSpPr>
            <a:spLocks noGrp="1"/>
          </p:cNvSpPr>
          <p:nvPr>
            <p:ph idx="1"/>
          </p:nvPr>
        </p:nvSpPr>
        <p:spPr/>
        <p:txBody>
          <a:bodyPr/>
          <a:lstStyle/>
          <a:p>
            <a:r>
              <a:rPr lang="pt-BR" dirty="0"/>
              <a:t>Dado um conjunto de pontos (X, Y) o método dos mínimos quadrados determina a equação da reta (Y=A.X+B) que melhor se ajusta a este conjunto de pontos.</a:t>
            </a:r>
          </a:p>
        </p:txBody>
      </p:sp>
      <p:pic>
        <p:nvPicPr>
          <p:cNvPr id="7" name="Imagem 6">
            <a:extLst>
              <a:ext uri="{FF2B5EF4-FFF2-40B4-BE49-F238E27FC236}">
                <a16:creationId xmlns:a16="http://schemas.microsoft.com/office/drawing/2014/main" id="{66E1E10C-20F9-8812-1461-BF31393D47D1}"/>
              </a:ext>
            </a:extLst>
          </p:cNvPr>
          <p:cNvPicPr>
            <a:picLocks noChangeAspect="1"/>
          </p:cNvPicPr>
          <p:nvPr/>
        </p:nvPicPr>
        <p:blipFill rotWithShape="1">
          <a:blip r:embed="rId2"/>
          <a:srcRect l="64782" t="60102" r="19892" b="24238"/>
          <a:stretch/>
        </p:blipFill>
        <p:spPr>
          <a:xfrm>
            <a:off x="3127513" y="3021496"/>
            <a:ext cx="5262164" cy="3022946"/>
          </a:xfrm>
          <a:prstGeom prst="rect">
            <a:avLst/>
          </a:prstGeom>
          <a:ln>
            <a:solidFill>
              <a:schemeClr val="tx1"/>
            </a:solidFill>
          </a:ln>
        </p:spPr>
      </p:pic>
      <p:pic>
        <p:nvPicPr>
          <p:cNvPr id="9" name="Imagem 8">
            <a:extLst>
              <a:ext uri="{FF2B5EF4-FFF2-40B4-BE49-F238E27FC236}">
                <a16:creationId xmlns:a16="http://schemas.microsoft.com/office/drawing/2014/main" id="{D869EFD2-1DAF-A4A0-7499-7396C75C9FF1}"/>
              </a:ext>
            </a:extLst>
          </p:cNvPr>
          <p:cNvPicPr>
            <a:picLocks noChangeAspect="1"/>
          </p:cNvPicPr>
          <p:nvPr/>
        </p:nvPicPr>
        <p:blipFill rotWithShape="1">
          <a:blip r:embed="rId3"/>
          <a:srcRect l="41631" t="69188" r="47282" b="25012"/>
          <a:stretch/>
        </p:blipFill>
        <p:spPr>
          <a:xfrm>
            <a:off x="3246783" y="3122543"/>
            <a:ext cx="2083904" cy="612913"/>
          </a:xfrm>
          <a:prstGeom prst="rect">
            <a:avLst/>
          </a:prstGeom>
        </p:spPr>
      </p:pic>
    </p:spTree>
    <p:extLst>
      <p:ext uri="{BB962C8B-B14F-4D97-AF65-F5344CB8AC3E}">
        <p14:creationId xmlns:p14="http://schemas.microsoft.com/office/powerpoint/2010/main" val="130399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65E48-7B9B-FF6D-0B34-3D00778DB455}"/>
              </a:ext>
            </a:extLst>
          </p:cNvPr>
          <p:cNvSpPr>
            <a:spLocks noGrp="1"/>
          </p:cNvSpPr>
          <p:nvPr>
            <p:ph type="title"/>
          </p:nvPr>
        </p:nvSpPr>
        <p:spPr/>
        <p:txBody>
          <a:bodyPr/>
          <a:lstStyle/>
          <a:p>
            <a:r>
              <a:rPr lang="pt-BR" dirty="0"/>
              <a:t>Método dos Mínimos Quadrados (MMQ):</a:t>
            </a:r>
          </a:p>
        </p:txBody>
      </p:sp>
      <p:sp>
        <p:nvSpPr>
          <p:cNvPr id="3" name="Espaço Reservado para Conteúdo 2">
            <a:extLst>
              <a:ext uri="{FF2B5EF4-FFF2-40B4-BE49-F238E27FC236}">
                <a16:creationId xmlns:a16="http://schemas.microsoft.com/office/drawing/2014/main" id="{D05F12B0-4B28-9963-696A-BAF4875ABAA3}"/>
              </a:ext>
            </a:extLst>
          </p:cNvPr>
          <p:cNvSpPr>
            <a:spLocks noGrp="1"/>
          </p:cNvSpPr>
          <p:nvPr>
            <p:ph idx="1"/>
          </p:nvPr>
        </p:nvSpPr>
        <p:spPr/>
        <p:txBody>
          <a:bodyPr/>
          <a:lstStyle/>
          <a:p>
            <a:r>
              <a:rPr lang="pt-BR" dirty="0"/>
              <a:t>O coeficiente angular da reta é dado pela fórmula:</a:t>
            </a:r>
          </a:p>
          <a:p>
            <a:endParaRPr lang="pt-BR" dirty="0"/>
          </a:p>
          <a:p>
            <a:pPr marL="0" indent="0">
              <a:buNone/>
            </a:pPr>
            <a:endParaRPr lang="pt-BR" dirty="0"/>
          </a:p>
          <a:p>
            <a:endParaRPr lang="pt-BR" dirty="0"/>
          </a:p>
          <a:p>
            <a:r>
              <a:rPr lang="pt-BR" dirty="0"/>
              <a:t>O coeficiente linear da reta é dado pela fórmula:</a:t>
            </a:r>
          </a:p>
        </p:txBody>
      </p:sp>
      <p:pic>
        <p:nvPicPr>
          <p:cNvPr id="5" name="Imagem 4">
            <a:extLst>
              <a:ext uri="{FF2B5EF4-FFF2-40B4-BE49-F238E27FC236}">
                <a16:creationId xmlns:a16="http://schemas.microsoft.com/office/drawing/2014/main" id="{3C3D1A3D-8636-BFD9-E8F8-55E4B1A53017}"/>
              </a:ext>
            </a:extLst>
          </p:cNvPr>
          <p:cNvPicPr>
            <a:picLocks noChangeAspect="1"/>
          </p:cNvPicPr>
          <p:nvPr/>
        </p:nvPicPr>
        <p:blipFill rotWithShape="1">
          <a:blip r:embed="rId2"/>
          <a:srcRect l="33695" t="21629" r="40979" b="65031"/>
          <a:stretch/>
        </p:blipFill>
        <p:spPr>
          <a:xfrm>
            <a:off x="3604590" y="2372139"/>
            <a:ext cx="4717351" cy="1396984"/>
          </a:xfrm>
          <a:prstGeom prst="rect">
            <a:avLst/>
          </a:prstGeom>
        </p:spPr>
      </p:pic>
      <p:pic>
        <p:nvPicPr>
          <p:cNvPr id="7" name="Imagem 6">
            <a:extLst>
              <a:ext uri="{FF2B5EF4-FFF2-40B4-BE49-F238E27FC236}">
                <a16:creationId xmlns:a16="http://schemas.microsoft.com/office/drawing/2014/main" id="{4C422107-CF07-C85E-D309-7BF6F9F1D068}"/>
              </a:ext>
            </a:extLst>
          </p:cNvPr>
          <p:cNvPicPr>
            <a:picLocks noChangeAspect="1"/>
          </p:cNvPicPr>
          <p:nvPr/>
        </p:nvPicPr>
        <p:blipFill rotWithShape="1">
          <a:blip r:embed="rId2"/>
          <a:srcRect l="27717" t="36543" r="25543" b="47899"/>
          <a:stretch/>
        </p:blipFill>
        <p:spPr>
          <a:xfrm>
            <a:off x="2027582" y="4439804"/>
            <a:ext cx="7464427" cy="1396983"/>
          </a:xfrm>
          <a:prstGeom prst="rect">
            <a:avLst/>
          </a:prstGeom>
        </p:spPr>
      </p:pic>
    </p:spTree>
    <p:extLst>
      <p:ext uri="{BB962C8B-B14F-4D97-AF65-F5344CB8AC3E}">
        <p14:creationId xmlns:p14="http://schemas.microsoft.com/office/powerpoint/2010/main" val="117704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8109C-0E63-C0FB-9FB6-673F8089142E}"/>
              </a:ext>
            </a:extLst>
          </p:cNvPr>
          <p:cNvSpPr>
            <a:spLocks noGrp="1"/>
          </p:cNvSpPr>
          <p:nvPr>
            <p:ph type="title"/>
          </p:nvPr>
        </p:nvSpPr>
        <p:spPr/>
        <p:txBody>
          <a:bodyPr/>
          <a:lstStyle/>
          <a:p>
            <a:r>
              <a:rPr lang="pt-BR" dirty="0"/>
              <a:t>Exemplificando com o pandas:</a:t>
            </a:r>
          </a:p>
        </p:txBody>
      </p:sp>
      <p:pic>
        <p:nvPicPr>
          <p:cNvPr id="5" name="Imagem 4">
            <a:extLst>
              <a:ext uri="{FF2B5EF4-FFF2-40B4-BE49-F238E27FC236}">
                <a16:creationId xmlns:a16="http://schemas.microsoft.com/office/drawing/2014/main" id="{ED3DF03F-A0AF-3157-9DED-3A2705E6F19C}"/>
              </a:ext>
            </a:extLst>
          </p:cNvPr>
          <p:cNvPicPr>
            <a:picLocks noChangeAspect="1"/>
          </p:cNvPicPr>
          <p:nvPr/>
        </p:nvPicPr>
        <p:blipFill rotWithShape="1">
          <a:blip r:embed="rId2"/>
          <a:srcRect l="3045" t="27429" r="19239" b="27719"/>
          <a:stretch/>
        </p:blipFill>
        <p:spPr>
          <a:xfrm>
            <a:off x="0" y="1690688"/>
            <a:ext cx="12188849" cy="5167313"/>
          </a:xfrm>
          <a:prstGeom prst="rect">
            <a:avLst/>
          </a:prstGeom>
        </p:spPr>
      </p:pic>
    </p:spTree>
    <p:extLst>
      <p:ext uri="{BB962C8B-B14F-4D97-AF65-F5344CB8AC3E}">
        <p14:creationId xmlns:p14="http://schemas.microsoft.com/office/powerpoint/2010/main" val="110915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A832655-E1C5-3051-313A-524C7F61EDB8}"/>
              </a:ext>
            </a:extLst>
          </p:cNvPr>
          <p:cNvPicPr>
            <a:picLocks noChangeAspect="1"/>
          </p:cNvPicPr>
          <p:nvPr/>
        </p:nvPicPr>
        <p:blipFill rotWithShape="1">
          <a:blip r:embed="rId2"/>
          <a:srcRect l="2826" t="46762" r="58152" b="12832"/>
          <a:stretch/>
        </p:blipFill>
        <p:spPr>
          <a:xfrm>
            <a:off x="0" y="-1"/>
            <a:ext cx="12192000" cy="6835537"/>
          </a:xfrm>
          <a:prstGeom prst="rect">
            <a:avLst/>
          </a:prstGeom>
        </p:spPr>
      </p:pic>
    </p:spTree>
    <p:extLst>
      <p:ext uri="{BB962C8B-B14F-4D97-AF65-F5344CB8AC3E}">
        <p14:creationId xmlns:p14="http://schemas.microsoft.com/office/powerpoint/2010/main" val="161732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B7ED75C-D131-19F7-1D0B-2E62F3ED27A9}"/>
              </a:ext>
            </a:extLst>
          </p:cNvPr>
          <p:cNvPicPr>
            <a:picLocks noChangeAspect="1"/>
          </p:cNvPicPr>
          <p:nvPr/>
        </p:nvPicPr>
        <p:blipFill rotWithShape="1">
          <a:blip r:embed="rId2"/>
          <a:srcRect l="6631" t="26847" r="52826" b="11673"/>
          <a:stretch/>
        </p:blipFill>
        <p:spPr>
          <a:xfrm>
            <a:off x="2073933" y="0"/>
            <a:ext cx="8044133" cy="6858000"/>
          </a:xfrm>
          <a:prstGeom prst="rect">
            <a:avLst/>
          </a:prstGeom>
        </p:spPr>
      </p:pic>
    </p:spTree>
    <p:extLst>
      <p:ext uri="{BB962C8B-B14F-4D97-AF65-F5344CB8AC3E}">
        <p14:creationId xmlns:p14="http://schemas.microsoft.com/office/powerpoint/2010/main" val="424190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01261-56E0-26A3-3E96-2DABBEABDFB1}"/>
              </a:ext>
            </a:extLst>
          </p:cNvPr>
          <p:cNvSpPr>
            <a:spLocks noGrp="1"/>
          </p:cNvSpPr>
          <p:nvPr>
            <p:ph type="title"/>
          </p:nvPr>
        </p:nvSpPr>
        <p:spPr/>
        <p:txBody>
          <a:bodyPr/>
          <a:lstStyle/>
          <a:p>
            <a:r>
              <a:rPr lang="pt-BR" dirty="0"/>
              <a:t>NORMALIZAÇÃO E PADRONIZAÇÃO.</a:t>
            </a:r>
          </a:p>
        </p:txBody>
      </p:sp>
      <p:sp>
        <p:nvSpPr>
          <p:cNvPr id="3" name="Espaço Reservado para Conteúdo 2">
            <a:extLst>
              <a:ext uri="{FF2B5EF4-FFF2-40B4-BE49-F238E27FC236}">
                <a16:creationId xmlns:a16="http://schemas.microsoft.com/office/drawing/2014/main" id="{43F25988-D648-9225-04ED-7B2A82781CF9}"/>
              </a:ext>
            </a:extLst>
          </p:cNvPr>
          <p:cNvSpPr>
            <a:spLocks noGrp="1"/>
          </p:cNvSpPr>
          <p:nvPr>
            <p:ph idx="1"/>
          </p:nvPr>
        </p:nvSpPr>
        <p:spPr/>
        <p:txBody>
          <a:bodyPr/>
          <a:lstStyle/>
          <a:p>
            <a:r>
              <a:rPr lang="pt-BR" dirty="0"/>
              <a:t>As vezes os dados de um conjunto apresentam valores que diferem muito. Por exemplo, no conjunto de dados: 2, 2, 3, 3, 4, 4, 7, 52, 53, 53.</a:t>
            </a:r>
          </a:p>
          <a:p>
            <a:r>
              <a:rPr lang="pt-BR" dirty="0"/>
              <a:t>Neste caso é comum aplicar-se uma das técnica estatística normalização ou padronização.</a:t>
            </a:r>
          </a:p>
          <a:p>
            <a:r>
              <a:rPr lang="pt-BR" dirty="0"/>
              <a:t>As duas técnicas tem o mesmo objetivo que é transformar todas as variáveis na mesma ordem de grandeza.</a:t>
            </a:r>
          </a:p>
        </p:txBody>
      </p:sp>
    </p:spTree>
    <p:extLst>
      <p:ext uri="{BB962C8B-B14F-4D97-AF65-F5344CB8AC3E}">
        <p14:creationId xmlns:p14="http://schemas.microsoft.com/office/powerpoint/2010/main" val="2070859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11361-37F7-C4B1-89DD-34C864D7933B}"/>
              </a:ext>
            </a:extLst>
          </p:cNvPr>
          <p:cNvSpPr>
            <a:spLocks noGrp="1"/>
          </p:cNvSpPr>
          <p:nvPr>
            <p:ph type="title"/>
          </p:nvPr>
        </p:nvSpPr>
        <p:spPr/>
        <p:txBody>
          <a:bodyPr/>
          <a:lstStyle/>
          <a:p>
            <a:r>
              <a:rPr lang="pt-BR" dirty="0"/>
              <a:t>Estatística descritiva:</a:t>
            </a:r>
          </a:p>
        </p:txBody>
      </p:sp>
      <p:sp>
        <p:nvSpPr>
          <p:cNvPr id="3" name="Espaço Reservado para Conteúdo 2">
            <a:extLst>
              <a:ext uri="{FF2B5EF4-FFF2-40B4-BE49-F238E27FC236}">
                <a16:creationId xmlns:a16="http://schemas.microsoft.com/office/drawing/2014/main" id="{18C2ABE3-0792-954B-9143-35EBE493C6CF}"/>
              </a:ext>
            </a:extLst>
          </p:cNvPr>
          <p:cNvSpPr>
            <a:spLocks noGrp="1"/>
          </p:cNvSpPr>
          <p:nvPr>
            <p:ph idx="1"/>
          </p:nvPr>
        </p:nvSpPr>
        <p:spPr/>
        <p:txBody>
          <a:bodyPr/>
          <a:lstStyle/>
          <a:p>
            <a:r>
              <a:rPr lang="pt-BR" dirty="0"/>
              <a:t>A estatística descritiva trabalha a organização, tratamento e apresentação dos dados. </a:t>
            </a:r>
          </a:p>
          <a:p>
            <a:r>
              <a:rPr lang="pt-BR" dirty="0"/>
              <a:t>A estatística descritiva utiliza como ferramentas tabelas de frequência, gráficos, cálculo de medidas de posição (média, mediana e moda) e cálculo de medidas de dispersão (variância e desvio padrão).</a:t>
            </a:r>
          </a:p>
          <a:p>
            <a:pPr marL="0" indent="0">
              <a:buNone/>
            </a:pPr>
            <a:endParaRPr lang="pt-BR" dirty="0"/>
          </a:p>
        </p:txBody>
      </p:sp>
    </p:spTree>
    <p:extLst>
      <p:ext uri="{BB962C8B-B14F-4D97-AF65-F5344CB8AC3E}">
        <p14:creationId xmlns:p14="http://schemas.microsoft.com/office/powerpoint/2010/main" val="100482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643CE-C0A5-6447-6F84-FEE3E49444CC}"/>
              </a:ext>
            </a:extLst>
          </p:cNvPr>
          <p:cNvSpPr>
            <a:spLocks noGrp="1"/>
          </p:cNvSpPr>
          <p:nvPr>
            <p:ph type="title"/>
          </p:nvPr>
        </p:nvSpPr>
        <p:spPr/>
        <p:txBody>
          <a:bodyPr/>
          <a:lstStyle/>
          <a:p>
            <a:r>
              <a:rPr lang="pt-BR" dirty="0"/>
              <a:t>Estatística inferencial:</a:t>
            </a:r>
          </a:p>
        </p:txBody>
      </p:sp>
      <p:sp>
        <p:nvSpPr>
          <p:cNvPr id="3" name="Espaço Reservado para Conteúdo 2">
            <a:extLst>
              <a:ext uri="{FF2B5EF4-FFF2-40B4-BE49-F238E27FC236}">
                <a16:creationId xmlns:a16="http://schemas.microsoft.com/office/drawing/2014/main" id="{775BB77F-E481-FFDA-5EF8-FD499889337C}"/>
              </a:ext>
            </a:extLst>
          </p:cNvPr>
          <p:cNvSpPr>
            <a:spLocks noGrp="1"/>
          </p:cNvSpPr>
          <p:nvPr>
            <p:ph idx="1"/>
          </p:nvPr>
        </p:nvSpPr>
        <p:spPr/>
        <p:txBody>
          <a:bodyPr>
            <a:normAutofit/>
          </a:bodyPr>
          <a:lstStyle/>
          <a:p>
            <a:r>
              <a:rPr lang="pt-BR" dirty="0"/>
              <a:t>A estatística inferencial utiliza técnicas para que seja possível ao analista inferir, com certo grau de incerteza, sobre características de uma população, a partir de resultados retirados de uma amostra.</a:t>
            </a:r>
          </a:p>
          <a:p>
            <a:r>
              <a:rPr lang="pt-BR" dirty="0"/>
              <a:t>A estatística inferencial utiliza como ferramenta a probabilidade.</a:t>
            </a:r>
          </a:p>
          <a:p>
            <a:r>
              <a:rPr lang="pt-BR" dirty="0"/>
              <a:t> Como foi visto anteriormente, toda conclusão retirada por uma amostragem virá acompanhada de um certo grau de incerteza. Sendo assim, o principal problema da estatística inferencial é medir o grau de incerteza dessas generalizações.</a:t>
            </a:r>
          </a:p>
        </p:txBody>
      </p:sp>
    </p:spTree>
    <p:extLst>
      <p:ext uri="{BB962C8B-B14F-4D97-AF65-F5344CB8AC3E}">
        <p14:creationId xmlns:p14="http://schemas.microsoft.com/office/powerpoint/2010/main" val="45605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FEEFA-8988-0ED0-C792-47DFA81BA8BC}"/>
              </a:ext>
            </a:extLst>
          </p:cNvPr>
          <p:cNvSpPr>
            <a:spLocks noGrp="1"/>
          </p:cNvSpPr>
          <p:nvPr>
            <p:ph type="title"/>
          </p:nvPr>
        </p:nvSpPr>
        <p:spPr/>
        <p:txBody>
          <a:bodyPr/>
          <a:lstStyle/>
          <a:p>
            <a:pPr algn="l"/>
            <a:r>
              <a:rPr lang="pt-BR" dirty="0"/>
              <a:t>Teorema Central do Limite:</a:t>
            </a:r>
          </a:p>
        </p:txBody>
      </p:sp>
      <p:sp>
        <p:nvSpPr>
          <p:cNvPr id="3" name="Espaço Reservado para Conteúdo 2">
            <a:extLst>
              <a:ext uri="{FF2B5EF4-FFF2-40B4-BE49-F238E27FC236}">
                <a16:creationId xmlns:a16="http://schemas.microsoft.com/office/drawing/2014/main" id="{2CA7ED80-F5ED-3C9E-B8B3-2881D70BE6CB}"/>
              </a:ext>
            </a:extLst>
          </p:cNvPr>
          <p:cNvSpPr>
            <a:spLocks noGrp="1"/>
          </p:cNvSpPr>
          <p:nvPr>
            <p:ph idx="1"/>
          </p:nvPr>
        </p:nvSpPr>
        <p:spPr/>
        <p:txBody>
          <a:bodyPr>
            <a:normAutofit/>
          </a:bodyPr>
          <a:lstStyle/>
          <a:p>
            <a:r>
              <a:rPr lang="pt-BR" dirty="0"/>
              <a:t>O teorema afirma que conforme se aumenta o tamanho de uma amostra, a distribuição amostral da sua média aproxima-se cada vez mais de uma distribuição normal, independentemente da distribuição da população.</a:t>
            </a:r>
          </a:p>
        </p:txBody>
      </p:sp>
    </p:spTree>
    <p:extLst>
      <p:ext uri="{BB962C8B-B14F-4D97-AF65-F5344CB8AC3E}">
        <p14:creationId xmlns:p14="http://schemas.microsoft.com/office/powerpoint/2010/main" val="279257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3AD20-FC8A-5582-AA13-6184CD054911}"/>
              </a:ext>
            </a:extLst>
          </p:cNvPr>
          <p:cNvSpPr>
            <a:spLocks noGrp="1"/>
          </p:cNvSpPr>
          <p:nvPr>
            <p:ph type="title"/>
          </p:nvPr>
        </p:nvSpPr>
        <p:spPr/>
        <p:txBody>
          <a:bodyPr/>
          <a:lstStyle/>
          <a:p>
            <a:r>
              <a:rPr lang="pt-BR" dirty="0"/>
              <a:t>Teste de Hipóteses:</a:t>
            </a:r>
          </a:p>
        </p:txBody>
      </p:sp>
      <p:sp>
        <p:nvSpPr>
          <p:cNvPr id="3" name="Espaço Reservado para Conteúdo 2">
            <a:extLst>
              <a:ext uri="{FF2B5EF4-FFF2-40B4-BE49-F238E27FC236}">
                <a16:creationId xmlns:a16="http://schemas.microsoft.com/office/drawing/2014/main" id="{5A2DB06E-DBA0-B036-EADF-6464DBBDBB98}"/>
              </a:ext>
            </a:extLst>
          </p:cNvPr>
          <p:cNvSpPr>
            <a:spLocks noGrp="1"/>
          </p:cNvSpPr>
          <p:nvPr>
            <p:ph idx="1"/>
          </p:nvPr>
        </p:nvSpPr>
        <p:spPr/>
        <p:txBody>
          <a:bodyPr/>
          <a:lstStyle/>
          <a:p>
            <a:r>
              <a:rPr lang="pt-BR" dirty="0"/>
              <a:t>No teste de hipóteses tem-se sempre duas opções aceitar ou rejeitar a hipótese.</a:t>
            </a:r>
          </a:p>
          <a:p>
            <a:pPr marL="0" indent="0">
              <a:buNone/>
            </a:pPr>
            <a:endParaRPr lang="pt-BR" dirty="0"/>
          </a:p>
          <a:p>
            <a:r>
              <a:rPr lang="pt-BR" dirty="0"/>
              <a:t>Como parâmetros usados para se realizar o teste de hipóteses pode-se citar o valor médio, o desvio padrão ou a variância.</a:t>
            </a:r>
          </a:p>
          <a:p>
            <a:endParaRPr lang="pt-BR" dirty="0"/>
          </a:p>
          <a:p>
            <a:r>
              <a:rPr lang="pt-BR" dirty="0"/>
              <a:t>No exemplo aqui mostrado se usará o valor médio como parâmetro.</a:t>
            </a:r>
          </a:p>
          <a:p>
            <a:endParaRPr lang="pt-BR" dirty="0"/>
          </a:p>
        </p:txBody>
      </p:sp>
    </p:spTree>
    <p:extLst>
      <p:ext uri="{BB962C8B-B14F-4D97-AF65-F5344CB8AC3E}">
        <p14:creationId xmlns:p14="http://schemas.microsoft.com/office/powerpoint/2010/main" val="410093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04FFD-3473-D3B4-462D-7A946B094693}"/>
              </a:ext>
            </a:extLst>
          </p:cNvPr>
          <p:cNvSpPr>
            <a:spLocks noGrp="1"/>
          </p:cNvSpPr>
          <p:nvPr>
            <p:ph type="title"/>
          </p:nvPr>
        </p:nvSpPr>
        <p:spPr/>
        <p:txBody>
          <a:bodyPr/>
          <a:lstStyle/>
          <a:p>
            <a:r>
              <a:rPr lang="pt-BR" dirty="0"/>
              <a:t>Tipo de hipóteses:</a:t>
            </a:r>
          </a:p>
        </p:txBody>
      </p:sp>
      <p:sp>
        <p:nvSpPr>
          <p:cNvPr id="3" name="Espaço Reservado para Conteúdo 2">
            <a:extLst>
              <a:ext uri="{FF2B5EF4-FFF2-40B4-BE49-F238E27FC236}">
                <a16:creationId xmlns:a16="http://schemas.microsoft.com/office/drawing/2014/main" id="{720468D2-24E5-34EA-0E7C-73B89B9614BD}"/>
              </a:ext>
            </a:extLst>
          </p:cNvPr>
          <p:cNvSpPr>
            <a:spLocks noGrp="1"/>
          </p:cNvSpPr>
          <p:nvPr>
            <p:ph idx="1"/>
          </p:nvPr>
        </p:nvSpPr>
        <p:spPr/>
        <p:txBody>
          <a:bodyPr/>
          <a:lstStyle/>
          <a:p>
            <a:r>
              <a:rPr lang="pt-BR" dirty="0"/>
              <a:t>A hipótese nula (H0) é uma afirmação com sinal de igualdade.</a:t>
            </a:r>
          </a:p>
          <a:p>
            <a:r>
              <a:rPr lang="pt-BR" dirty="0"/>
              <a:t>A hipótese alternativa (H1) é uma afirmação que deve ser verdadeira se H0 é falsa e contém uma afirmação de desigualdade.</a:t>
            </a:r>
          </a:p>
        </p:txBody>
      </p:sp>
    </p:spTree>
    <p:extLst>
      <p:ext uri="{BB962C8B-B14F-4D97-AF65-F5344CB8AC3E}">
        <p14:creationId xmlns:p14="http://schemas.microsoft.com/office/powerpoint/2010/main" val="55433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7094A-50FE-B6FA-C394-39FBE86CDA0E}"/>
              </a:ext>
            </a:extLst>
          </p:cNvPr>
          <p:cNvSpPr>
            <a:spLocks noGrp="1"/>
          </p:cNvSpPr>
          <p:nvPr>
            <p:ph type="title"/>
          </p:nvPr>
        </p:nvSpPr>
        <p:spPr/>
        <p:txBody>
          <a:bodyPr/>
          <a:lstStyle/>
          <a:p>
            <a:r>
              <a:rPr lang="pt-BR" dirty="0"/>
              <a:t>Hipóteses:</a:t>
            </a:r>
          </a:p>
        </p:txBody>
      </p:sp>
      <p:sp>
        <p:nvSpPr>
          <p:cNvPr id="3" name="Espaço Reservado para Conteúdo 2">
            <a:extLst>
              <a:ext uri="{FF2B5EF4-FFF2-40B4-BE49-F238E27FC236}">
                <a16:creationId xmlns:a16="http://schemas.microsoft.com/office/drawing/2014/main" id="{E74DF025-F4F6-179E-B03A-0B1F6A0BDFA8}"/>
              </a:ext>
            </a:extLst>
          </p:cNvPr>
          <p:cNvSpPr>
            <a:spLocks noGrp="1"/>
          </p:cNvSpPr>
          <p:nvPr>
            <p:ph idx="1"/>
          </p:nvPr>
        </p:nvSpPr>
        <p:spPr/>
        <p:txBody>
          <a:bodyPr/>
          <a:lstStyle/>
          <a:p>
            <a:r>
              <a:rPr lang="pt-BR" dirty="0"/>
              <a:t>Hipótese: A altura média dos alunos desta sala é de 1,74m.</a:t>
            </a:r>
          </a:p>
          <a:p>
            <a:r>
              <a:rPr lang="pt-BR" dirty="0"/>
              <a:t>Hipótese: O desvio padrão das idades dos alunos desta sala é pelo menos de 2 anos.</a:t>
            </a:r>
          </a:p>
          <a:p>
            <a:r>
              <a:rPr lang="pt-BR" dirty="0"/>
              <a:t>Hipótese: A variância do peso das pessoas desta sala não passa de </a:t>
            </a:r>
            <a:r>
              <a:rPr lang="pt-BR" dirty="0">
                <a:effectLst/>
                <a:latin typeface="Calibri" panose="020F0502020204030204" pitchFamily="34" charset="0"/>
                <a:ea typeface="Calibri" panose="020F0502020204030204" pitchFamily="34" charset="0"/>
                <a:cs typeface="Times New Roman" panose="02020603050405020304" pitchFamily="18" charset="0"/>
              </a:rPr>
              <a:t>1,2kg</a:t>
            </a:r>
            <a:r>
              <a:rPr lang="pt-BR"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dirty="0"/>
              <a:t>. </a:t>
            </a:r>
          </a:p>
        </p:txBody>
      </p:sp>
    </p:spTree>
    <p:extLst>
      <p:ext uri="{BB962C8B-B14F-4D97-AF65-F5344CB8AC3E}">
        <p14:creationId xmlns:p14="http://schemas.microsoft.com/office/powerpoint/2010/main" val="3064485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C805-7556-256F-F357-0A36A15AEE7D}"/>
              </a:ext>
            </a:extLst>
          </p:cNvPr>
          <p:cNvSpPr>
            <a:spLocks noGrp="1"/>
          </p:cNvSpPr>
          <p:nvPr>
            <p:ph type="title"/>
          </p:nvPr>
        </p:nvSpPr>
        <p:spPr/>
        <p:txBody>
          <a:bodyPr/>
          <a:lstStyle/>
          <a:p>
            <a:r>
              <a:rPr lang="pt-BR" dirty="0"/>
              <a:t>Exemplificando o teste de hipóteses:</a:t>
            </a:r>
          </a:p>
        </p:txBody>
      </p:sp>
      <p:sp>
        <p:nvSpPr>
          <p:cNvPr id="3" name="Espaço Reservado para Conteúdo 2">
            <a:extLst>
              <a:ext uri="{FF2B5EF4-FFF2-40B4-BE49-F238E27FC236}">
                <a16:creationId xmlns:a16="http://schemas.microsoft.com/office/drawing/2014/main" id="{022A6F52-BA2A-5CB4-1919-2867D5A03485}"/>
              </a:ext>
            </a:extLst>
          </p:cNvPr>
          <p:cNvSpPr>
            <a:spLocks noGrp="1"/>
          </p:cNvSpPr>
          <p:nvPr>
            <p:ph idx="1"/>
          </p:nvPr>
        </p:nvSpPr>
        <p:spPr/>
        <p:txBody>
          <a:bodyPr/>
          <a:lstStyle/>
          <a:p>
            <a:r>
              <a:rPr lang="pt-BR" dirty="0"/>
              <a:t>Definição das hipóteses:</a:t>
            </a:r>
          </a:p>
          <a:p>
            <a:pPr marL="0" indent="0">
              <a:buNone/>
            </a:pPr>
            <a:r>
              <a:rPr lang="pt-BR" dirty="0"/>
              <a:t>Sempre haverá duas hipóteses; uma que concorda (H0) com a hipótese e uma que discorda (H1) da hipótese.</a:t>
            </a:r>
          </a:p>
          <a:p>
            <a:pPr marL="0" indent="0">
              <a:buNone/>
            </a:pPr>
            <a:endParaRPr lang="pt-BR" dirty="0"/>
          </a:p>
          <a:p>
            <a:endParaRPr lang="pt-BR" dirty="0"/>
          </a:p>
        </p:txBody>
      </p:sp>
    </p:spTree>
    <p:extLst>
      <p:ext uri="{BB962C8B-B14F-4D97-AF65-F5344CB8AC3E}">
        <p14:creationId xmlns:p14="http://schemas.microsoft.com/office/powerpoint/2010/main" val="97444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1CAF-95B2-CCA8-036A-EF6BF6B90A2D}"/>
              </a:ext>
            </a:extLst>
          </p:cNvPr>
          <p:cNvSpPr>
            <a:spLocks noGrp="1"/>
          </p:cNvSpPr>
          <p:nvPr>
            <p:ph type="title"/>
          </p:nvPr>
        </p:nvSpPr>
        <p:spPr/>
        <p:txBody>
          <a:bodyPr/>
          <a:lstStyle/>
          <a:p>
            <a:r>
              <a:rPr lang="pt-BR" dirty="0"/>
              <a:t>Exemplos:</a:t>
            </a:r>
          </a:p>
        </p:txBody>
      </p:sp>
      <p:sp>
        <p:nvSpPr>
          <p:cNvPr id="3" name="Espaço Reservado para Conteúdo 2">
            <a:extLst>
              <a:ext uri="{FF2B5EF4-FFF2-40B4-BE49-F238E27FC236}">
                <a16:creationId xmlns:a16="http://schemas.microsoft.com/office/drawing/2014/main" id="{6B2E161A-D881-E0E1-2054-458709EF45CE}"/>
              </a:ext>
            </a:extLst>
          </p:cNvPr>
          <p:cNvSpPr>
            <a:spLocks noGrp="1"/>
          </p:cNvSpPr>
          <p:nvPr>
            <p:ph idx="1"/>
          </p:nvPr>
        </p:nvSpPr>
        <p:spPr/>
        <p:txBody>
          <a:bodyPr>
            <a:normAutofit fontScale="77500" lnSpcReduction="20000"/>
          </a:bodyPr>
          <a:lstStyle/>
          <a:p>
            <a:r>
              <a:rPr lang="pt-BR" b="1" dirty="0"/>
              <a:t>1º Exemplo: A altura média dos alunos desta sala é 1,74m.</a:t>
            </a:r>
          </a:p>
          <a:p>
            <a:pPr marL="0" indent="0">
              <a:buNone/>
            </a:pPr>
            <a:r>
              <a:rPr lang="pt-BR" b="1" dirty="0"/>
              <a:t>A hipóteses nula (a que concorda) é: H0: µ=1,73m.</a:t>
            </a:r>
          </a:p>
          <a:p>
            <a:pPr marL="0" indent="0">
              <a:buNone/>
            </a:pPr>
            <a:r>
              <a:rPr lang="pt-BR" b="1" dirty="0"/>
              <a:t>A hipóteses alternativa (a que discorda) é: H1: </a:t>
            </a:r>
            <a:r>
              <a:rPr lang="el-GR" b="1" dirty="0"/>
              <a:t>μ</a:t>
            </a:r>
            <a:r>
              <a:rPr lang="pt-BR" b="1" dirty="0"/>
              <a:t> ≠ 1,73m.</a:t>
            </a:r>
          </a:p>
          <a:p>
            <a:endParaRPr lang="pt-BR" b="1" dirty="0"/>
          </a:p>
          <a:p>
            <a:r>
              <a:rPr lang="pt-BR" b="1" dirty="0"/>
              <a:t>2º Exemplo: O desvio padrão das idades dos alunos desta sala é pelo menos de 2 anos.</a:t>
            </a:r>
          </a:p>
          <a:p>
            <a:pPr marL="0" indent="0">
              <a:buNone/>
            </a:pPr>
            <a:r>
              <a:rPr lang="pt-BR" b="1" dirty="0"/>
              <a:t>A hipóteses nula (a que concorda) é: H0: </a:t>
            </a:r>
            <a:r>
              <a:rPr lang="el-GR" b="1" dirty="0"/>
              <a:t>σ</a:t>
            </a:r>
            <a:r>
              <a:rPr lang="pt-BR" b="1" dirty="0"/>
              <a:t>=</a:t>
            </a:r>
            <a:r>
              <a:rPr lang="pt-BR" b="1" dirty="0">
                <a:effectLst/>
                <a:latin typeface="Calibri" panose="020F0502020204030204" pitchFamily="34" charset="0"/>
                <a:ea typeface="Calibri" panose="020F0502020204030204" pitchFamily="34" charset="0"/>
                <a:cs typeface="Times New Roman" panose="02020603050405020304" pitchFamily="18" charset="0"/>
              </a:rPr>
              <a:t> 2anos</a:t>
            </a:r>
            <a:r>
              <a:rPr lang="pt-BR" b="1" dirty="0"/>
              <a:t>.</a:t>
            </a:r>
          </a:p>
          <a:p>
            <a:pPr marL="0" indent="0">
              <a:buNone/>
            </a:pPr>
            <a:r>
              <a:rPr lang="pt-BR" b="1" dirty="0"/>
              <a:t>A hipóteses alternativa (a que discorda) é: H1: </a:t>
            </a:r>
            <a:r>
              <a:rPr lang="el-GR" b="1" dirty="0"/>
              <a:t>σ</a:t>
            </a:r>
            <a:r>
              <a:rPr lang="pt-BR" b="1" dirty="0"/>
              <a:t>&lt; </a:t>
            </a:r>
            <a:r>
              <a:rPr lang="pt-BR" b="1" dirty="0">
                <a:effectLst/>
                <a:latin typeface="Calibri" panose="020F0502020204030204" pitchFamily="34" charset="0"/>
                <a:ea typeface="Calibri" panose="020F0502020204030204" pitchFamily="34" charset="0"/>
                <a:cs typeface="Times New Roman" panose="02020603050405020304" pitchFamily="18" charset="0"/>
              </a:rPr>
              <a:t>2anos</a:t>
            </a:r>
            <a:r>
              <a:rPr lang="pt-BR" b="1" dirty="0"/>
              <a:t>.</a:t>
            </a:r>
          </a:p>
          <a:p>
            <a:pPr marL="0" indent="0">
              <a:buNone/>
            </a:pPr>
            <a:endParaRPr lang="pt-BR" b="1" dirty="0"/>
          </a:p>
          <a:p>
            <a:r>
              <a:rPr lang="pt-BR" b="1" dirty="0"/>
              <a:t>3º Exemplo: A variância do peso das pessoas desta sala não passa de 1,2</a:t>
            </a:r>
            <a:r>
              <a:rPr lang="pt-BR" b="1" dirty="0">
                <a:effectLst/>
                <a:latin typeface="Calibri" panose="020F0502020204030204" pitchFamily="34" charset="0"/>
                <a:ea typeface="Calibri" panose="020F0502020204030204" pitchFamily="34" charset="0"/>
                <a:cs typeface="Times New Roman" panose="02020603050405020304" pitchFamily="18" charset="0"/>
              </a:rPr>
              <a:t>kg</a:t>
            </a:r>
            <a:r>
              <a:rPr lang="pt-BR"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b="1" dirty="0"/>
              <a:t>. </a:t>
            </a:r>
          </a:p>
          <a:p>
            <a:pPr marL="0" indent="0">
              <a:buNone/>
            </a:pPr>
            <a:r>
              <a:rPr lang="pt-BR" b="1" dirty="0"/>
              <a:t>A hipóteses nula (a que concorda) é: H0: </a:t>
            </a:r>
            <a:r>
              <a:rPr lang="el-GR" b="1" dirty="0"/>
              <a:t>σ</a:t>
            </a:r>
            <a:r>
              <a:rPr lang="pt-BR"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l-GR" b="1" dirty="0"/>
              <a:t> </a:t>
            </a:r>
            <a:r>
              <a:rPr lang="pt-BR" b="1" dirty="0"/>
              <a:t>=</a:t>
            </a:r>
            <a:r>
              <a:rPr lang="pt-BR" b="1" dirty="0">
                <a:effectLst/>
                <a:latin typeface="Calibri" panose="020F0502020204030204" pitchFamily="34" charset="0"/>
                <a:ea typeface="Calibri" panose="020F0502020204030204" pitchFamily="34" charset="0"/>
                <a:cs typeface="Times New Roman" panose="02020603050405020304" pitchFamily="18" charset="0"/>
              </a:rPr>
              <a:t>1,2kg</a:t>
            </a:r>
            <a:r>
              <a:rPr lang="pt-BR"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b="1" dirty="0"/>
              <a:t>.</a:t>
            </a:r>
          </a:p>
          <a:p>
            <a:pPr marL="0" indent="0">
              <a:buNone/>
            </a:pPr>
            <a:r>
              <a:rPr lang="pt-BR" b="1" dirty="0"/>
              <a:t>A hipóteses alternativa (a que discorda) é: H1: </a:t>
            </a:r>
            <a:r>
              <a:rPr lang="el-GR" b="1" dirty="0"/>
              <a:t>σ </a:t>
            </a:r>
            <a:r>
              <a:rPr lang="pt-BR"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b="1" dirty="0"/>
              <a:t>&gt; </a:t>
            </a:r>
            <a:r>
              <a:rPr lang="pt-BR" b="1" dirty="0">
                <a:effectLst/>
                <a:latin typeface="Calibri" panose="020F0502020204030204" pitchFamily="34" charset="0"/>
                <a:ea typeface="Calibri" panose="020F0502020204030204" pitchFamily="34" charset="0"/>
                <a:cs typeface="Times New Roman" panose="02020603050405020304" pitchFamily="18" charset="0"/>
              </a:rPr>
              <a:t>1,2kg</a:t>
            </a:r>
            <a:r>
              <a:rPr lang="pt-BR"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b="1" dirty="0"/>
              <a:t>.</a:t>
            </a:r>
          </a:p>
        </p:txBody>
      </p:sp>
    </p:spTree>
    <p:extLst>
      <p:ext uri="{BB962C8B-B14F-4D97-AF65-F5344CB8AC3E}">
        <p14:creationId xmlns:p14="http://schemas.microsoft.com/office/powerpoint/2010/main" val="582406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7F6095-7CF4-7D8F-C758-7640EC85CAE7}"/>
              </a:ext>
            </a:extLst>
          </p:cNvPr>
          <p:cNvSpPr>
            <a:spLocks noGrp="1"/>
          </p:cNvSpPr>
          <p:nvPr>
            <p:ph type="title"/>
          </p:nvPr>
        </p:nvSpPr>
        <p:spPr/>
        <p:txBody>
          <a:bodyPr/>
          <a:lstStyle/>
          <a:p>
            <a:r>
              <a:rPr lang="pt-BR" dirty="0"/>
              <a:t>Tipos de teste de hipóteses:</a:t>
            </a:r>
          </a:p>
        </p:txBody>
      </p:sp>
      <p:sp>
        <p:nvSpPr>
          <p:cNvPr id="3" name="Espaço Reservado para Conteúdo 2">
            <a:extLst>
              <a:ext uri="{FF2B5EF4-FFF2-40B4-BE49-F238E27FC236}">
                <a16:creationId xmlns:a16="http://schemas.microsoft.com/office/drawing/2014/main" id="{99D9AEFE-9395-EB2A-0C98-C80F2BC645A8}"/>
              </a:ext>
            </a:extLst>
          </p:cNvPr>
          <p:cNvSpPr>
            <a:spLocks noGrp="1"/>
          </p:cNvSpPr>
          <p:nvPr>
            <p:ph idx="1"/>
          </p:nvPr>
        </p:nvSpPr>
        <p:spPr/>
        <p:txBody>
          <a:bodyPr/>
          <a:lstStyle/>
          <a:p>
            <a:r>
              <a:rPr lang="pt-BR" dirty="0"/>
              <a:t>H1: ≠ é chamado de teste bilateral.</a:t>
            </a:r>
          </a:p>
          <a:p>
            <a:r>
              <a:rPr lang="pt-BR" dirty="0"/>
              <a:t>H1: &lt; é chamado de teste unilateral a esquerda.</a:t>
            </a:r>
          </a:p>
          <a:p>
            <a:r>
              <a:rPr lang="pt-BR" dirty="0"/>
              <a:t>H1: &gt; é chamado de teste unilateral a direita.</a:t>
            </a:r>
          </a:p>
          <a:p>
            <a:pPr marL="0" indent="0">
              <a:buNone/>
            </a:pPr>
            <a:endParaRPr lang="pt-BR" dirty="0"/>
          </a:p>
          <a:p>
            <a:endParaRPr lang="pt-BR" dirty="0"/>
          </a:p>
        </p:txBody>
      </p:sp>
      <p:pic>
        <p:nvPicPr>
          <p:cNvPr id="2050" name="Picture 2" descr="Ver a imagem de origem">
            <a:extLst>
              <a:ext uri="{FF2B5EF4-FFF2-40B4-BE49-F238E27FC236}">
                <a16:creationId xmlns:a16="http://schemas.microsoft.com/office/drawing/2014/main" id="{29662303-7359-3B46-8C0D-E759AAB53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948" y="3772576"/>
            <a:ext cx="4346713" cy="213996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to 24">
            <a:extLst>
              <a:ext uri="{FF2B5EF4-FFF2-40B4-BE49-F238E27FC236}">
                <a16:creationId xmlns:a16="http://schemas.microsoft.com/office/drawing/2014/main" id="{CFEB1654-7F32-E871-52F9-73F599054AB1}"/>
              </a:ext>
            </a:extLst>
          </p:cNvPr>
          <p:cNvCxnSpPr/>
          <p:nvPr/>
        </p:nvCxnSpPr>
        <p:spPr>
          <a:xfrm>
            <a:off x="3723861" y="5526157"/>
            <a:ext cx="0" cy="38638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EB0E4E20-6062-B666-96A2-F9886B874F1F}"/>
              </a:ext>
            </a:extLst>
          </p:cNvPr>
          <p:cNvCxnSpPr/>
          <p:nvPr/>
        </p:nvCxnSpPr>
        <p:spPr>
          <a:xfrm>
            <a:off x="6023114" y="5487436"/>
            <a:ext cx="0" cy="38638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865B4450-29E7-1252-94D7-23730C17E185}"/>
              </a:ext>
            </a:extLst>
          </p:cNvPr>
          <p:cNvSpPr txBox="1"/>
          <p:nvPr/>
        </p:nvSpPr>
        <p:spPr>
          <a:xfrm>
            <a:off x="835718" y="5863796"/>
            <a:ext cx="1484243" cy="646331"/>
          </a:xfrm>
          <a:prstGeom prst="rect">
            <a:avLst/>
          </a:prstGeom>
          <a:noFill/>
        </p:spPr>
        <p:txBody>
          <a:bodyPr wrap="square" rtlCol="0">
            <a:spAutoFit/>
          </a:bodyPr>
          <a:lstStyle/>
          <a:p>
            <a:r>
              <a:rPr lang="pt-BR" b="1" dirty="0"/>
              <a:t>Unilateral a esquerda.</a:t>
            </a:r>
          </a:p>
        </p:txBody>
      </p:sp>
      <p:sp>
        <p:nvSpPr>
          <p:cNvPr id="30" name="CaixaDeTexto 29">
            <a:extLst>
              <a:ext uri="{FF2B5EF4-FFF2-40B4-BE49-F238E27FC236}">
                <a16:creationId xmlns:a16="http://schemas.microsoft.com/office/drawing/2014/main" id="{0C471E5F-6FFA-ABE5-B2F1-8ED02E73A000}"/>
              </a:ext>
            </a:extLst>
          </p:cNvPr>
          <p:cNvSpPr txBox="1"/>
          <p:nvPr/>
        </p:nvSpPr>
        <p:spPr>
          <a:xfrm>
            <a:off x="7747554" y="5846544"/>
            <a:ext cx="1484243" cy="646331"/>
          </a:xfrm>
          <a:prstGeom prst="rect">
            <a:avLst/>
          </a:prstGeom>
          <a:noFill/>
        </p:spPr>
        <p:txBody>
          <a:bodyPr wrap="square" rtlCol="0">
            <a:spAutoFit/>
          </a:bodyPr>
          <a:lstStyle/>
          <a:p>
            <a:r>
              <a:rPr lang="pt-BR" b="1" dirty="0"/>
              <a:t>Unilateral a direita.</a:t>
            </a:r>
          </a:p>
        </p:txBody>
      </p:sp>
      <p:sp>
        <p:nvSpPr>
          <p:cNvPr id="31" name="CaixaDeTexto 30">
            <a:extLst>
              <a:ext uri="{FF2B5EF4-FFF2-40B4-BE49-F238E27FC236}">
                <a16:creationId xmlns:a16="http://schemas.microsoft.com/office/drawing/2014/main" id="{3D93F5F2-7F46-7A56-A3E8-56BEFE1FC2D8}"/>
              </a:ext>
            </a:extLst>
          </p:cNvPr>
          <p:cNvSpPr txBox="1"/>
          <p:nvPr/>
        </p:nvSpPr>
        <p:spPr>
          <a:xfrm>
            <a:off x="4313998" y="5101334"/>
            <a:ext cx="1484243" cy="369332"/>
          </a:xfrm>
          <a:prstGeom prst="rect">
            <a:avLst/>
          </a:prstGeom>
          <a:noFill/>
        </p:spPr>
        <p:txBody>
          <a:bodyPr wrap="square" rtlCol="0">
            <a:spAutoFit/>
          </a:bodyPr>
          <a:lstStyle/>
          <a:p>
            <a:r>
              <a:rPr lang="pt-BR" b="1" dirty="0"/>
              <a:t>Bilateral.</a:t>
            </a:r>
          </a:p>
        </p:txBody>
      </p:sp>
      <p:cxnSp>
        <p:nvCxnSpPr>
          <p:cNvPr id="2049" name="Conector: Angulado 2048">
            <a:extLst>
              <a:ext uri="{FF2B5EF4-FFF2-40B4-BE49-F238E27FC236}">
                <a16:creationId xmlns:a16="http://schemas.microsoft.com/office/drawing/2014/main" id="{4B5B9DDB-0F72-AF86-483A-BF26E5336DE6}"/>
              </a:ext>
            </a:extLst>
          </p:cNvPr>
          <p:cNvCxnSpPr>
            <a:cxnSpLocks/>
          </p:cNvCxnSpPr>
          <p:nvPr/>
        </p:nvCxnSpPr>
        <p:spPr>
          <a:xfrm rot="10800000" flipV="1">
            <a:off x="3723862" y="5316841"/>
            <a:ext cx="574813" cy="408095"/>
          </a:xfrm>
          <a:prstGeom prst="bentConnector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1" name="Conector: Angulado 2050">
            <a:extLst>
              <a:ext uri="{FF2B5EF4-FFF2-40B4-BE49-F238E27FC236}">
                <a16:creationId xmlns:a16="http://schemas.microsoft.com/office/drawing/2014/main" id="{E48992BA-EC1F-7FDD-361D-5FE0055CB426}"/>
              </a:ext>
            </a:extLst>
          </p:cNvPr>
          <p:cNvCxnSpPr>
            <a:cxnSpLocks/>
          </p:cNvCxnSpPr>
          <p:nvPr/>
        </p:nvCxnSpPr>
        <p:spPr>
          <a:xfrm>
            <a:off x="5261113" y="5316841"/>
            <a:ext cx="695741" cy="31783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55" name="Conector: Angulado 2054">
            <a:extLst>
              <a:ext uri="{FF2B5EF4-FFF2-40B4-BE49-F238E27FC236}">
                <a16:creationId xmlns:a16="http://schemas.microsoft.com/office/drawing/2014/main" id="{B3CB046E-76F4-8D8C-83BE-086CBC9AA4D5}"/>
              </a:ext>
            </a:extLst>
          </p:cNvPr>
          <p:cNvCxnSpPr/>
          <p:nvPr/>
        </p:nvCxnSpPr>
        <p:spPr>
          <a:xfrm rot="10800000">
            <a:off x="6533323" y="5634673"/>
            <a:ext cx="1091649" cy="542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Conector: Angulado 2055">
            <a:extLst>
              <a:ext uri="{FF2B5EF4-FFF2-40B4-BE49-F238E27FC236}">
                <a16:creationId xmlns:a16="http://schemas.microsoft.com/office/drawing/2014/main" id="{71D123A1-8058-1B1A-6BC8-6F7A9C6F6859}"/>
              </a:ext>
            </a:extLst>
          </p:cNvPr>
          <p:cNvCxnSpPr>
            <a:cxnSpLocks/>
          </p:cNvCxnSpPr>
          <p:nvPr/>
        </p:nvCxnSpPr>
        <p:spPr>
          <a:xfrm flipV="1">
            <a:off x="2074796" y="5581424"/>
            <a:ext cx="1396445" cy="605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61" name="Triângulo Retângulo 2060">
            <a:extLst>
              <a:ext uri="{FF2B5EF4-FFF2-40B4-BE49-F238E27FC236}">
                <a16:creationId xmlns:a16="http://schemas.microsoft.com/office/drawing/2014/main" id="{092E6C83-47DF-761B-6615-FCECDF98CAB7}"/>
              </a:ext>
            </a:extLst>
          </p:cNvPr>
          <p:cNvSpPr/>
          <p:nvPr/>
        </p:nvSpPr>
        <p:spPr>
          <a:xfrm flipH="1">
            <a:off x="3039715" y="5634672"/>
            <a:ext cx="655152" cy="23829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62" name="Triângulo Retângulo 2061">
            <a:extLst>
              <a:ext uri="{FF2B5EF4-FFF2-40B4-BE49-F238E27FC236}">
                <a16:creationId xmlns:a16="http://schemas.microsoft.com/office/drawing/2014/main" id="{BE64884A-26DE-EEC0-ECA5-570DA4B45CFD}"/>
              </a:ext>
            </a:extLst>
          </p:cNvPr>
          <p:cNvSpPr/>
          <p:nvPr/>
        </p:nvSpPr>
        <p:spPr>
          <a:xfrm>
            <a:off x="6023114" y="5581424"/>
            <a:ext cx="588892" cy="2651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951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1B71CDE-CCC4-C273-50D3-1BC34AEDA81E}"/>
              </a:ext>
            </a:extLst>
          </p:cNvPr>
          <p:cNvSpPr>
            <a:spLocks noGrp="1"/>
          </p:cNvSpPr>
          <p:nvPr>
            <p:ph type="title"/>
          </p:nvPr>
        </p:nvSpPr>
        <p:spPr>
          <a:xfrm>
            <a:off x="838200" y="365125"/>
            <a:ext cx="10515600" cy="1325563"/>
          </a:xfrm>
        </p:spPr>
        <p:txBody>
          <a:bodyPr/>
          <a:lstStyle/>
          <a:p>
            <a:r>
              <a:rPr lang="pt-BR" dirty="0"/>
              <a:t>Distribuição normal Z:</a:t>
            </a:r>
          </a:p>
        </p:txBody>
      </p:sp>
      <mc:AlternateContent xmlns:mc="http://schemas.openxmlformats.org/markup-compatibility/2006" xmlns:a14="http://schemas.microsoft.com/office/drawing/2010/main">
        <mc:Choice Requires="a14">
          <p:sp>
            <p:nvSpPr>
              <p:cNvPr id="5" name="Espaço Reservado para Conteúdo 2">
                <a:extLst>
                  <a:ext uri="{FF2B5EF4-FFF2-40B4-BE49-F238E27FC236}">
                    <a16:creationId xmlns:a16="http://schemas.microsoft.com/office/drawing/2014/main" id="{64B43A61-CC13-6FD6-F4F9-583A52135A06}"/>
                  </a:ext>
                </a:extLst>
              </p:cNvPr>
              <p:cNvSpPr>
                <a:spLocks noGrp="1"/>
              </p:cNvSpPr>
              <p:nvPr>
                <p:ph idx="1"/>
              </p:nvPr>
            </p:nvSpPr>
            <p:spPr>
              <a:xfrm>
                <a:off x="838200" y="1825625"/>
                <a:ext cx="10515600" cy="4351338"/>
              </a:xfrm>
            </p:spPr>
            <p:txBody>
              <a:bodyPr/>
              <a:lstStyle/>
              <a:p>
                <a:r>
                  <a:rPr lang="pt-BR" dirty="0"/>
                  <a:t>Para resolver um problema de teste de hipótese usa-se a distribuição normal Z.</a:t>
                </a:r>
              </a:p>
              <a:p>
                <a:r>
                  <a:rPr lang="pt-BR" dirty="0"/>
                  <a:t>Fórmula da distribuição normal Z:</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𝑎𝑚𝑜𝑠𝑡𝑟𝑎𝑙</m:t>
                              </m:r>
                            </m:sub>
                          </m:sSub>
                          <m:r>
                            <a:rPr lang="pt-BR" b="0" i="1" smtClean="0">
                              <a:latin typeface="Cambria Math" panose="02040503050406030204" pitchFamily="18" charset="0"/>
                            </a:rPr>
                            <m:t>−</m:t>
                          </m:r>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𝑝𝑜𝑝𝑢𝑙𝑎𝑐𝑖𝑜𝑛𝑎𝑙</m:t>
                              </m:r>
                            </m:sub>
                          </m:sSub>
                        </m:num>
                        <m:den>
                          <m:f>
                            <m:fPr>
                              <m:type m:val="skw"/>
                              <m:ctrlPr>
                                <a:rPr lang="pt-BR" b="0" i="1" smtClean="0">
                                  <a:latin typeface="Cambria Math" panose="02040503050406030204" pitchFamily="18" charset="0"/>
                                </a:rPr>
                              </m:ctrlPr>
                            </m:fPr>
                            <m:num>
                              <m:r>
                                <a:rPr lang="pt-BR" b="0" i="1" smtClean="0">
                                  <a:latin typeface="Cambria Math" panose="02040503050406030204" pitchFamily="18" charset="0"/>
                                </a:rPr>
                                <m:t>𝑑𝑒𝑠</m:t>
                              </m:r>
                              <m:r>
                                <a:rPr lang="pt-BR" b="0" i="1" smtClean="0">
                                  <a:latin typeface="Cambria Math" panose="02040503050406030204" pitchFamily="18" charset="0"/>
                                </a:rPr>
                                <m:t>_</m:t>
                              </m:r>
                              <m:r>
                                <a:rPr lang="pt-BR" b="0" i="1" smtClean="0">
                                  <a:latin typeface="Cambria Math" panose="02040503050406030204" pitchFamily="18" charset="0"/>
                                </a:rPr>
                                <m:t>𝑝𝑎𝑑</m:t>
                              </m:r>
                            </m:num>
                            <m:den>
                              <m:rad>
                                <m:radPr>
                                  <m:degHide m:val="on"/>
                                  <m:ctrlPr>
                                    <a:rPr lang="pt-BR" b="0" i="1" smtClean="0">
                                      <a:latin typeface="Cambria Math" panose="02040503050406030204" pitchFamily="18" charset="0"/>
                                    </a:rPr>
                                  </m:ctrlPr>
                                </m:radPr>
                                <m:deg/>
                                <m:e>
                                  <m:r>
                                    <a:rPr lang="pt-BR" b="0" i="1" smtClean="0">
                                      <a:latin typeface="Cambria Math" panose="02040503050406030204" pitchFamily="18" charset="0"/>
                                    </a:rPr>
                                    <m:t>𝑛</m:t>
                                  </m:r>
                                </m:e>
                              </m:rad>
                            </m:den>
                          </m:f>
                        </m:den>
                      </m:f>
                    </m:oMath>
                  </m:oMathPara>
                </a14:m>
                <a:endParaRPr lang="pt-BR" dirty="0"/>
              </a:p>
            </p:txBody>
          </p:sp>
        </mc:Choice>
        <mc:Fallback xmlns="">
          <p:sp>
            <p:nvSpPr>
              <p:cNvPr id="5" name="Espaço Reservado para Conteúdo 2">
                <a:extLst>
                  <a:ext uri="{FF2B5EF4-FFF2-40B4-BE49-F238E27FC236}">
                    <a16:creationId xmlns:a16="http://schemas.microsoft.com/office/drawing/2014/main" id="{64B43A61-CC13-6FD6-F4F9-583A52135A0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r="-406"/>
                </a:stretch>
              </a:blipFill>
            </p:spPr>
            <p:txBody>
              <a:bodyPr/>
              <a:lstStyle/>
              <a:p>
                <a:r>
                  <a:rPr lang="pt-BR">
                    <a:noFill/>
                  </a:rPr>
                  <a:t> </a:t>
                </a:r>
              </a:p>
            </p:txBody>
          </p:sp>
        </mc:Fallback>
      </mc:AlternateContent>
    </p:spTree>
    <p:extLst>
      <p:ext uri="{BB962C8B-B14F-4D97-AF65-F5344CB8AC3E}">
        <p14:creationId xmlns:p14="http://schemas.microsoft.com/office/powerpoint/2010/main" val="114603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CF0F1-B42F-4E84-2E8F-707E89504985}"/>
              </a:ext>
            </a:extLst>
          </p:cNvPr>
          <p:cNvSpPr>
            <a:spLocks noGrp="1"/>
          </p:cNvSpPr>
          <p:nvPr>
            <p:ph type="title"/>
          </p:nvPr>
        </p:nvSpPr>
        <p:spPr/>
        <p:txBody>
          <a:bodyPr/>
          <a:lstStyle/>
          <a:p>
            <a:r>
              <a:rPr lang="pt-BR" dirty="0"/>
              <a:t>Normalização: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B9D62DD-379C-4AD7-BC1F-B904B54CDB92}"/>
                  </a:ext>
                </a:extLst>
              </p:cNvPr>
              <p:cNvSpPr>
                <a:spLocks noGrp="1"/>
              </p:cNvSpPr>
              <p:nvPr>
                <p:ph idx="1"/>
              </p:nvPr>
            </p:nvSpPr>
            <p:spPr/>
            <p:txBody>
              <a:bodyPr>
                <a:normAutofit/>
              </a:bodyPr>
              <a:lstStyle/>
              <a:p>
                <a:r>
                  <a:rPr lang="pt-BR" b="0" i="0" dirty="0">
                    <a:solidFill>
                      <a:srgbClr val="292929"/>
                    </a:solidFill>
                    <a:effectLst/>
                    <a:latin typeface="source-serif-pro"/>
                  </a:rPr>
                  <a:t>A técnica de normalização consistem em se colocar os dados de uma variável dentro do intervalo de 0 e 1 ou entre -1 e 1 se houver valores negativos.</a:t>
                </a:r>
              </a:p>
              <a:p>
                <a:endParaRPr lang="pt-BR" b="0" i="0" dirty="0">
                  <a:solidFill>
                    <a:srgbClr val="292929"/>
                  </a:solidFill>
                  <a:effectLst/>
                  <a:latin typeface="source-serif-pro"/>
                </a:endParaRPr>
              </a:p>
              <a:p>
                <a:r>
                  <a:rPr lang="pt-BR" dirty="0">
                    <a:solidFill>
                      <a:srgbClr val="292929"/>
                    </a:solidFill>
                    <a:latin typeface="source-serif-pro"/>
                  </a:rPr>
                  <a:t>A fórmula para redimensionar os dados é dada por:</a:t>
                </a:r>
              </a:p>
              <a:p>
                <a:pPr marL="0" indent="0">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𝑛𝑜𝑣𝑜</m:t>
                        </m:r>
                      </m:sub>
                    </m:sSub>
                    <m:r>
                      <a:rPr lang="pt-BR" b="0" i="1" smtClean="0">
                        <a:latin typeface="Cambria Math" panose="02040503050406030204" pitchFamily="18" charset="0"/>
                      </a:rPr>
                      <m:t>=</m:t>
                    </m:r>
                  </m:oMath>
                </a14:m>
                <a:r>
                  <a:rPr lang="pt-BR" dirty="0"/>
                  <a:t>(</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oMath>
                </a14:m>
                <a:r>
                  <a:rPr lang="pt-BR" dirty="0"/>
                  <a:t>-</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𝑚</m:t>
                        </m:r>
                        <m:r>
                          <a:rPr lang="pt-BR" b="0" i="1" smtClean="0">
                            <a:latin typeface="Cambria Math" panose="02040503050406030204" pitchFamily="18" charset="0"/>
                          </a:rPr>
                          <m:t>í</m:t>
                        </m:r>
                        <m:r>
                          <a:rPr lang="pt-BR" b="0" i="1" smtClean="0">
                            <a:latin typeface="Cambria Math" panose="02040503050406030204" pitchFamily="18" charset="0"/>
                          </a:rPr>
                          <m:t>𝑛</m:t>
                        </m:r>
                      </m:sub>
                    </m:sSub>
                    <m:r>
                      <a:rPr lang="pt-BR" b="0" i="1" smtClean="0">
                        <a:latin typeface="Cambria Math" panose="02040503050406030204" pitchFamily="18" charset="0"/>
                      </a:rPr>
                      <m:t>)/</m:t>
                    </m:r>
                    <m:r>
                      <m:rPr>
                        <m:nor/>
                      </m:rPr>
                      <a:rPr lang="pt-BR" dirty="0"/>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𝑚</m:t>
                        </m:r>
                        <m:r>
                          <a:rPr lang="pt-BR" b="0" i="1" smtClean="0">
                            <a:latin typeface="Cambria Math" panose="02040503050406030204" pitchFamily="18" charset="0"/>
                          </a:rPr>
                          <m:t>á</m:t>
                        </m:r>
                        <m:r>
                          <a:rPr lang="pt-BR" b="0" i="1" smtClean="0">
                            <a:latin typeface="Cambria Math" panose="02040503050406030204" pitchFamily="18" charset="0"/>
                          </a:rPr>
                          <m:t>𝑥</m:t>
                        </m:r>
                      </m:sub>
                    </m:sSub>
                    <m:r>
                      <m:rPr>
                        <m:nor/>
                      </m:rPr>
                      <a:rPr lang="pt-BR" dirty="0"/>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𝑚</m:t>
                        </m:r>
                        <m:r>
                          <a:rPr lang="pt-BR" b="0" i="1" smtClean="0">
                            <a:latin typeface="Cambria Math" panose="02040503050406030204" pitchFamily="18" charset="0"/>
                          </a:rPr>
                          <m:t>í</m:t>
                        </m:r>
                        <m:r>
                          <a:rPr lang="pt-BR" b="0" i="1" smtClean="0">
                            <a:latin typeface="Cambria Math" panose="02040503050406030204" pitchFamily="18" charset="0"/>
                          </a:rPr>
                          <m:t>𝑛</m:t>
                        </m:r>
                      </m:sub>
                    </m:sSub>
                    <m:r>
                      <a:rPr lang="pt-BR" b="0" i="1" smtClean="0">
                        <a:latin typeface="Cambria Math" panose="02040503050406030204" pitchFamily="18" charset="0"/>
                      </a:rPr>
                      <m:t>)</m:t>
                    </m:r>
                  </m:oMath>
                </a14:m>
                <a:endParaRPr lang="pt-BR" dirty="0"/>
              </a:p>
              <a:p>
                <a:pPr marL="0" indent="0">
                  <a:buNone/>
                </a:pPr>
                <a:endParaRPr lang="pt-BR" dirty="0"/>
              </a:p>
              <a:p>
                <a:pPr marL="0" indent="0">
                  <a:buNone/>
                </a:pPr>
                <a:r>
                  <a:rPr lang="pt-BR" dirty="0"/>
                  <a:t>Observação: A técnica de normalização não é indicada quando tem-se muitos ‘</a:t>
                </a:r>
                <a:r>
                  <a:rPr lang="pt-BR" i="1" dirty="0"/>
                  <a:t>outliers</a:t>
                </a:r>
                <a:r>
                  <a:rPr lang="pt-BR" dirty="0"/>
                  <a:t>’ no conjunto de dados.</a:t>
                </a:r>
              </a:p>
              <a:p>
                <a:pPr marL="0" indent="0">
                  <a:buNone/>
                </a:pPr>
                <a:endParaRPr lang="pt-BR" dirty="0"/>
              </a:p>
              <a:p>
                <a:pPr marL="0" indent="0">
                  <a:buNone/>
                </a:pPr>
                <a:endParaRPr lang="pt-BR" dirty="0"/>
              </a:p>
            </p:txBody>
          </p:sp>
        </mc:Choice>
        <mc:Fallback>
          <p:sp>
            <p:nvSpPr>
              <p:cNvPr id="3" name="Espaço Reservado para Conteúdo 2">
                <a:extLst>
                  <a:ext uri="{FF2B5EF4-FFF2-40B4-BE49-F238E27FC236}">
                    <a16:creationId xmlns:a16="http://schemas.microsoft.com/office/drawing/2014/main" id="{4B9D62DD-379C-4AD7-BC1F-B904B54CDB92}"/>
                  </a:ext>
                </a:extLst>
              </p:cNvPr>
              <p:cNvSpPr>
                <a:spLocks noGrp="1" noRot="1" noChangeAspect="1" noMove="1" noResize="1" noEditPoints="1" noAdjustHandles="1" noChangeArrowheads="1" noChangeShapeType="1" noTextEdit="1"/>
              </p:cNvSpPr>
              <p:nvPr>
                <p:ph idx="1"/>
              </p:nvPr>
            </p:nvSpPr>
            <p:spPr>
              <a:blipFill>
                <a:blip r:embed="rId2"/>
                <a:stretch>
                  <a:fillRect l="-1217" t="-2241" r="-1043" b="-560"/>
                </a:stretch>
              </a:blipFill>
            </p:spPr>
            <p:txBody>
              <a:bodyPr/>
              <a:lstStyle/>
              <a:p>
                <a:r>
                  <a:rPr lang="pt-BR">
                    <a:noFill/>
                  </a:rPr>
                  <a:t> </a:t>
                </a:r>
              </a:p>
            </p:txBody>
          </p:sp>
        </mc:Fallback>
      </mc:AlternateContent>
    </p:spTree>
    <p:extLst>
      <p:ext uri="{BB962C8B-B14F-4D97-AF65-F5344CB8AC3E}">
        <p14:creationId xmlns:p14="http://schemas.microsoft.com/office/powerpoint/2010/main" val="2005490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ABEA1-7702-8334-AD1E-E78A699E2DAF}"/>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id="{867A2CD6-93FB-0E7A-9369-EBF1D5E3CCFC}"/>
              </a:ext>
            </a:extLst>
          </p:cNvPr>
          <p:cNvSpPr>
            <a:spLocks noGrp="1"/>
          </p:cNvSpPr>
          <p:nvPr>
            <p:ph idx="1"/>
          </p:nvPr>
        </p:nvSpPr>
        <p:spPr/>
        <p:txBody>
          <a:bodyPr>
            <a:normAutofit lnSpcReduction="10000"/>
          </a:bodyPr>
          <a:lstStyle/>
          <a:p>
            <a:r>
              <a:rPr lang="pt-BR" dirty="0"/>
              <a:t>Um fabricante coloca no mercado um fio que tem carga de ruptura  com valor médio de 8kg com desvio padrão de 0,5kg. Uma amostra aleatória de 30 fios apresentou carga de ruptura média de 7,8kg. Ao nível de significância de 5% a carga média de ruptura é diferente de 8%?</a:t>
            </a:r>
          </a:p>
          <a:p>
            <a:pPr marL="0" indent="0">
              <a:buNone/>
            </a:pPr>
            <a:r>
              <a:rPr lang="pt-BR" dirty="0"/>
              <a:t>Resolução:</a:t>
            </a:r>
          </a:p>
          <a:p>
            <a:pPr marL="0" indent="0">
              <a:buNone/>
            </a:pPr>
            <a:r>
              <a:rPr lang="pt-BR" dirty="0"/>
              <a:t>Hipóteses:</a:t>
            </a:r>
          </a:p>
          <a:p>
            <a:pPr marL="0" indent="0">
              <a:buNone/>
            </a:pPr>
            <a:r>
              <a:rPr lang="pt-BR" dirty="0"/>
              <a:t>Hipótese nula. H0: µ=8kg</a:t>
            </a:r>
          </a:p>
          <a:p>
            <a:pPr marL="0" indent="0">
              <a:buNone/>
            </a:pPr>
            <a:r>
              <a:rPr lang="pt-BR" dirty="0"/>
              <a:t>Hipótese alternativa. H1: µ≠8kg</a:t>
            </a:r>
          </a:p>
          <a:p>
            <a:pPr marL="0" indent="0">
              <a:buNone/>
            </a:pPr>
            <a:r>
              <a:rPr lang="pt-BR" dirty="0"/>
              <a:t>O tipo de teste de hipótese é bilateral.</a:t>
            </a:r>
          </a:p>
        </p:txBody>
      </p:sp>
    </p:spTree>
    <p:extLst>
      <p:ext uri="{BB962C8B-B14F-4D97-AF65-F5344CB8AC3E}">
        <p14:creationId xmlns:p14="http://schemas.microsoft.com/office/powerpoint/2010/main" val="1495870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F7CB6-E3F9-76D7-B1CB-6896B0D6A200}"/>
              </a:ext>
            </a:extLst>
          </p:cNvPr>
          <p:cNvSpPr>
            <a:spLocks noGrp="1"/>
          </p:cNvSpPr>
          <p:nvPr>
            <p:ph type="title"/>
          </p:nvPr>
        </p:nvSpPr>
        <p:spPr/>
        <p:txBody>
          <a:bodyPr/>
          <a:lstStyle/>
          <a:p>
            <a:r>
              <a:rPr lang="pt-BR" dirty="0"/>
              <a:t>Continuação da resolução: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CA91DB-7C11-74D5-0A78-87E47417FAF5}"/>
                  </a:ext>
                </a:extLst>
              </p:cNvPr>
              <p:cNvSpPr>
                <a:spLocks noGrp="1"/>
              </p:cNvSpPr>
              <p:nvPr>
                <p:ph idx="1"/>
              </p:nvPr>
            </p:nvSpPr>
            <p:spPr/>
            <p:txBody>
              <a:bodyPr>
                <a:normAutofit fontScale="92500" lnSpcReduction="20000"/>
              </a:bodyPr>
              <a:lstStyle/>
              <a:p>
                <a:r>
                  <a:rPr lang="pt-BR" dirty="0"/>
                  <a:t>Dados: </a:t>
                </a:r>
                <a:endParaRPr lang="pt-BR" b="0" i="1" dirty="0">
                  <a:latin typeface="Cambria Math" panose="02040503050406030204" pitchFamily="18" charset="0"/>
                </a:endParaRPr>
              </a:p>
              <a:p>
                <a:pPr marL="0" indent="0">
                  <a:buNone/>
                </a:pPr>
                <a14:m>
                  <m:oMath xmlns:m="http://schemas.openxmlformats.org/officeDocument/2006/math">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𝑎𝑚𝑜𝑠𝑡𝑟𝑎𝑙</m:t>
                        </m:r>
                      </m:sub>
                    </m:sSub>
                  </m:oMath>
                </a14:m>
                <a:r>
                  <a:rPr lang="pt-BR" dirty="0"/>
                  <a:t>=7,8</a:t>
                </a:r>
              </a:p>
              <a:p>
                <a:pPr marL="0" indent="0">
                  <a:buNone/>
                </a:pPr>
                <a14:m>
                  <m:oMath xmlns:m="http://schemas.openxmlformats.org/officeDocument/2006/math">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𝑝𝑜𝑝𝑢𝑙𝑎𝑐𝑖𝑜𝑛𝑎𝑙</m:t>
                        </m:r>
                      </m:sub>
                    </m:sSub>
                  </m:oMath>
                </a14:m>
                <a:r>
                  <a:rPr lang="pt-BR" dirty="0"/>
                  <a:t>=8</a:t>
                </a:r>
              </a:p>
              <a:p>
                <a:pPr marL="0" indent="0">
                  <a:buNone/>
                </a:pPr>
                <a14:m>
                  <m:oMath xmlns:m="http://schemas.openxmlformats.org/officeDocument/2006/math">
                    <m:r>
                      <a:rPr lang="pt-BR" b="0" i="1" smtClean="0">
                        <a:latin typeface="Cambria Math" panose="02040503050406030204" pitchFamily="18" charset="0"/>
                      </a:rPr>
                      <m:t>𝑑𝑒𝑠</m:t>
                    </m:r>
                    <m:r>
                      <a:rPr lang="pt-BR" b="0" i="1" smtClean="0">
                        <a:latin typeface="Cambria Math" panose="02040503050406030204" pitchFamily="18" charset="0"/>
                      </a:rPr>
                      <m:t>_</m:t>
                    </m:r>
                    <m:r>
                      <a:rPr lang="pt-BR" b="0" i="1" smtClean="0">
                        <a:latin typeface="Cambria Math" panose="02040503050406030204" pitchFamily="18" charset="0"/>
                      </a:rPr>
                      <m:t>𝑝𝑎𝑑</m:t>
                    </m:r>
                  </m:oMath>
                </a14:m>
                <a:r>
                  <a:rPr lang="pt-BR" dirty="0"/>
                  <a:t>=0,5</a:t>
                </a:r>
              </a:p>
              <a:p>
                <a:pPr marL="0" indent="0">
                  <a:buNone/>
                </a:pPr>
                <a:r>
                  <a:rPr lang="pt-BR" i="1" dirty="0"/>
                  <a:t>n</a:t>
                </a:r>
                <a:r>
                  <a:rPr lang="pt-BR" dirty="0"/>
                  <a:t>=30</a:t>
                </a:r>
              </a:p>
              <a:p>
                <a:endParaRPr lang="pt-BR" dirty="0"/>
              </a:p>
              <a:p>
                <a:r>
                  <a:rPr lang="pt-BR" dirty="0"/>
                  <a:t>Fórmula da distribuição normal Z:</a:t>
                </a:r>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𝑎𝑚𝑜𝑠𝑡𝑟𝑎𝑙</m:t>
                              </m:r>
                            </m:sub>
                          </m:sSub>
                          <m:r>
                            <a:rPr lang="pt-BR" b="0" i="1" smtClean="0">
                              <a:latin typeface="Cambria Math" panose="02040503050406030204" pitchFamily="18" charset="0"/>
                            </a:rPr>
                            <m:t>−</m:t>
                          </m:r>
                          <m:r>
                            <a:rPr lang="pt-BR" b="0" i="1" smtClean="0">
                              <a:latin typeface="Cambria Math" panose="02040503050406030204" pitchFamily="18" charset="0"/>
                            </a:rPr>
                            <m:t>𝑣𝑎</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𝑙</m:t>
                              </m:r>
                              <m:r>
                                <a:rPr lang="pt-BR" b="0" i="1" smtClean="0">
                                  <a:latin typeface="Cambria Math" panose="02040503050406030204" pitchFamily="18" charset="0"/>
                                </a:rPr>
                                <m:t>_</m:t>
                              </m:r>
                              <m:r>
                                <a:rPr lang="pt-BR" b="0" i="1" smtClean="0">
                                  <a:latin typeface="Cambria Math" panose="02040503050406030204" pitchFamily="18" charset="0"/>
                                </a:rPr>
                                <m:t>𝑚𝑒𝑑</m:t>
                              </m:r>
                            </m:e>
                            <m:sub>
                              <m:r>
                                <a:rPr lang="pt-BR" b="0" i="1" smtClean="0">
                                  <a:latin typeface="Cambria Math" panose="02040503050406030204" pitchFamily="18" charset="0"/>
                                </a:rPr>
                                <m:t>𝑝𝑜𝑝𝑢𝑙𝑎𝑐𝑖𝑜𝑛𝑎𝑙</m:t>
                              </m:r>
                            </m:sub>
                          </m:sSub>
                        </m:num>
                        <m:den>
                          <m:f>
                            <m:fPr>
                              <m:type m:val="skw"/>
                              <m:ctrlPr>
                                <a:rPr lang="pt-BR" b="0" i="1" smtClean="0">
                                  <a:latin typeface="Cambria Math" panose="02040503050406030204" pitchFamily="18" charset="0"/>
                                </a:rPr>
                              </m:ctrlPr>
                            </m:fPr>
                            <m:num>
                              <m:r>
                                <a:rPr lang="pt-BR" b="0" i="1" smtClean="0">
                                  <a:latin typeface="Cambria Math" panose="02040503050406030204" pitchFamily="18" charset="0"/>
                                </a:rPr>
                                <m:t>𝑑𝑒𝑠</m:t>
                              </m:r>
                              <m:r>
                                <a:rPr lang="pt-BR" b="0" i="1" smtClean="0">
                                  <a:latin typeface="Cambria Math" panose="02040503050406030204" pitchFamily="18" charset="0"/>
                                </a:rPr>
                                <m:t>_</m:t>
                              </m:r>
                              <m:r>
                                <a:rPr lang="pt-BR" b="0" i="1" smtClean="0">
                                  <a:latin typeface="Cambria Math" panose="02040503050406030204" pitchFamily="18" charset="0"/>
                                </a:rPr>
                                <m:t>𝑝𝑎𝑑</m:t>
                              </m:r>
                            </m:num>
                            <m:den>
                              <m:rad>
                                <m:radPr>
                                  <m:degHide m:val="on"/>
                                  <m:ctrlPr>
                                    <a:rPr lang="pt-BR" b="0" i="1" smtClean="0">
                                      <a:latin typeface="Cambria Math" panose="02040503050406030204" pitchFamily="18" charset="0"/>
                                    </a:rPr>
                                  </m:ctrlPr>
                                </m:radPr>
                                <m:deg/>
                                <m:e>
                                  <m:r>
                                    <a:rPr lang="pt-BR" b="0" i="1" smtClean="0">
                                      <a:latin typeface="Cambria Math" panose="02040503050406030204" pitchFamily="18" charset="0"/>
                                    </a:rPr>
                                    <m:t>𝑛</m:t>
                                  </m:r>
                                </m:e>
                              </m:rad>
                            </m:den>
                          </m:f>
                        </m:den>
                      </m:f>
                    </m:oMath>
                  </m:oMathPara>
                </a14:m>
                <a:endParaRPr lang="pt-BR" dirty="0"/>
              </a:p>
            </p:txBody>
          </p:sp>
        </mc:Choice>
        <mc:Fallback xmlns="">
          <p:sp>
            <p:nvSpPr>
              <p:cNvPr id="3" name="Espaço Reservado para Conteúdo 2">
                <a:extLst>
                  <a:ext uri="{FF2B5EF4-FFF2-40B4-BE49-F238E27FC236}">
                    <a16:creationId xmlns:a16="http://schemas.microsoft.com/office/drawing/2014/main" id="{14CA91DB-7C11-74D5-0A78-87E47417FAF5}"/>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pt-BR">
                    <a:noFill/>
                  </a:rPr>
                  <a:t> </a:t>
                </a:r>
              </a:p>
            </p:txBody>
          </p:sp>
        </mc:Fallback>
      </mc:AlternateContent>
    </p:spTree>
    <p:extLst>
      <p:ext uri="{BB962C8B-B14F-4D97-AF65-F5344CB8AC3E}">
        <p14:creationId xmlns:p14="http://schemas.microsoft.com/office/powerpoint/2010/main" val="444738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12B52-E3BA-55CA-3F62-888C7CD240A2}"/>
              </a:ext>
            </a:extLst>
          </p:cNvPr>
          <p:cNvSpPr>
            <a:spLocks noGrp="1"/>
          </p:cNvSpPr>
          <p:nvPr>
            <p:ph type="title"/>
          </p:nvPr>
        </p:nvSpPr>
        <p:spPr/>
        <p:txBody>
          <a:bodyPr/>
          <a:lstStyle/>
          <a:p>
            <a:r>
              <a:rPr lang="pt-BR" dirty="0"/>
              <a:t>Substituindo os valores: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93976D5-A199-6402-4BB1-4175CB80E37F}"/>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pt-BR" b="0" i="1" smtClean="0">
                          <a:latin typeface="Cambria Math" panose="02040503050406030204" pitchFamily="18" charset="0"/>
                        </a:rPr>
                        <m:t>𝑍</m:t>
                      </m:r>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7,8−8</m:t>
                          </m:r>
                        </m:num>
                        <m:den>
                          <m:f>
                            <m:fPr>
                              <m:type m:val="skw"/>
                              <m:ctrlPr>
                                <a:rPr lang="pt-BR" b="0" i="1" smtClean="0">
                                  <a:latin typeface="Cambria Math" panose="02040503050406030204" pitchFamily="18" charset="0"/>
                                </a:rPr>
                              </m:ctrlPr>
                            </m:fPr>
                            <m:num>
                              <m:r>
                                <a:rPr lang="pt-BR" b="0" i="1" smtClean="0">
                                  <a:latin typeface="Cambria Math" panose="02040503050406030204" pitchFamily="18" charset="0"/>
                                </a:rPr>
                                <m:t>0,5</m:t>
                              </m:r>
                            </m:num>
                            <m:den>
                              <m:rad>
                                <m:radPr>
                                  <m:degHide m:val="on"/>
                                  <m:ctrlPr>
                                    <a:rPr lang="pt-BR" b="0" i="1" smtClean="0">
                                      <a:latin typeface="Cambria Math" panose="02040503050406030204" pitchFamily="18" charset="0"/>
                                    </a:rPr>
                                  </m:ctrlPr>
                                </m:radPr>
                                <m:deg/>
                                <m:e>
                                  <m:r>
                                    <a:rPr lang="pt-BR" b="0" i="1" smtClean="0">
                                      <a:latin typeface="Cambria Math" panose="02040503050406030204" pitchFamily="18" charset="0"/>
                                    </a:rPr>
                                    <m:t>30</m:t>
                                  </m:r>
                                </m:e>
                              </m:rad>
                            </m:den>
                          </m:f>
                        </m:den>
                      </m:f>
                    </m:oMath>
                  </m:oMathPara>
                </a14:m>
                <a:endParaRPr lang="pt-BR" dirty="0"/>
              </a:p>
              <a:p>
                <a:pPr marL="0" indent="0">
                  <a:buNone/>
                </a:pPr>
                <a:r>
                  <a:rPr lang="pt-BR" dirty="0"/>
                  <a:t>Z=-2,19.</a:t>
                </a:r>
              </a:p>
              <a:p>
                <a:pPr marL="0" indent="0">
                  <a:buNone/>
                </a:pPr>
                <a:r>
                  <a:rPr lang="pt-BR" dirty="0"/>
                  <a:t>O tipo de hipótese é bilateral pelo fato que H1 ter o sinal ≠. </a:t>
                </a:r>
              </a:p>
              <a:p>
                <a:pPr marL="0" indent="0">
                  <a:buNone/>
                </a:pPr>
                <a:r>
                  <a:rPr lang="pt-BR" dirty="0"/>
                  <a:t>A partir daí toma-se esse valor e faz-se uma consulta a tabela de valores da distribuição normal Z.</a:t>
                </a:r>
              </a:p>
            </p:txBody>
          </p:sp>
        </mc:Choice>
        <mc:Fallback>
          <p:sp>
            <p:nvSpPr>
              <p:cNvPr id="3" name="Espaço Reservado para Conteúdo 2">
                <a:extLst>
                  <a:ext uri="{FF2B5EF4-FFF2-40B4-BE49-F238E27FC236}">
                    <a16:creationId xmlns:a16="http://schemas.microsoft.com/office/drawing/2014/main" id="{193976D5-A199-6402-4BB1-4175CB80E37F}"/>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pt-BR">
                    <a:noFill/>
                  </a:rPr>
                  <a:t> </a:t>
                </a:r>
              </a:p>
            </p:txBody>
          </p:sp>
        </mc:Fallback>
      </mc:AlternateContent>
    </p:spTree>
    <p:extLst>
      <p:ext uri="{BB962C8B-B14F-4D97-AF65-F5344CB8AC3E}">
        <p14:creationId xmlns:p14="http://schemas.microsoft.com/office/powerpoint/2010/main" val="1123179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F7B19-9AEF-376C-AB16-0C24E7ABB99B}"/>
              </a:ext>
            </a:extLst>
          </p:cNvPr>
          <p:cNvSpPr>
            <a:spLocks noGrp="1"/>
          </p:cNvSpPr>
          <p:nvPr>
            <p:ph type="title"/>
          </p:nvPr>
        </p:nvSpPr>
        <p:spPr/>
        <p:txBody>
          <a:bodyPr/>
          <a:lstStyle/>
          <a:p>
            <a:r>
              <a:rPr lang="pt-BR" dirty="0"/>
              <a:t>Continuação da resolução do exercício:</a:t>
            </a:r>
          </a:p>
        </p:txBody>
      </p:sp>
      <p:sp>
        <p:nvSpPr>
          <p:cNvPr id="3" name="Espaço Reservado para Conteúdo 2">
            <a:extLst>
              <a:ext uri="{FF2B5EF4-FFF2-40B4-BE49-F238E27FC236}">
                <a16:creationId xmlns:a16="http://schemas.microsoft.com/office/drawing/2014/main" id="{B26C1873-0955-A6D1-66ED-319150CC4698}"/>
              </a:ext>
            </a:extLst>
          </p:cNvPr>
          <p:cNvSpPr>
            <a:spLocks noGrp="1"/>
          </p:cNvSpPr>
          <p:nvPr>
            <p:ph idx="1"/>
          </p:nvPr>
        </p:nvSpPr>
        <p:spPr/>
        <p:txBody>
          <a:bodyPr/>
          <a:lstStyle/>
          <a:p>
            <a:pPr marL="0" indent="0">
              <a:buNone/>
            </a:pPr>
            <a:r>
              <a:rPr lang="pt-BR" dirty="0"/>
              <a:t>O tipo de teste de hipótese é bilateral (sinal ≠  em H1) o valor de 5% deve ser dividido por 2 para que cada intervalo do gráfico seja considerado.</a:t>
            </a:r>
          </a:p>
          <a:p>
            <a:pPr marL="0" indent="0">
              <a:buNone/>
            </a:pPr>
            <a:endParaRPr lang="pt-BR" dirty="0"/>
          </a:p>
        </p:txBody>
      </p:sp>
      <p:pic>
        <p:nvPicPr>
          <p:cNvPr id="5" name="Imagem 4">
            <a:extLst>
              <a:ext uri="{FF2B5EF4-FFF2-40B4-BE49-F238E27FC236}">
                <a16:creationId xmlns:a16="http://schemas.microsoft.com/office/drawing/2014/main" id="{89273307-7BE3-99D9-C7E7-CC8A030111C3}"/>
              </a:ext>
            </a:extLst>
          </p:cNvPr>
          <p:cNvPicPr>
            <a:picLocks noChangeAspect="1"/>
          </p:cNvPicPr>
          <p:nvPr/>
        </p:nvPicPr>
        <p:blipFill rotWithShape="1">
          <a:blip r:embed="rId2"/>
          <a:srcRect l="42717" t="57008" r="40326" b="12639"/>
          <a:stretch/>
        </p:blipFill>
        <p:spPr>
          <a:xfrm>
            <a:off x="3790121" y="2865175"/>
            <a:ext cx="3604592" cy="3627700"/>
          </a:xfrm>
          <a:prstGeom prst="rect">
            <a:avLst/>
          </a:prstGeom>
        </p:spPr>
      </p:pic>
      <p:sp>
        <p:nvSpPr>
          <p:cNvPr id="6" name="CaixaDeTexto 5">
            <a:extLst>
              <a:ext uri="{FF2B5EF4-FFF2-40B4-BE49-F238E27FC236}">
                <a16:creationId xmlns:a16="http://schemas.microsoft.com/office/drawing/2014/main" id="{654A4FC8-2266-ED51-C3EE-5061A39450A8}"/>
              </a:ext>
            </a:extLst>
          </p:cNvPr>
          <p:cNvSpPr txBox="1"/>
          <p:nvPr/>
        </p:nvSpPr>
        <p:spPr>
          <a:xfrm>
            <a:off x="2928730" y="5165615"/>
            <a:ext cx="728870" cy="369332"/>
          </a:xfrm>
          <a:prstGeom prst="rect">
            <a:avLst/>
          </a:prstGeom>
          <a:noFill/>
        </p:spPr>
        <p:txBody>
          <a:bodyPr wrap="square" rtlCol="0">
            <a:spAutoFit/>
          </a:bodyPr>
          <a:lstStyle/>
          <a:p>
            <a:r>
              <a:rPr lang="pt-BR" dirty="0"/>
              <a:t>2,5%</a:t>
            </a:r>
          </a:p>
        </p:txBody>
      </p:sp>
      <p:sp>
        <p:nvSpPr>
          <p:cNvPr id="7" name="CaixaDeTexto 6">
            <a:extLst>
              <a:ext uri="{FF2B5EF4-FFF2-40B4-BE49-F238E27FC236}">
                <a16:creationId xmlns:a16="http://schemas.microsoft.com/office/drawing/2014/main" id="{F858F57A-1F1C-D8D2-8DF6-F4D866395F06}"/>
              </a:ext>
            </a:extLst>
          </p:cNvPr>
          <p:cNvSpPr txBox="1"/>
          <p:nvPr/>
        </p:nvSpPr>
        <p:spPr>
          <a:xfrm>
            <a:off x="7182678" y="5109578"/>
            <a:ext cx="728870" cy="369332"/>
          </a:xfrm>
          <a:prstGeom prst="rect">
            <a:avLst/>
          </a:prstGeom>
          <a:noFill/>
        </p:spPr>
        <p:txBody>
          <a:bodyPr wrap="square" rtlCol="0">
            <a:spAutoFit/>
          </a:bodyPr>
          <a:lstStyle/>
          <a:p>
            <a:r>
              <a:rPr lang="pt-BR" dirty="0"/>
              <a:t>2,5%</a:t>
            </a:r>
          </a:p>
        </p:txBody>
      </p:sp>
      <p:sp>
        <p:nvSpPr>
          <p:cNvPr id="8" name="Triângulo Retângulo 7">
            <a:extLst>
              <a:ext uri="{FF2B5EF4-FFF2-40B4-BE49-F238E27FC236}">
                <a16:creationId xmlns:a16="http://schemas.microsoft.com/office/drawing/2014/main" id="{7586409F-11B5-2B4D-3371-90631F0D0B31}"/>
              </a:ext>
            </a:extLst>
          </p:cNvPr>
          <p:cNvSpPr/>
          <p:nvPr/>
        </p:nvSpPr>
        <p:spPr>
          <a:xfrm flipH="1">
            <a:off x="3396285" y="5287070"/>
            <a:ext cx="655152" cy="2705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Retângulo 8">
            <a:extLst>
              <a:ext uri="{FF2B5EF4-FFF2-40B4-BE49-F238E27FC236}">
                <a16:creationId xmlns:a16="http://schemas.microsoft.com/office/drawing/2014/main" id="{570CE2D3-A93B-7398-350E-F46FEC05D210}"/>
              </a:ext>
            </a:extLst>
          </p:cNvPr>
          <p:cNvSpPr/>
          <p:nvPr/>
        </p:nvSpPr>
        <p:spPr>
          <a:xfrm>
            <a:off x="6766066" y="5188294"/>
            <a:ext cx="655152" cy="36933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13517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37C6C-4457-EC9B-044F-377DEDB3642A}"/>
              </a:ext>
            </a:extLst>
          </p:cNvPr>
          <p:cNvSpPr>
            <a:spLocks noGrp="1"/>
          </p:cNvSpPr>
          <p:nvPr>
            <p:ph type="title"/>
          </p:nvPr>
        </p:nvSpPr>
        <p:spPr/>
        <p:txBody>
          <a:bodyPr/>
          <a:lstStyle/>
          <a:p>
            <a:r>
              <a:rPr lang="pt-BR" dirty="0"/>
              <a:t>Continuação do exercício:</a:t>
            </a:r>
          </a:p>
        </p:txBody>
      </p:sp>
      <p:sp>
        <p:nvSpPr>
          <p:cNvPr id="3" name="Espaço Reservado para Conteúdo 2">
            <a:extLst>
              <a:ext uri="{FF2B5EF4-FFF2-40B4-BE49-F238E27FC236}">
                <a16:creationId xmlns:a16="http://schemas.microsoft.com/office/drawing/2014/main" id="{61146712-D885-3C9A-FA3D-40C0EBBED48B}"/>
              </a:ext>
            </a:extLst>
          </p:cNvPr>
          <p:cNvSpPr>
            <a:spLocks noGrp="1"/>
          </p:cNvSpPr>
          <p:nvPr>
            <p:ph idx="1"/>
          </p:nvPr>
        </p:nvSpPr>
        <p:spPr/>
        <p:txBody>
          <a:bodyPr/>
          <a:lstStyle/>
          <a:p>
            <a:r>
              <a:rPr lang="pt-BR" dirty="0"/>
              <a:t>Sendo assim, deve-se consultar o valor de 2,5%=0,025 na tabela a seguir da distribuição normal.</a:t>
            </a:r>
          </a:p>
          <a:p>
            <a:r>
              <a:rPr lang="pt-BR" dirty="0"/>
              <a:t>Procedimento: </a:t>
            </a:r>
          </a:p>
          <a:p>
            <a:pPr marL="0" indent="0">
              <a:buNone/>
            </a:pPr>
            <a:r>
              <a:rPr lang="pt-BR" dirty="0"/>
              <a:t>Localiza-se o valor 0,025. Segue-se a linha horizontal para a esquerda encontrando o valor de -1,9. Depois localiza-se o valor acima do 0,025 que no caso é 6.</a:t>
            </a:r>
          </a:p>
          <a:p>
            <a:r>
              <a:rPr lang="pt-BR" dirty="0"/>
              <a:t>Assim o valor final será de -1,96.</a:t>
            </a:r>
          </a:p>
        </p:txBody>
      </p:sp>
    </p:spTree>
    <p:extLst>
      <p:ext uri="{BB962C8B-B14F-4D97-AF65-F5344CB8AC3E}">
        <p14:creationId xmlns:p14="http://schemas.microsoft.com/office/powerpoint/2010/main" val="3273314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49112D8-D81B-8AE7-0916-E7627E4313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5" t="5604" r="26299" b="40404"/>
          <a:stretch/>
        </p:blipFill>
        <p:spPr bwMode="auto">
          <a:xfrm>
            <a:off x="7164" y="0"/>
            <a:ext cx="12184836"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E770A5DB-FD7A-AA56-BB7C-6D533451CDD1}"/>
              </a:ext>
            </a:extLst>
          </p:cNvPr>
          <p:cNvSpPr/>
          <p:nvPr/>
        </p:nvSpPr>
        <p:spPr>
          <a:xfrm>
            <a:off x="10628242" y="4518991"/>
            <a:ext cx="1404730" cy="583096"/>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65749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D9F64-5EB7-3F56-61D1-693A24DBFB55}"/>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9DAE71B7-32A1-C9A9-82F8-664464DEBB9F}"/>
              </a:ext>
            </a:extLst>
          </p:cNvPr>
          <p:cNvSpPr>
            <a:spLocks noGrp="1"/>
          </p:cNvSpPr>
          <p:nvPr>
            <p:ph idx="1"/>
          </p:nvPr>
        </p:nvSpPr>
        <p:spPr/>
        <p:txBody>
          <a:bodyPr/>
          <a:lstStyle/>
          <a:p>
            <a:r>
              <a:rPr lang="pt-BR" dirty="0"/>
              <a:t>Como o valor de Z foi -2,19 este valor está dentro da região crítica a esquerda do gráfico sendo assim a hipótese nula está rejeitada.</a:t>
            </a:r>
          </a:p>
        </p:txBody>
      </p:sp>
      <p:pic>
        <p:nvPicPr>
          <p:cNvPr id="4" name="Imagem 3">
            <a:extLst>
              <a:ext uri="{FF2B5EF4-FFF2-40B4-BE49-F238E27FC236}">
                <a16:creationId xmlns:a16="http://schemas.microsoft.com/office/drawing/2014/main" id="{B5389C6F-F11A-89B4-5A5B-7B0C3978C7E9}"/>
              </a:ext>
            </a:extLst>
          </p:cNvPr>
          <p:cNvPicPr>
            <a:picLocks noChangeAspect="1"/>
          </p:cNvPicPr>
          <p:nvPr/>
        </p:nvPicPr>
        <p:blipFill rotWithShape="1">
          <a:blip r:embed="rId2"/>
          <a:srcRect l="42717" t="57008" r="40326" b="12639"/>
          <a:stretch/>
        </p:blipFill>
        <p:spPr>
          <a:xfrm>
            <a:off x="6294782" y="2663687"/>
            <a:ext cx="3604592" cy="3513276"/>
          </a:xfrm>
          <a:prstGeom prst="rect">
            <a:avLst/>
          </a:prstGeom>
        </p:spPr>
      </p:pic>
      <p:sp>
        <p:nvSpPr>
          <p:cNvPr id="5" name="CaixaDeTexto 4">
            <a:extLst>
              <a:ext uri="{FF2B5EF4-FFF2-40B4-BE49-F238E27FC236}">
                <a16:creationId xmlns:a16="http://schemas.microsoft.com/office/drawing/2014/main" id="{3A27317B-A01F-2546-2B32-EE4D8FF15FB2}"/>
              </a:ext>
            </a:extLst>
          </p:cNvPr>
          <p:cNvSpPr txBox="1"/>
          <p:nvPr/>
        </p:nvSpPr>
        <p:spPr>
          <a:xfrm>
            <a:off x="6096000" y="5459896"/>
            <a:ext cx="1046921" cy="369332"/>
          </a:xfrm>
          <a:prstGeom prst="rect">
            <a:avLst/>
          </a:prstGeom>
          <a:noFill/>
        </p:spPr>
        <p:txBody>
          <a:bodyPr wrap="square" rtlCol="0">
            <a:spAutoFit/>
          </a:bodyPr>
          <a:lstStyle/>
          <a:p>
            <a:r>
              <a:rPr lang="pt-BR" dirty="0"/>
              <a:t>-1,96</a:t>
            </a:r>
          </a:p>
        </p:txBody>
      </p:sp>
      <p:sp>
        <p:nvSpPr>
          <p:cNvPr id="6" name="Triângulo Retângulo 5">
            <a:extLst>
              <a:ext uri="{FF2B5EF4-FFF2-40B4-BE49-F238E27FC236}">
                <a16:creationId xmlns:a16="http://schemas.microsoft.com/office/drawing/2014/main" id="{D987809D-AE79-0F80-19BD-20CA530E710B}"/>
              </a:ext>
            </a:extLst>
          </p:cNvPr>
          <p:cNvSpPr/>
          <p:nvPr/>
        </p:nvSpPr>
        <p:spPr>
          <a:xfrm flipH="1">
            <a:off x="5867815" y="5027900"/>
            <a:ext cx="655152" cy="2705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4B213447-2654-1B65-685F-1B5BEFF257ED}"/>
              </a:ext>
            </a:extLst>
          </p:cNvPr>
          <p:cNvSpPr txBox="1"/>
          <p:nvPr/>
        </p:nvSpPr>
        <p:spPr>
          <a:xfrm>
            <a:off x="5247861" y="5472284"/>
            <a:ext cx="1046921" cy="369332"/>
          </a:xfrm>
          <a:prstGeom prst="rect">
            <a:avLst/>
          </a:prstGeom>
          <a:noFill/>
        </p:spPr>
        <p:txBody>
          <a:bodyPr wrap="square" rtlCol="0">
            <a:spAutoFit/>
          </a:bodyPr>
          <a:lstStyle/>
          <a:p>
            <a:r>
              <a:rPr lang="pt-BR" dirty="0"/>
              <a:t>-2,19</a:t>
            </a:r>
          </a:p>
        </p:txBody>
      </p:sp>
    </p:spTree>
    <p:extLst>
      <p:ext uri="{BB962C8B-B14F-4D97-AF65-F5344CB8AC3E}">
        <p14:creationId xmlns:p14="http://schemas.microsoft.com/office/powerpoint/2010/main" val="4159027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1534A-0235-A250-857F-86A6CBCA7B85}"/>
              </a:ext>
            </a:extLst>
          </p:cNvPr>
          <p:cNvSpPr>
            <a:spLocks noGrp="1"/>
          </p:cNvSpPr>
          <p:nvPr>
            <p:ph type="title"/>
          </p:nvPr>
        </p:nvSpPr>
        <p:spPr/>
        <p:txBody>
          <a:bodyPr/>
          <a:lstStyle/>
          <a:p>
            <a:r>
              <a:rPr lang="pt-BR"/>
              <a:t>					FIM</a:t>
            </a:r>
          </a:p>
        </p:txBody>
      </p:sp>
      <p:sp>
        <p:nvSpPr>
          <p:cNvPr id="3" name="Espaço Reservado para Conteúdo 2">
            <a:extLst>
              <a:ext uri="{FF2B5EF4-FFF2-40B4-BE49-F238E27FC236}">
                <a16:creationId xmlns:a16="http://schemas.microsoft.com/office/drawing/2014/main" id="{9793C5AB-5990-D471-9DE7-9737EDD8721F}"/>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72256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DC3CC-3CD3-1B9B-F3B3-074606568995}"/>
              </a:ext>
            </a:extLst>
          </p:cNvPr>
          <p:cNvSpPr>
            <a:spLocks noGrp="1"/>
          </p:cNvSpPr>
          <p:nvPr>
            <p:ph type="title"/>
          </p:nvPr>
        </p:nvSpPr>
        <p:spPr/>
        <p:txBody>
          <a:bodyPr/>
          <a:lstStyle/>
          <a:p>
            <a:r>
              <a:rPr lang="pt-BR" dirty="0"/>
              <a:t>Exemplificando com o Python:</a:t>
            </a:r>
          </a:p>
        </p:txBody>
      </p:sp>
      <p:pic>
        <p:nvPicPr>
          <p:cNvPr id="7" name="Imagem 6">
            <a:extLst>
              <a:ext uri="{FF2B5EF4-FFF2-40B4-BE49-F238E27FC236}">
                <a16:creationId xmlns:a16="http://schemas.microsoft.com/office/drawing/2014/main" id="{5F5168AA-5BFB-086F-1997-C1038076EDD4}"/>
              </a:ext>
            </a:extLst>
          </p:cNvPr>
          <p:cNvPicPr>
            <a:picLocks noChangeAspect="1"/>
          </p:cNvPicPr>
          <p:nvPr/>
        </p:nvPicPr>
        <p:blipFill rotWithShape="1">
          <a:blip r:embed="rId2"/>
          <a:srcRect l="3261" t="28395" r="68805" b="11285"/>
          <a:stretch/>
        </p:blipFill>
        <p:spPr>
          <a:xfrm>
            <a:off x="2001079" y="1802296"/>
            <a:ext cx="5539408" cy="4858646"/>
          </a:xfrm>
          <a:prstGeom prst="rect">
            <a:avLst/>
          </a:prstGeom>
        </p:spPr>
      </p:pic>
    </p:spTree>
    <p:extLst>
      <p:ext uri="{BB962C8B-B14F-4D97-AF65-F5344CB8AC3E}">
        <p14:creationId xmlns:p14="http://schemas.microsoft.com/office/powerpoint/2010/main" val="332171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7786-207F-D78A-60FC-3B42AABDC7B8}"/>
              </a:ext>
            </a:extLst>
          </p:cNvPr>
          <p:cNvSpPr>
            <a:spLocks noGrp="1"/>
          </p:cNvSpPr>
          <p:nvPr>
            <p:ph type="title"/>
          </p:nvPr>
        </p:nvSpPr>
        <p:spPr/>
        <p:txBody>
          <a:bodyPr/>
          <a:lstStyle/>
          <a:p>
            <a:r>
              <a:rPr lang="pt-BR" dirty="0"/>
              <a:t>Padronização: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7EF6609-1EC6-C137-C3C2-969E963A0639}"/>
                  </a:ext>
                </a:extLst>
              </p:cNvPr>
              <p:cNvSpPr>
                <a:spLocks noGrp="1"/>
              </p:cNvSpPr>
              <p:nvPr>
                <p:ph idx="1"/>
              </p:nvPr>
            </p:nvSpPr>
            <p:spPr/>
            <p:txBody>
              <a:bodyPr/>
              <a:lstStyle/>
              <a:p>
                <a:r>
                  <a:rPr lang="pt-BR" dirty="0"/>
                  <a:t>A técnica de padronização das variáveis consiste em transformar o conjunto de dados de modo que o valor médio seja igual a 0 e o desvio padrão seja igual a 1.</a:t>
                </a:r>
              </a:p>
              <a:p>
                <a:r>
                  <a:rPr lang="pt-BR" dirty="0"/>
                  <a:t>Essa técnica é melhor utilizado quando a distribuição é Gaussiana.</a:t>
                </a:r>
              </a:p>
              <a:p>
                <a:r>
                  <a:rPr lang="pt-BR" dirty="0"/>
                  <a:t>A fórmula para a padronização é dada por:</a:t>
                </a:r>
              </a:p>
              <a:p>
                <a:pPr marL="0" indent="0">
                  <a:buNone/>
                </a:pPr>
                <a14:m>
                  <m:oMath xmlns:m="http://schemas.openxmlformats.org/officeDocument/2006/math">
                    <m:r>
                      <a:rPr lang="pt-BR" b="0" i="1" smtClean="0">
                        <a:latin typeface="Cambria Math" panose="02040503050406030204" pitchFamily="18" charset="0"/>
                      </a:rPr>
                      <m:t>𝑧</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𝜇</m:t>
                    </m:r>
                    <m:r>
                      <a:rPr lang="pt-BR" b="0" i="1" smtClean="0">
                        <a:latin typeface="Cambria Math" panose="02040503050406030204" pitchFamily="18" charset="0"/>
                      </a:rPr>
                      <m:t>)</m:t>
                    </m:r>
                    <m:r>
                      <m:rPr>
                        <m:nor/>
                      </m:rPr>
                      <a:rPr lang="pt-BR" dirty="0"/>
                      <m:t>/</m:t>
                    </m:r>
                  </m:oMath>
                </a14:m>
                <a:r>
                  <a:rPr lang="el-GR" dirty="0"/>
                  <a:t>σ</a:t>
                </a:r>
                <a:endParaRPr lang="pt-BR" dirty="0"/>
              </a:p>
              <a:p>
                <a:pPr marL="0" indent="0">
                  <a:buNone/>
                </a:pPr>
                <a:r>
                  <a:rPr lang="pt-BR" dirty="0"/>
                  <a:t>Onde </a:t>
                </a:r>
                <a:r>
                  <a:rPr lang="el-GR" dirty="0"/>
                  <a:t>μ</a:t>
                </a:r>
                <a:r>
                  <a:rPr lang="pt-BR" dirty="0"/>
                  <a:t> é o valor médio e </a:t>
                </a:r>
                <a:r>
                  <a:rPr lang="el-GR" dirty="0"/>
                  <a:t>σ</a:t>
                </a:r>
                <a:r>
                  <a:rPr lang="pt-BR" dirty="0"/>
                  <a:t> é o desvio padrão.</a:t>
                </a:r>
              </a:p>
            </p:txBody>
          </p:sp>
        </mc:Choice>
        <mc:Fallback xmlns="">
          <p:sp>
            <p:nvSpPr>
              <p:cNvPr id="3" name="Espaço Reservado para Conteúdo 2">
                <a:extLst>
                  <a:ext uri="{FF2B5EF4-FFF2-40B4-BE49-F238E27FC236}">
                    <a16:creationId xmlns:a16="http://schemas.microsoft.com/office/drawing/2014/main" id="{27EF6609-1EC6-C137-C3C2-969E963A063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220939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5B605-3A66-E08C-846C-2B6DE87177FF}"/>
              </a:ext>
            </a:extLst>
          </p:cNvPr>
          <p:cNvSpPr>
            <a:spLocks noGrp="1"/>
          </p:cNvSpPr>
          <p:nvPr>
            <p:ph type="title"/>
          </p:nvPr>
        </p:nvSpPr>
        <p:spPr/>
        <p:txBody>
          <a:bodyPr/>
          <a:lstStyle/>
          <a:p>
            <a:r>
              <a:rPr lang="pt-BR" dirty="0"/>
              <a:t>Exemplificando a padronização:</a:t>
            </a:r>
          </a:p>
        </p:txBody>
      </p:sp>
      <p:pic>
        <p:nvPicPr>
          <p:cNvPr id="5" name="Imagem 4">
            <a:extLst>
              <a:ext uri="{FF2B5EF4-FFF2-40B4-BE49-F238E27FC236}">
                <a16:creationId xmlns:a16="http://schemas.microsoft.com/office/drawing/2014/main" id="{34207B46-52DA-83DD-167E-6C55BC261F2D}"/>
              </a:ext>
            </a:extLst>
          </p:cNvPr>
          <p:cNvPicPr>
            <a:picLocks noChangeAspect="1"/>
          </p:cNvPicPr>
          <p:nvPr/>
        </p:nvPicPr>
        <p:blipFill rotWithShape="1">
          <a:blip r:embed="rId2"/>
          <a:srcRect l="2826" t="31875" r="69456" b="15732"/>
          <a:stretch/>
        </p:blipFill>
        <p:spPr>
          <a:xfrm>
            <a:off x="2385391" y="1690688"/>
            <a:ext cx="5645427" cy="5070125"/>
          </a:xfrm>
          <a:prstGeom prst="rect">
            <a:avLst/>
          </a:prstGeom>
        </p:spPr>
      </p:pic>
    </p:spTree>
    <p:extLst>
      <p:ext uri="{BB962C8B-B14F-4D97-AF65-F5344CB8AC3E}">
        <p14:creationId xmlns:p14="http://schemas.microsoft.com/office/powerpoint/2010/main" val="343800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39FC1-EB1E-C376-AB74-8414F42526B0}"/>
              </a:ext>
            </a:extLst>
          </p:cNvPr>
          <p:cNvSpPr>
            <a:spLocks noGrp="1"/>
          </p:cNvSpPr>
          <p:nvPr>
            <p:ph type="title"/>
          </p:nvPr>
        </p:nvSpPr>
        <p:spPr/>
        <p:txBody>
          <a:bodyPr/>
          <a:lstStyle/>
          <a:p>
            <a:r>
              <a:rPr lang="pt-BR" dirty="0"/>
              <a:t>COVARIÂNCIA E CORRELAÇÃO:</a:t>
            </a:r>
          </a:p>
        </p:txBody>
      </p:sp>
      <p:sp>
        <p:nvSpPr>
          <p:cNvPr id="3" name="Espaço Reservado para Conteúdo 2">
            <a:extLst>
              <a:ext uri="{FF2B5EF4-FFF2-40B4-BE49-F238E27FC236}">
                <a16:creationId xmlns:a16="http://schemas.microsoft.com/office/drawing/2014/main" id="{D27127E5-9033-4A62-52AD-D7AEA14843D4}"/>
              </a:ext>
            </a:extLst>
          </p:cNvPr>
          <p:cNvSpPr>
            <a:spLocks noGrp="1"/>
          </p:cNvSpPr>
          <p:nvPr>
            <p:ph idx="1"/>
          </p:nvPr>
        </p:nvSpPr>
        <p:spPr/>
        <p:txBody>
          <a:bodyPr/>
          <a:lstStyle/>
          <a:p>
            <a:r>
              <a:rPr lang="pt-BR" dirty="0"/>
              <a:t>Covariância e correlação são dois conceitos da estatística que medem o tipo de dependência entre duas variáveis (Covariância) ou que descrevem o tipo de dependência entre as variáveis (Correlação). </a:t>
            </a:r>
          </a:p>
          <a:p>
            <a:r>
              <a:rPr lang="pt-BR" dirty="0"/>
              <a:t>Esse conceitos são bastante utilizados em modelos lineares.</a:t>
            </a:r>
          </a:p>
          <a:p>
            <a:pPr marL="0" indent="0">
              <a:buNone/>
            </a:pPr>
            <a:endParaRPr lang="pt-BR" dirty="0"/>
          </a:p>
        </p:txBody>
      </p:sp>
    </p:spTree>
    <p:extLst>
      <p:ext uri="{BB962C8B-B14F-4D97-AF65-F5344CB8AC3E}">
        <p14:creationId xmlns:p14="http://schemas.microsoft.com/office/powerpoint/2010/main" val="20561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5E159-7153-E651-FF9C-C8EAD17AD89F}"/>
              </a:ext>
            </a:extLst>
          </p:cNvPr>
          <p:cNvSpPr>
            <a:spLocks noGrp="1"/>
          </p:cNvSpPr>
          <p:nvPr>
            <p:ph type="title"/>
          </p:nvPr>
        </p:nvSpPr>
        <p:spPr/>
        <p:txBody>
          <a:bodyPr/>
          <a:lstStyle/>
          <a:p>
            <a:r>
              <a:rPr lang="pt-BR" dirty="0"/>
              <a:t>Covariância: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368CE0-4B21-2CDB-210F-4AD4E0550E6F}"/>
                  </a:ext>
                </a:extLst>
              </p:cNvPr>
              <p:cNvSpPr>
                <a:spLocks noGrp="1"/>
              </p:cNvSpPr>
              <p:nvPr>
                <p:ph idx="1"/>
              </p:nvPr>
            </p:nvSpPr>
            <p:spPr/>
            <p:txBody>
              <a:bodyPr/>
              <a:lstStyle/>
              <a:p>
                <a:r>
                  <a:rPr lang="pt-BR" dirty="0"/>
                  <a:t>Covariância mede a relação entre um par de variáveis ​​aleatórias onde a mudança em uma variável causa mudança em outra variável.</a:t>
                </a:r>
              </a:p>
              <a:p>
                <a:r>
                  <a:rPr lang="pt-BR" dirty="0"/>
                  <a:t>É um conceitos usado para modelos lineares entre variáveis.</a:t>
                </a:r>
              </a:p>
              <a:p>
                <a:endParaRPr lang="pt-BR" dirty="0"/>
              </a:p>
              <a:p>
                <a:r>
                  <a:rPr lang="pt-BR" dirty="0"/>
                  <a:t>A fórmula da covariância é dada por,</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𝑐𝑜𝑣</m:t>
                      </m:r>
                      <m:r>
                        <a:rPr lang="pt-BR" b="0" i="1" smtClean="0">
                          <a:latin typeface="Cambria Math" panose="02040503050406030204" pitchFamily="18" charset="0"/>
                        </a:rPr>
                        <m:t>=</m:t>
                      </m:r>
                      <m:f>
                        <m:fPr>
                          <m:ctrlPr>
                            <a:rPr lang="pt-BR" b="0" i="1" smtClean="0">
                              <a:latin typeface="Cambria Math" panose="02040503050406030204" pitchFamily="18" charset="0"/>
                            </a:rPr>
                          </m:ctrlPr>
                        </m:fPr>
                        <m:num>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=1</m:t>
                              </m:r>
                            </m:sub>
                            <m:sup>
                              <m:r>
                                <a:rPr lang="pt-BR" b="0" i="1" smtClean="0">
                                  <a:latin typeface="Cambria Math" panose="02040503050406030204" pitchFamily="18" charset="0"/>
                                </a:rPr>
                                <m:t>𝑛</m:t>
                              </m:r>
                            </m:sup>
                            <m:e>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rPr>
                                        <m:t>𝑥</m:t>
                                      </m:r>
                                    </m:sub>
                                  </m:sSub>
                                </m:e>
                              </m:d>
                              <m:r>
                                <a:rPr lang="pt-BR" b="0" i="1" smtClean="0">
                                  <a:latin typeface="Cambria Math" panose="02040503050406030204" pitchFamily="18" charset="0"/>
                                </a:rPr>
                                <m:t>.</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𝜇</m:t>
                                      </m:r>
                                    </m:e>
                                    <m:sub>
                                      <m:r>
                                        <a:rPr lang="pt-BR" b="0" i="1" smtClean="0">
                                          <a:latin typeface="Cambria Math" panose="02040503050406030204" pitchFamily="18" charset="0"/>
                                          <a:ea typeface="Cambria Math" panose="02040503050406030204" pitchFamily="18" charset="0"/>
                                        </a:rPr>
                                        <m:t>𝑦</m:t>
                                      </m:r>
                                    </m:sub>
                                  </m:sSub>
                                </m:e>
                              </m:d>
                            </m:e>
                          </m:nary>
                        </m:num>
                        <m:den>
                          <m:r>
                            <a:rPr lang="pt-BR" b="0" i="1" smtClean="0">
                              <a:latin typeface="Cambria Math" panose="02040503050406030204" pitchFamily="18" charset="0"/>
                            </a:rPr>
                            <m:t>𝑛</m:t>
                          </m:r>
                          <m:r>
                            <a:rPr lang="pt-BR" b="0" i="1" smtClean="0">
                              <a:latin typeface="Cambria Math" panose="02040503050406030204" pitchFamily="18" charset="0"/>
                            </a:rPr>
                            <m:t>−1</m:t>
                          </m:r>
                        </m:den>
                      </m:f>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𝑥</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𝜇</m:t>
                        </m:r>
                      </m:e>
                      <m:sub>
                        <m:r>
                          <a:rPr lang="pt-BR" i="1">
                            <a:latin typeface="Cambria Math" panose="02040503050406030204" pitchFamily="18" charset="0"/>
                          </a:rPr>
                          <m:t>𝑦</m:t>
                        </m:r>
                      </m:sub>
                    </m:sSub>
                  </m:oMath>
                </a14:m>
                <a:r>
                  <a:rPr lang="pt-BR" dirty="0"/>
                  <a:t> são os valores médios dos conjuntos de amostras.</a:t>
                </a:r>
              </a:p>
              <a:p>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2368CE0-4B21-2CDB-210F-4AD4E0550E6F}"/>
                  </a:ext>
                </a:extLst>
              </p:cNvPr>
              <p:cNvSpPr>
                <a:spLocks noGrp="1" noRot="1" noChangeAspect="1" noMove="1" noResize="1" noEditPoints="1" noAdjustHandles="1" noChangeArrowheads="1" noChangeShapeType="1" noTextEdit="1"/>
              </p:cNvSpPr>
              <p:nvPr>
                <p:ph idx="1"/>
              </p:nvPr>
            </p:nvSpPr>
            <p:spPr>
              <a:blipFill>
                <a:blip r:embed="rId2"/>
                <a:stretch>
                  <a:fillRect l="-1217" t="-2241" r="-1043"/>
                </a:stretch>
              </a:blipFill>
            </p:spPr>
            <p:txBody>
              <a:bodyPr/>
              <a:lstStyle/>
              <a:p>
                <a:r>
                  <a:rPr lang="pt-BR">
                    <a:noFill/>
                  </a:rPr>
                  <a:t> </a:t>
                </a:r>
              </a:p>
            </p:txBody>
          </p:sp>
        </mc:Fallback>
      </mc:AlternateContent>
    </p:spTree>
    <p:extLst>
      <p:ext uri="{BB962C8B-B14F-4D97-AF65-F5344CB8AC3E}">
        <p14:creationId xmlns:p14="http://schemas.microsoft.com/office/powerpoint/2010/main" val="145805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4A3D8-D5B5-158C-E505-DA0D7E0CD0E9}"/>
              </a:ext>
            </a:extLst>
          </p:cNvPr>
          <p:cNvSpPr>
            <a:spLocks noGrp="1"/>
          </p:cNvSpPr>
          <p:nvPr>
            <p:ph type="title"/>
          </p:nvPr>
        </p:nvSpPr>
        <p:spPr/>
        <p:txBody>
          <a:bodyPr/>
          <a:lstStyle/>
          <a:p>
            <a:r>
              <a:rPr lang="pt-BR" dirty="0"/>
              <a:t>Covariância:</a:t>
            </a:r>
          </a:p>
        </p:txBody>
      </p:sp>
      <p:sp>
        <p:nvSpPr>
          <p:cNvPr id="3" name="Espaço Reservado para Conteúdo 2">
            <a:extLst>
              <a:ext uri="{FF2B5EF4-FFF2-40B4-BE49-F238E27FC236}">
                <a16:creationId xmlns:a16="http://schemas.microsoft.com/office/drawing/2014/main" id="{9F14083F-EEC8-2E66-4AA7-5BEB7212B300}"/>
              </a:ext>
            </a:extLst>
          </p:cNvPr>
          <p:cNvSpPr>
            <a:spLocks noGrp="1"/>
          </p:cNvSpPr>
          <p:nvPr>
            <p:ph idx="1"/>
          </p:nvPr>
        </p:nvSpPr>
        <p:spPr/>
        <p:txBody>
          <a:bodyPr/>
          <a:lstStyle/>
          <a:p>
            <a:r>
              <a:rPr lang="pt-BR" dirty="0"/>
              <a:t>O gráfico abaixo mostra como as variáveis x e y estão relacionadas de acordo com o resultado do cálculo da covariância.</a:t>
            </a:r>
          </a:p>
        </p:txBody>
      </p:sp>
      <p:sp>
        <p:nvSpPr>
          <p:cNvPr id="4" name="Retângulo 3">
            <a:extLst>
              <a:ext uri="{FF2B5EF4-FFF2-40B4-BE49-F238E27FC236}">
                <a16:creationId xmlns:a16="http://schemas.microsoft.com/office/drawing/2014/main" id="{476D6611-6000-0DE3-21AD-599D890E4B21}"/>
              </a:ext>
            </a:extLst>
          </p:cNvPr>
          <p:cNvSpPr/>
          <p:nvPr/>
        </p:nvSpPr>
        <p:spPr>
          <a:xfrm>
            <a:off x="1448972" y="3296479"/>
            <a:ext cx="8904849" cy="2267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1D0DAC3C-0DDE-0390-76B9-548B99FB50EC}"/>
              </a:ext>
            </a:extLst>
          </p:cNvPr>
          <p:cNvCxnSpPr/>
          <p:nvPr/>
        </p:nvCxnSpPr>
        <p:spPr>
          <a:xfrm>
            <a:off x="1780175" y="3734525"/>
            <a:ext cx="1815548" cy="1391479"/>
          </a:xfrm>
          <a:prstGeom prst="line">
            <a:avLst/>
          </a:prstGeom>
          <a:ln w="698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D0FA27FE-686D-F8F6-79D6-51CBF32E1366}"/>
              </a:ext>
            </a:extLst>
          </p:cNvPr>
          <p:cNvCxnSpPr>
            <a:cxnSpLocks/>
          </p:cNvCxnSpPr>
          <p:nvPr/>
        </p:nvCxnSpPr>
        <p:spPr>
          <a:xfrm flipH="1">
            <a:off x="8217495" y="3734525"/>
            <a:ext cx="1757544" cy="1306202"/>
          </a:xfrm>
          <a:prstGeom prst="line">
            <a:avLst/>
          </a:prstGeom>
          <a:ln w="698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05EAB1F9-9C60-63A2-ED8A-657A68A142C3}"/>
              </a:ext>
            </a:extLst>
          </p:cNvPr>
          <p:cNvSpPr/>
          <p:nvPr/>
        </p:nvSpPr>
        <p:spPr>
          <a:xfrm>
            <a:off x="5106572" y="47408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6B10AF2B-2EE5-5F94-E88E-5E269CBEB3CC}"/>
              </a:ext>
            </a:extLst>
          </p:cNvPr>
          <p:cNvSpPr/>
          <p:nvPr/>
        </p:nvSpPr>
        <p:spPr>
          <a:xfrm>
            <a:off x="5258972" y="48932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D0139B7-7D1D-EEF6-DCF3-47AEE7390D1B}"/>
              </a:ext>
            </a:extLst>
          </p:cNvPr>
          <p:cNvSpPr/>
          <p:nvPr/>
        </p:nvSpPr>
        <p:spPr>
          <a:xfrm>
            <a:off x="5411372" y="504561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4090E5F1-28D8-DCC9-92CC-1F904AF9BF53}"/>
              </a:ext>
            </a:extLst>
          </p:cNvPr>
          <p:cNvSpPr/>
          <p:nvPr/>
        </p:nvSpPr>
        <p:spPr>
          <a:xfrm rot="21356693">
            <a:off x="5461368" y="466677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48A81ED7-CA37-9E7F-4AEE-D0369756AFA9}"/>
              </a:ext>
            </a:extLst>
          </p:cNvPr>
          <p:cNvSpPr/>
          <p:nvPr/>
        </p:nvSpPr>
        <p:spPr>
          <a:xfrm rot="21356693">
            <a:off x="5613768" y="4819172"/>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185E990-5E1C-1DC1-B9CE-EBDCCA256E3F}"/>
              </a:ext>
            </a:extLst>
          </p:cNvPr>
          <p:cNvSpPr/>
          <p:nvPr/>
        </p:nvSpPr>
        <p:spPr>
          <a:xfrm rot="21356693">
            <a:off x="5400408" y="4873096"/>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31591262-B45F-AB6F-36C7-5D0E5B71CD97}"/>
              </a:ext>
            </a:extLst>
          </p:cNvPr>
          <p:cNvSpPr/>
          <p:nvPr/>
        </p:nvSpPr>
        <p:spPr>
          <a:xfrm rot="21356693">
            <a:off x="5552808" y="43783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594F17EC-3BEF-8533-DA45-C2C58B33C99E}"/>
              </a:ext>
            </a:extLst>
          </p:cNvPr>
          <p:cNvSpPr/>
          <p:nvPr/>
        </p:nvSpPr>
        <p:spPr>
          <a:xfrm rot="21356693">
            <a:off x="5325380" y="4530781"/>
            <a:ext cx="4571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8" name="CaixaDeTexto 17">
            <a:extLst>
              <a:ext uri="{FF2B5EF4-FFF2-40B4-BE49-F238E27FC236}">
                <a16:creationId xmlns:a16="http://schemas.microsoft.com/office/drawing/2014/main" id="{FFBBFB0F-56EF-3A08-3320-0D54A1E0A1A6}"/>
              </a:ext>
            </a:extLst>
          </p:cNvPr>
          <p:cNvSpPr txBox="1"/>
          <p:nvPr/>
        </p:nvSpPr>
        <p:spPr>
          <a:xfrm>
            <a:off x="3229223" y="3528916"/>
            <a:ext cx="5901795" cy="369332"/>
          </a:xfrm>
          <a:prstGeom prst="rect">
            <a:avLst/>
          </a:prstGeom>
          <a:noFill/>
        </p:spPr>
        <p:txBody>
          <a:bodyPr wrap="square" rtlCol="0">
            <a:spAutoFit/>
          </a:bodyPr>
          <a:lstStyle/>
          <a:p>
            <a:r>
              <a:rPr lang="pt-BR" b="1" dirty="0" err="1"/>
              <a:t>Cov</a:t>
            </a:r>
            <a:r>
              <a:rPr lang="pt-BR" b="1" dirty="0"/>
              <a:t> &lt;0                         </a:t>
            </a:r>
            <a:r>
              <a:rPr lang="pt-BR" b="1" dirty="0" err="1"/>
              <a:t>Cov</a:t>
            </a:r>
            <a:r>
              <a:rPr lang="pt-BR" b="1" dirty="0"/>
              <a:t>=0			</a:t>
            </a:r>
            <a:r>
              <a:rPr lang="pt-BR" b="1" dirty="0" err="1"/>
              <a:t>Cov</a:t>
            </a:r>
            <a:r>
              <a:rPr lang="pt-BR" b="1" dirty="0"/>
              <a:t>&gt;0</a:t>
            </a:r>
          </a:p>
        </p:txBody>
      </p:sp>
    </p:spTree>
    <p:extLst>
      <p:ext uri="{BB962C8B-B14F-4D97-AF65-F5344CB8AC3E}">
        <p14:creationId xmlns:p14="http://schemas.microsoft.com/office/powerpoint/2010/main" val="168066086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1563</Words>
  <Application>Microsoft Office PowerPoint</Application>
  <PresentationFormat>Widescreen</PresentationFormat>
  <Paragraphs>151</Paragraphs>
  <Slides>37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Arial</vt:lpstr>
      <vt:lpstr>Calibri</vt:lpstr>
      <vt:lpstr>Calibri Light</vt:lpstr>
      <vt:lpstr>Cambria Math</vt:lpstr>
      <vt:lpstr>ff1</vt:lpstr>
      <vt:lpstr>source-serif-pro</vt:lpstr>
      <vt:lpstr>Tema do Office</vt:lpstr>
      <vt:lpstr>ESTATÍSTICA  </vt:lpstr>
      <vt:lpstr>NORMALIZAÇÃO E PADRONIZAÇÃO.</vt:lpstr>
      <vt:lpstr>Normalização:</vt:lpstr>
      <vt:lpstr>Exemplificando com o Python:</vt:lpstr>
      <vt:lpstr>Padronização:</vt:lpstr>
      <vt:lpstr>Exemplificando a padronização:</vt:lpstr>
      <vt:lpstr>COVARIÂNCIA E CORRELAÇÃO:</vt:lpstr>
      <vt:lpstr>Covariância:</vt:lpstr>
      <vt:lpstr>Covariância:</vt:lpstr>
      <vt:lpstr>Interpretação da covariância:</vt:lpstr>
      <vt:lpstr>Correlação:</vt:lpstr>
      <vt:lpstr>Correlação:</vt:lpstr>
      <vt:lpstr>Correlação:</vt:lpstr>
      <vt:lpstr>Interpretação da correlação:</vt:lpstr>
      <vt:lpstr>Covariância, correlação e função linear:</vt:lpstr>
      <vt:lpstr>Método dos Mínimos Quadrados (MMQ):</vt:lpstr>
      <vt:lpstr>Exemplificando com o pandas:</vt:lpstr>
      <vt:lpstr>Apresentação do PowerPoint</vt:lpstr>
      <vt:lpstr>Apresentação do PowerPoint</vt:lpstr>
      <vt:lpstr>Estatística descritiva:</vt:lpstr>
      <vt:lpstr>Estatística inferencial:</vt:lpstr>
      <vt:lpstr>Teorema Central do Limite:</vt:lpstr>
      <vt:lpstr>Teste de Hipóteses:</vt:lpstr>
      <vt:lpstr>Tipo de hipóteses:</vt:lpstr>
      <vt:lpstr>Hipóteses:</vt:lpstr>
      <vt:lpstr>Exemplificando o teste de hipóteses:</vt:lpstr>
      <vt:lpstr>Exemplos:</vt:lpstr>
      <vt:lpstr>Tipos de teste de hipóteses:</vt:lpstr>
      <vt:lpstr>Distribuição normal Z:</vt:lpstr>
      <vt:lpstr>Exemplo:</vt:lpstr>
      <vt:lpstr>Continuação da resolução:</vt:lpstr>
      <vt:lpstr>Substituindo os valores:</vt:lpstr>
      <vt:lpstr>Continuação da resolução do exercício:</vt:lpstr>
      <vt:lpstr>Continuação do exercício:</vt:lpstr>
      <vt:lpstr>Apresentação do PowerPoint</vt:lpstr>
      <vt:lpstr>Conclusão:</vt:lpstr>
      <vt:lpstr>     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ESTATÍSTICA  AULA 04</dc:title>
  <dc:creator>Dourival Júnior</dc:creator>
  <cp:lastModifiedBy>Dourival Júnior</cp:lastModifiedBy>
  <cp:revision>78</cp:revision>
  <dcterms:created xsi:type="dcterms:W3CDTF">2022-10-28T12:15:05Z</dcterms:created>
  <dcterms:modified xsi:type="dcterms:W3CDTF">2022-11-03T23:11:11Z</dcterms:modified>
</cp:coreProperties>
</file>