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304" r:id="rId43"/>
    <p:sldId id="305" r:id="rId44"/>
    <p:sldId id="30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F174-AED7-B527-6686-258E6F9B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 err="1"/>
              <a:t>Rstudio</a:t>
            </a:r>
            <a:r>
              <a:rPr lang="pt-BR" dirty="0"/>
              <a:t> IDE: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44DE7-DDC8-075B-5884-40EB9F52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 err="1"/>
              <a:t>RStudio</a:t>
            </a:r>
            <a:r>
              <a:rPr lang="pt-BR" dirty="0"/>
              <a:t> é um ambiente de desenvolvimento integrado (IDE) para R. </a:t>
            </a:r>
          </a:p>
          <a:p>
            <a:endParaRPr lang="pt-BR" dirty="0"/>
          </a:p>
          <a:p>
            <a:r>
              <a:rPr lang="pt-BR" dirty="0" err="1"/>
              <a:t>RStudio</a:t>
            </a:r>
            <a:r>
              <a:rPr lang="pt-BR" dirty="0"/>
              <a:t> inclui um console, um editor com destaque para sintaxe que suporta execução direta de código e ferramentas para plotagem,  depuração e gerenciamento de espaço de trabalho. </a:t>
            </a:r>
          </a:p>
          <a:p>
            <a:endParaRPr lang="pt-BR" dirty="0"/>
          </a:p>
          <a:p>
            <a:r>
              <a:rPr lang="pt-BR" dirty="0"/>
              <a:t>Download </a:t>
            </a:r>
            <a:r>
              <a:rPr lang="pt-BR" dirty="0" err="1"/>
              <a:t>RStudio</a:t>
            </a:r>
            <a:r>
              <a:rPr lang="pt-BR" dirty="0"/>
              <a:t> em: https://posit.co/download/rstudio-desktop/ de acordo com o sistema operacional do seu desktop.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76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3B635-94DE-3773-EADC-6E7F31D5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0C2DA9-972C-93DC-38CD-B52A47152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597FD9-79AA-0856-E87C-C0FB8C491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875" b="12186"/>
          <a:stretch/>
        </p:blipFill>
        <p:spPr>
          <a:xfrm>
            <a:off x="317848" y="660240"/>
            <a:ext cx="11353800" cy="56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2C1C7-66AC-97CF-D386-E8D973BE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 err="1"/>
              <a:t>RStudio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78189-37B9-81E5-E01E-3BDFD2E9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A IDE do </a:t>
            </a:r>
            <a:r>
              <a:rPr lang="pt-BR" dirty="0" err="1"/>
              <a:t>RStudio</a:t>
            </a:r>
            <a:r>
              <a:rPr lang="pt-BR" dirty="0"/>
              <a:t> deve estar configurada da maneira mostrada a seguir.</a:t>
            </a:r>
          </a:p>
          <a:p>
            <a:endParaRPr lang="pt-BR" dirty="0"/>
          </a:p>
          <a:p>
            <a:r>
              <a:rPr lang="pt-BR" dirty="0"/>
              <a:t>Execute o comando 2+2 no </a:t>
            </a:r>
            <a:r>
              <a:rPr lang="pt-BR" dirty="0" err="1"/>
              <a:t>RStudio</a:t>
            </a:r>
            <a:r>
              <a:rPr lang="pt-BR" dirty="0"/>
              <a:t> como mostrado a seguir.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98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1778-B894-74B0-7177-8EE0C550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704AA-626D-F0EE-A451-1ADE7C2AA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333BE0-FE3E-959F-FAFF-ACA06CDB0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"/>
          <a:stretch/>
        </p:blipFill>
        <p:spPr>
          <a:xfrm>
            <a:off x="0" y="1674"/>
            <a:ext cx="12192000" cy="649120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D49E52E-9467-A169-6035-54985160E0A0}"/>
              </a:ext>
            </a:extLst>
          </p:cNvPr>
          <p:cNvCxnSpPr/>
          <p:nvPr/>
        </p:nvCxnSpPr>
        <p:spPr>
          <a:xfrm flipH="1" flipV="1">
            <a:off x="838200" y="1431235"/>
            <a:ext cx="1176130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F805A1-2583-768E-5F45-F51A36F46A5B}"/>
              </a:ext>
            </a:extLst>
          </p:cNvPr>
          <p:cNvSpPr txBox="1"/>
          <p:nvPr/>
        </p:nvSpPr>
        <p:spPr>
          <a:xfrm>
            <a:off x="1245704" y="2557670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o código.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D5B010-2B89-1AD8-2C1D-A9E7C11B0C31}"/>
              </a:ext>
            </a:extLst>
          </p:cNvPr>
          <p:cNvSpPr txBox="1"/>
          <p:nvPr/>
        </p:nvSpPr>
        <p:spPr>
          <a:xfrm>
            <a:off x="4139647" y="2320860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Rodar o código.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2B93355-A47E-0B64-2208-A7AA7681A8FC}"/>
              </a:ext>
            </a:extLst>
          </p:cNvPr>
          <p:cNvCxnSpPr>
            <a:cxnSpLocks/>
          </p:cNvCxnSpPr>
          <p:nvPr/>
        </p:nvCxnSpPr>
        <p:spPr>
          <a:xfrm flipH="1" flipV="1">
            <a:off x="4691270" y="1272209"/>
            <a:ext cx="377686" cy="92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3D2C3F-11FD-5592-3C31-0CCA237EC009}"/>
              </a:ext>
            </a:extLst>
          </p:cNvPr>
          <p:cNvSpPr txBox="1"/>
          <p:nvPr/>
        </p:nvSpPr>
        <p:spPr>
          <a:xfrm>
            <a:off x="4751772" y="5632173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Execução do código.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CB57FE1-1341-F37E-68C2-A13449A7C044}"/>
              </a:ext>
            </a:extLst>
          </p:cNvPr>
          <p:cNvCxnSpPr>
            <a:cxnSpLocks/>
          </p:cNvCxnSpPr>
          <p:nvPr/>
        </p:nvCxnSpPr>
        <p:spPr>
          <a:xfrm flipH="1">
            <a:off x="1379882" y="5816839"/>
            <a:ext cx="3371890" cy="28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C3E6-7724-FEA9-978A-24EF583A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23" y="660240"/>
            <a:ext cx="8268052" cy="1229567"/>
          </a:xfrm>
        </p:spPr>
        <p:txBody>
          <a:bodyPr/>
          <a:lstStyle/>
          <a:p>
            <a:r>
              <a:rPr lang="pt-BR" dirty="0"/>
              <a:t>Começando com o </a:t>
            </a:r>
            <a:r>
              <a:rPr lang="pt-BR" dirty="0" err="1"/>
              <a:t>RStudio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6C0DCA-ECC8-F897-0AC5-B02E02AC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dirty="0"/>
              <a:t>Abra uma pasta em C:</a:t>
            </a:r>
          </a:p>
          <a:p>
            <a:r>
              <a:rPr lang="pt-BR" dirty="0"/>
              <a:t>Criando um arquivo com extensão .R</a:t>
            </a:r>
          </a:p>
          <a:p>
            <a:r>
              <a:rPr lang="pt-BR" dirty="0"/>
              <a:t>Abra a IDE do </a:t>
            </a:r>
            <a:r>
              <a:rPr lang="pt-BR" dirty="0" err="1"/>
              <a:t>RStudio</a:t>
            </a:r>
            <a:r>
              <a:rPr lang="pt-BR" dirty="0"/>
              <a:t>, acesse FILE, depois NEWFILE e por fim em RSCRIPT.</a:t>
            </a:r>
          </a:p>
          <a:p>
            <a:r>
              <a:rPr lang="pt-BR" dirty="0"/>
              <a:t>Crie um arquivo chamado </a:t>
            </a:r>
            <a:r>
              <a:rPr lang="pt-BR" dirty="0" err="1"/>
              <a:t>vendas.R</a:t>
            </a:r>
            <a:endParaRPr lang="pt-BR" dirty="0"/>
          </a:p>
          <a:p>
            <a:r>
              <a:rPr lang="pt-BR" dirty="0"/>
              <a:t>Abra o Editor de textos e na pasta salve um arquivo com extensão .</a:t>
            </a:r>
            <a:r>
              <a:rPr lang="pt-BR" dirty="0" err="1"/>
              <a:t>csv</a:t>
            </a:r>
            <a:r>
              <a:rPr lang="pt-BR" dirty="0"/>
              <a:t> chamado vendas.csv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28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7245-2683-DF7B-C838-C9FFFC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7106157" cy="1229567"/>
          </a:xfrm>
        </p:spPr>
        <p:txBody>
          <a:bodyPr/>
          <a:lstStyle/>
          <a:p>
            <a:r>
              <a:rPr lang="pt-BR" dirty="0"/>
              <a:t>Carregando 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9F4BB-E39B-895A-73A2-2644F82E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r>
              <a:rPr lang="pt-BR" dirty="0"/>
              <a:t>No bloco de notas no arquivo vendas.csv digite e salve-o os dados abaixo: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F148E0-0A32-B92E-7882-1F11E392F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" t="18342" r="50000" b="47052"/>
          <a:stretch/>
        </p:blipFill>
        <p:spPr>
          <a:xfrm>
            <a:off x="1417980" y="2758902"/>
            <a:ext cx="8634251" cy="34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7418E-F891-ABE9-D3EB-D69F6565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378591" cy="1229567"/>
          </a:xfrm>
        </p:spPr>
        <p:txBody>
          <a:bodyPr/>
          <a:lstStyle/>
          <a:p>
            <a:r>
              <a:rPr lang="pt-BR" dirty="0"/>
              <a:t>Começando com o </a:t>
            </a:r>
            <a:r>
              <a:rPr lang="pt-BR" dirty="0" err="1"/>
              <a:t>Rstudio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8F609-6503-1228-3ABF-091114D2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Fazendo a importação do arquivo.</a:t>
            </a:r>
          </a:p>
          <a:p>
            <a:endParaRPr lang="pt-BR" dirty="0"/>
          </a:p>
          <a:p>
            <a:r>
              <a:rPr lang="pt-BR" dirty="0"/>
              <a:t>Para isto usa-se a função </a:t>
            </a:r>
            <a:r>
              <a:rPr lang="pt-BR" dirty="0" err="1"/>
              <a:t>setwd</a:t>
            </a:r>
            <a:r>
              <a:rPr lang="pt-BR" dirty="0"/>
              <a:t>(“path do arquivo”)</a:t>
            </a:r>
          </a:p>
          <a:p>
            <a:r>
              <a:rPr lang="pt-BR" dirty="0"/>
              <a:t>Atenção ao path pois usa-se / por exemplo: C:/usuário/aluno</a:t>
            </a:r>
          </a:p>
          <a:p>
            <a:endParaRPr lang="pt-BR" dirty="0"/>
          </a:p>
          <a:p>
            <a:r>
              <a:rPr lang="pt-BR" dirty="0"/>
              <a:t>Depois usa-se a função </a:t>
            </a:r>
            <a:r>
              <a:rPr lang="pt-BR" dirty="0" err="1"/>
              <a:t>getwd</a:t>
            </a:r>
            <a:r>
              <a:rPr lang="pt-BR" dirty="0"/>
              <a:t>() para checar o procedimento anterior.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8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70C78-1CE3-C214-99AA-021A5477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660240"/>
            <a:ext cx="8281304" cy="1229567"/>
          </a:xfrm>
        </p:spPr>
        <p:txBody>
          <a:bodyPr/>
          <a:lstStyle/>
          <a:p>
            <a:r>
              <a:rPr lang="pt-BR" dirty="0"/>
              <a:t>Importando o arquivo .</a:t>
            </a:r>
            <a:r>
              <a:rPr lang="pt-BR" dirty="0" err="1"/>
              <a:t>csv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44E3B-2395-8CC2-46E3-3C64F4CBA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74F07D-02BC-01FD-3CD2-7637332F8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61" b="70445"/>
          <a:stretch/>
        </p:blipFill>
        <p:spPr>
          <a:xfrm>
            <a:off x="432487" y="1889807"/>
            <a:ext cx="11327026" cy="402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9887B-9200-AA7F-CD87-0F4D4753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19541-BBD2-156D-BE1D-95BC8E55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0DD7F1-BA9B-C9FF-04A6-86346362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9"/>
          <a:stretch/>
        </p:blipFill>
        <p:spPr>
          <a:xfrm>
            <a:off x="0" y="107691"/>
            <a:ext cx="12192000" cy="62666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FDF950-55D7-21D3-C06B-5FD12391D63F}"/>
              </a:ext>
            </a:extLst>
          </p:cNvPr>
          <p:cNvSpPr txBox="1"/>
          <p:nvPr/>
        </p:nvSpPr>
        <p:spPr>
          <a:xfrm>
            <a:off x="2093843" y="5418052"/>
            <a:ext cx="41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o software carregou o </a:t>
            </a:r>
            <a:r>
              <a:rPr lang="pt-BR" dirty="0" err="1"/>
              <a:t>dataframe</a:t>
            </a:r>
            <a:r>
              <a:rPr lang="pt-BR" dirty="0"/>
              <a:t> com sucesso.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C20060-40C8-C98E-7593-68BF3DB9B067}"/>
              </a:ext>
            </a:extLst>
          </p:cNvPr>
          <p:cNvSpPr txBox="1"/>
          <p:nvPr/>
        </p:nvSpPr>
        <p:spPr>
          <a:xfrm>
            <a:off x="2849217" y="2601289"/>
            <a:ext cx="41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 esse </a:t>
            </a:r>
            <a:r>
              <a:rPr lang="pt-BR" dirty="0" err="1"/>
              <a:t>encoding</a:t>
            </a:r>
            <a:r>
              <a:rPr lang="pt-BR" dirty="0"/>
              <a:t>, pois pode haver palavras com acento.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B8823A-715E-E5D9-E95F-8D938281C6D4}"/>
              </a:ext>
            </a:extLst>
          </p:cNvPr>
          <p:cNvSpPr txBox="1"/>
          <p:nvPr/>
        </p:nvSpPr>
        <p:spPr>
          <a:xfrm>
            <a:off x="7023652" y="1934818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o </a:t>
            </a:r>
            <a:r>
              <a:rPr lang="pt-BR" dirty="0" err="1"/>
              <a:t>dataframe</a:t>
            </a:r>
            <a:r>
              <a:rPr lang="pt-BR" dirty="0"/>
              <a:t> carregado.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EC5936-6F5E-0BCD-D096-A0ACAFEB6231}"/>
              </a:ext>
            </a:extLst>
          </p:cNvPr>
          <p:cNvCxnSpPr/>
          <p:nvPr/>
        </p:nvCxnSpPr>
        <p:spPr>
          <a:xfrm flipH="1" flipV="1">
            <a:off x="4518991" y="2245076"/>
            <a:ext cx="1060174" cy="3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B96A80-071A-06AF-C4A4-65F9A0FACC92}"/>
              </a:ext>
            </a:extLst>
          </p:cNvPr>
          <p:cNvCxnSpPr>
            <a:cxnSpLocks/>
          </p:cNvCxnSpPr>
          <p:nvPr/>
        </p:nvCxnSpPr>
        <p:spPr>
          <a:xfrm flipH="1" flipV="1">
            <a:off x="7354957" y="1670143"/>
            <a:ext cx="653651" cy="2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2C5F70E-EE87-79A1-85EB-C2FB366F3FFC}"/>
              </a:ext>
            </a:extLst>
          </p:cNvPr>
          <p:cNvCxnSpPr>
            <a:cxnSpLocks/>
          </p:cNvCxnSpPr>
          <p:nvPr/>
        </p:nvCxnSpPr>
        <p:spPr>
          <a:xfrm flipH="1" flipV="1">
            <a:off x="3273287" y="4770783"/>
            <a:ext cx="989618" cy="6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5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E9B83-E11C-3471-89CA-273CB3B4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5782243" cy="1229567"/>
          </a:xfrm>
        </p:spPr>
        <p:txBody>
          <a:bodyPr/>
          <a:lstStyle/>
          <a:p>
            <a:r>
              <a:rPr lang="pt-BR" dirty="0"/>
              <a:t>Vista do </a:t>
            </a:r>
            <a:r>
              <a:rPr lang="pt-BR" dirty="0" err="1"/>
              <a:t>DataFrame</a:t>
            </a:r>
            <a:r>
              <a:rPr lang="pt-BR" dirty="0"/>
              <a:t> 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53A1C9-E96A-510B-186D-E4258BF56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4A8D71-3DBD-8B41-8937-A10461D0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25"/>
          <a:stretch/>
        </p:blipFill>
        <p:spPr>
          <a:xfrm>
            <a:off x="0" y="1751359"/>
            <a:ext cx="12192000" cy="317884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F221193-4DD2-DDBC-491E-CF85134A4DDD}"/>
              </a:ext>
            </a:extLst>
          </p:cNvPr>
          <p:cNvCxnSpPr/>
          <p:nvPr/>
        </p:nvCxnSpPr>
        <p:spPr>
          <a:xfrm flipV="1">
            <a:off x="10459279" y="3491975"/>
            <a:ext cx="1179444" cy="99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40E9A5-2FCC-A290-5D47-55310F0C4AA3}"/>
              </a:ext>
            </a:extLst>
          </p:cNvPr>
          <p:cNvSpPr txBox="1"/>
          <p:nvPr/>
        </p:nvSpPr>
        <p:spPr>
          <a:xfrm>
            <a:off x="9240079" y="4546559"/>
            <a:ext cx="180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Click na tabela para que esta apareça.</a:t>
            </a:r>
          </a:p>
        </p:txBody>
      </p:sp>
    </p:spTree>
    <p:extLst>
      <p:ext uri="{BB962C8B-B14F-4D97-AF65-F5344CB8AC3E}">
        <p14:creationId xmlns:p14="http://schemas.microsoft.com/office/powerpoint/2010/main" val="31572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5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20489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Introdução ao </a:t>
            </a:r>
            <a:r>
              <a:rPr lang="pt-BR" dirty="0" err="1"/>
              <a:t>RStudio</a:t>
            </a:r>
            <a:r>
              <a:rPr lang="pt-BR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Carregando um </a:t>
            </a:r>
            <a:r>
              <a:rPr lang="pt-BR" dirty="0" err="1"/>
              <a:t>DataFrame</a:t>
            </a:r>
            <a:r>
              <a:rPr lang="pt-BR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Tipos de dados e operadores;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Estruturas de dados;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Funções.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D4AB7-E7A2-00F5-793C-13F9E3FA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60240"/>
            <a:ext cx="9024730" cy="1229567"/>
          </a:xfrm>
        </p:spPr>
        <p:txBody>
          <a:bodyPr/>
          <a:lstStyle/>
          <a:p>
            <a:r>
              <a:rPr lang="pt-BR" dirty="0"/>
              <a:t>Informações e Sumário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82259-3A82-E653-89FC-FAFEA2A5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str</a:t>
            </a:r>
            <a:r>
              <a:rPr lang="pt-BR" dirty="0"/>
              <a:t>(nome do arquivo) para obter as informações.</a:t>
            </a:r>
          </a:p>
          <a:p>
            <a:endParaRPr lang="pt-BR" dirty="0"/>
          </a:p>
          <a:p>
            <a:r>
              <a:rPr lang="pt-BR" dirty="0"/>
              <a:t>Use </a:t>
            </a:r>
            <a:r>
              <a:rPr lang="pt-BR" dirty="0" err="1"/>
              <a:t>summary</a:t>
            </a:r>
            <a:r>
              <a:rPr lang="pt-BR" dirty="0"/>
              <a:t>(nome do arquivo) para obter um sumário dos dados.</a:t>
            </a:r>
          </a:p>
          <a:p>
            <a:endParaRPr lang="pt-BR" dirty="0"/>
          </a:p>
          <a:p>
            <a:r>
              <a:rPr lang="pt-BR" dirty="0"/>
              <a:t>Use </a:t>
            </a:r>
            <a:r>
              <a:rPr lang="pt-BR" dirty="0" err="1"/>
              <a:t>summary</a:t>
            </a:r>
            <a:r>
              <a:rPr lang="pt-BR" dirty="0"/>
              <a:t>(nome do </a:t>
            </a:r>
            <a:r>
              <a:rPr lang="pt-BR" dirty="0" err="1"/>
              <a:t>arquivo$nome</a:t>
            </a:r>
            <a:r>
              <a:rPr lang="pt-BR" dirty="0"/>
              <a:t> da variável) para obter um sumário dos dados de uma coluna.</a:t>
            </a:r>
          </a:p>
        </p:txBody>
      </p:sp>
    </p:spTree>
    <p:extLst>
      <p:ext uri="{BB962C8B-B14F-4D97-AF65-F5344CB8AC3E}">
        <p14:creationId xmlns:p14="http://schemas.microsoft.com/office/powerpoint/2010/main" val="409391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8061D-F1EC-10BB-B6E1-B28FF594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 err="1"/>
              <a:t>str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62A345-AB30-AC5E-F2D6-C5771865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4CFF11-8A16-C438-AA54-EE1E7442E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68" r="46087" b="13025"/>
          <a:stretch/>
        </p:blipFill>
        <p:spPr>
          <a:xfrm>
            <a:off x="1036982" y="1387779"/>
            <a:ext cx="849133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BA45-7469-905C-9EAD-0DC79117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 err="1"/>
              <a:t>Summary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C779C-4D6D-C0A9-F6AA-D631913B0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1680EC-373E-6D64-9DF6-74F768AE1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75" r="45869" b="14959"/>
          <a:stretch/>
        </p:blipFill>
        <p:spPr>
          <a:xfrm>
            <a:off x="1584503" y="1395031"/>
            <a:ext cx="8526906" cy="49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BD52-26D6-545A-E793-7BD3C8E4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 err="1"/>
              <a:t>Summary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5A4AAD-8653-10A4-FC81-68B74D5DD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953AEF-FDC2-8EC6-6C9C-EE7E5607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8" r="45978" b="7032"/>
          <a:stretch/>
        </p:blipFill>
        <p:spPr>
          <a:xfrm>
            <a:off x="1018454" y="1470991"/>
            <a:ext cx="9939130" cy="49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1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787CF-DE77-A2E7-3F3F-785F1C61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140052" cy="1229567"/>
          </a:xfrm>
        </p:spPr>
        <p:txBody>
          <a:bodyPr/>
          <a:lstStyle/>
          <a:p>
            <a:r>
              <a:rPr lang="pt-BR" dirty="0"/>
              <a:t>Tipos de Dados em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217C5-3E56-A489-3AF1-F4623A13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numeric</a:t>
            </a:r>
            <a:r>
              <a:rPr lang="pt-BR" altLang="pt-BR" dirty="0"/>
              <a:t> - (10.5, 55, 787.333)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integer</a:t>
            </a:r>
            <a:r>
              <a:rPr lang="pt-BR" altLang="pt-BR" dirty="0"/>
              <a:t> - (55L, 100L, onde "L" declara que o valor é inteiro)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complex</a:t>
            </a:r>
            <a:r>
              <a:rPr lang="pt-BR" altLang="pt-BR" dirty="0"/>
              <a:t> - (9 + 3i, onde "i" é o imaginário da função)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character</a:t>
            </a:r>
            <a:r>
              <a:rPr lang="pt-BR" altLang="pt-BR" dirty="0"/>
              <a:t> (</a:t>
            </a:r>
            <a:r>
              <a:rPr lang="pt-BR" altLang="pt-BR" dirty="0" err="1"/>
              <a:t>string</a:t>
            </a:r>
            <a:r>
              <a:rPr lang="pt-BR" altLang="pt-BR" dirty="0"/>
              <a:t>) - ("k", "R é show", "FALSE", "11.5")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logical</a:t>
            </a:r>
            <a:r>
              <a:rPr lang="pt-BR" altLang="pt-BR" dirty="0"/>
              <a:t> (</a:t>
            </a:r>
            <a:r>
              <a:rPr lang="pt-BR" altLang="pt-BR" dirty="0" err="1"/>
              <a:t>boolean</a:t>
            </a:r>
            <a:r>
              <a:rPr lang="pt-BR" altLang="pt-BR" dirty="0"/>
              <a:t>) - (TRUE ou FALSE)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42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8577-6420-D8EF-ED4B-839F049C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659" y="713249"/>
            <a:ext cx="6696643" cy="1229567"/>
          </a:xfrm>
        </p:spPr>
        <p:txBody>
          <a:bodyPr/>
          <a:lstStyle/>
          <a:p>
            <a:r>
              <a:rPr lang="pt-BR" dirty="0"/>
              <a:t>Tipos de dados e operadores: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17D608-C891-A9AA-57D2-2992BCAF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Inter var"/>
              </a:rPr>
              <a:t>O R tem as seguintes operações básicas: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Inter var"/>
            </a:endParaRPr>
          </a:p>
          <a:p>
            <a:r>
              <a:rPr lang="pt-BR" dirty="0">
                <a:solidFill>
                  <a:srgbClr val="000000"/>
                </a:solidFill>
                <a:latin typeface="Inter var"/>
              </a:rPr>
              <a:t>		     </a:t>
            </a:r>
            <a:r>
              <a:rPr lang="pt-BR" b="1" dirty="0">
                <a:solidFill>
                  <a:srgbClr val="000000"/>
                </a:solidFill>
                <a:latin typeface="Inter var"/>
              </a:rPr>
              <a:t>sinal  	     operação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9C0C50-417A-1302-1057-E6BCD25A1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3" t="41325" r="61848" b="27139"/>
          <a:stretch/>
        </p:blipFill>
        <p:spPr>
          <a:xfrm>
            <a:off x="3379304" y="3064851"/>
            <a:ext cx="4280452" cy="26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4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5A263-AF75-9CB6-32BA-A3DB52F8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Variáveis: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EF35DB-111A-A4EE-BB8B-983CBD10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guardar os valores em uma variável em 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usamos &lt;-.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imprimir a variável usa-se o print.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vai imprimir o tipo de variável.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Exemplo: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&lt;- 2.5^3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2DE7F9-67F1-8238-EC9E-04EF12AE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r="80382" b="54011"/>
          <a:stretch/>
        </p:blipFill>
        <p:spPr>
          <a:xfrm>
            <a:off x="8799445" y="1732261"/>
            <a:ext cx="3021496" cy="39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C8BD1-67C2-CA16-99EA-C36DFE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Variáveis: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D726D-C334-0AAD-875F-3EE8F405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 quiser trabalhar com número inteiro, deve-se </a:t>
            </a:r>
            <a:r>
              <a:rPr lang="pt-BR" altLang="pt-BR" dirty="0" err="1"/>
              <a:t>definí-los</a:t>
            </a:r>
            <a:r>
              <a:rPr lang="pt-BR" altLang="pt-BR" dirty="0"/>
              <a:t> como </a:t>
            </a:r>
            <a:r>
              <a:rPr lang="pt-BR" altLang="pt-BR" dirty="0" err="1"/>
              <a:t>integer</a:t>
            </a:r>
            <a:r>
              <a:rPr lang="pt-BR" altLang="pt-BR" dirty="0"/>
              <a:t>, através da função </a:t>
            </a:r>
            <a:r>
              <a:rPr lang="pt-BR" altLang="pt-BR" dirty="0" err="1"/>
              <a:t>as.integer</a:t>
            </a:r>
            <a:r>
              <a:rPr lang="pt-BR" altLang="pt-BR" dirty="0"/>
              <a:t>() ou L no final.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pt-BR" dirty="0"/>
              <a:t>Por Exemplo: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a &lt;- 3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b &lt;- </a:t>
            </a:r>
            <a:r>
              <a:rPr lang="en-US" altLang="pt-BR" dirty="0" err="1"/>
              <a:t>as.integer</a:t>
            </a:r>
            <a:r>
              <a:rPr lang="en-US" altLang="pt-BR" dirty="0"/>
              <a:t>(3)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c &lt;- 3L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class(a)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class(b)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pt-BR" dirty="0"/>
              <a:t>class(c)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59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5552-5F90-1347-4CF5-1F2F9728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99C7A-EA32-95A2-81C8-CC49AC801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C0C2CA-3837-702F-8724-964C650D6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61" b="28299"/>
          <a:stretch/>
        </p:blipFill>
        <p:spPr>
          <a:xfrm>
            <a:off x="2401683" y="959096"/>
            <a:ext cx="6411012" cy="49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7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61374-90EA-AC72-F4BE-9CAA5E9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5344921" cy="1229567"/>
          </a:xfrm>
        </p:spPr>
        <p:txBody>
          <a:bodyPr/>
          <a:lstStyle/>
          <a:p>
            <a:r>
              <a:rPr lang="pt-BR" dirty="0"/>
              <a:t>Variável (Character):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614043-EF25-88C7-0D3B-4D319465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819583"/>
          </a:xfrm>
        </p:spPr>
        <p:txBody>
          <a:bodyPr/>
          <a:lstStyle/>
          <a:p>
            <a:pPr algn="l" rtl="0"/>
            <a:r>
              <a:rPr lang="pt-BR" altLang="pt-BR" dirty="0"/>
              <a:t>Em R, os dados também podem ser do tipo Character.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7070FA-DE61-E216-C941-D4E5EFA61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61" b="57298"/>
          <a:stretch/>
        </p:blipFill>
        <p:spPr>
          <a:xfrm>
            <a:off x="1736035" y="2917151"/>
            <a:ext cx="6612835" cy="29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3EDD-B249-B638-189A-1B1D2BD4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1" y="660240"/>
            <a:ext cx="7976504" cy="1229567"/>
          </a:xfrm>
        </p:spPr>
        <p:txBody>
          <a:bodyPr/>
          <a:lstStyle/>
          <a:p>
            <a:r>
              <a:rPr lang="pt-BR" dirty="0"/>
              <a:t>Introdução a Linguagem R: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2BA1F-AB74-63BA-D882-0E53D907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3"/>
            <a:ext cx="9629987" cy="2868542"/>
          </a:xfrm>
        </p:spPr>
        <p:txBody>
          <a:bodyPr/>
          <a:lstStyle/>
          <a:p>
            <a:pPr algn="l"/>
            <a:r>
              <a:rPr lang="en-US" dirty="0"/>
              <a:t>R </a:t>
            </a:r>
            <a:r>
              <a:rPr lang="pt-BR" dirty="0"/>
              <a:t>é uma linguagem e ambiente para computação estatística e construção de gráficos.</a:t>
            </a:r>
          </a:p>
          <a:p>
            <a:pPr marL="0" indent="0" algn="l">
              <a:buNone/>
            </a:pPr>
            <a:endParaRPr lang="pt-BR" dirty="0"/>
          </a:p>
          <a:p>
            <a:pPr algn="l"/>
            <a:r>
              <a:rPr lang="pt-BR" dirty="0"/>
              <a:t>R fornece uma ampla variedade de técnicas estatísticas e gráficas: modelagem linear e não linear, testes estatísticos, análise de séries temporais, classificação, agrupamento, etc.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10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6D083-3DF5-7B41-6472-44CEFD8B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5994278" cy="1229567"/>
          </a:xfrm>
        </p:spPr>
        <p:txBody>
          <a:bodyPr/>
          <a:lstStyle/>
          <a:p>
            <a:r>
              <a:rPr lang="pt-BR" dirty="0"/>
              <a:t>Estruturas de dados no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FFA95-E0A9-BD04-39C5-F0E3238F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18291"/>
          </a:xfrm>
        </p:spPr>
        <p:txBody>
          <a:bodyPr/>
          <a:lstStyle/>
          <a:p>
            <a:r>
              <a:rPr lang="pt-BR" b="1" dirty="0"/>
              <a:t>VETOR: </a:t>
            </a:r>
          </a:p>
          <a:p>
            <a:r>
              <a:rPr lang="pt-BR" dirty="0"/>
              <a:t>Um vetor é um conjunto de dados do mesmo tipo.</a:t>
            </a:r>
          </a:p>
          <a:p>
            <a:endParaRPr lang="pt-BR" altLang="pt-BR" dirty="0">
              <a:solidFill>
                <a:srgbClr val="000000"/>
              </a:solidFill>
              <a:latin typeface="Inter var"/>
            </a:endParaRPr>
          </a:p>
          <a:p>
            <a:r>
              <a:rPr lang="pt-BR" altLang="pt-BR" dirty="0">
                <a:solidFill>
                  <a:srgbClr val="000000"/>
                </a:solidFill>
                <a:latin typeface="Inter var"/>
              </a:rPr>
              <a:t>Cria-se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 var"/>
              </a:rPr>
              <a:t> vetores com mais de um elemento dentro de um c().</a:t>
            </a:r>
          </a:p>
          <a:p>
            <a:r>
              <a:rPr lang="pt-BR" altLang="pt-BR" sz="2400" dirty="0">
                <a:solidFill>
                  <a:srgbClr val="000000"/>
                </a:solidFill>
                <a:latin typeface="Inter var"/>
              </a:rPr>
              <a:t>Exemplo: </a:t>
            </a:r>
            <a:r>
              <a:rPr lang="pt-BR" altLang="pt-BR" sz="2400" dirty="0" err="1">
                <a:solidFill>
                  <a:srgbClr val="000000"/>
                </a:solidFill>
                <a:latin typeface="Inter var"/>
              </a:rPr>
              <a:t>vet</a:t>
            </a:r>
            <a:r>
              <a:rPr lang="pt-BR" altLang="pt-BR" sz="2400" dirty="0">
                <a:solidFill>
                  <a:srgbClr val="000000"/>
                </a:solidFill>
                <a:latin typeface="Inter var"/>
              </a:rPr>
              <a:t> &lt;- c(2,3,4)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45BB8-6919-1C83-9264-887F0D4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07D94F-A424-1D33-1EEA-2710A07C9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2982E0-4AB2-B95F-F542-16A263059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61" b="56525"/>
          <a:stretch/>
        </p:blipFill>
        <p:spPr>
          <a:xfrm>
            <a:off x="1881810" y="1063829"/>
            <a:ext cx="8666921" cy="39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C584-A873-5996-F977-7D24CA1E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338834" cy="1229567"/>
          </a:xfrm>
        </p:spPr>
        <p:txBody>
          <a:bodyPr/>
          <a:lstStyle/>
          <a:p>
            <a:r>
              <a:rPr lang="pt-BR" dirty="0"/>
              <a:t>Estruturas de dados no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23963-D672-D4AB-FA0F-C229D55E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b="1" dirty="0"/>
              <a:t>MATRIZ: </a:t>
            </a:r>
          </a:p>
          <a:p>
            <a:r>
              <a:rPr lang="pt-BR" dirty="0"/>
              <a:t>É um conjunto bidimensional de dados. </a:t>
            </a:r>
          </a:p>
          <a:p>
            <a:endParaRPr lang="pt-BR" dirty="0"/>
          </a:p>
          <a:p>
            <a:r>
              <a:rPr lang="pt-BR" dirty="0"/>
              <a:t>Constrói-se uma matriz fornecendo os dados e o número de linhas e colunas.</a:t>
            </a:r>
          </a:p>
          <a:p>
            <a:endParaRPr lang="pt-BR" dirty="0"/>
          </a:p>
          <a:p>
            <a:r>
              <a:rPr lang="pt-BR" dirty="0"/>
              <a:t>Observe no exemplo a seguir a diferença da matriz 3x2 da matriz 2x3.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38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C8D42-C78D-D04C-09E1-D61040A8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0535E-9B85-2E1C-1441-B6BE9F617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2F6972-1224-7912-5659-599ED3310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17" b="54181"/>
          <a:stretch/>
        </p:blipFill>
        <p:spPr>
          <a:xfrm>
            <a:off x="1141083" y="660240"/>
            <a:ext cx="4954917" cy="58313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52AD81-F783-DE36-27E1-A2FA515C3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33" r="80924" b="7225"/>
          <a:stretch/>
        </p:blipFill>
        <p:spPr>
          <a:xfrm>
            <a:off x="6163905" y="660240"/>
            <a:ext cx="3811196" cy="56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17B1-2F3B-E893-DBA8-EA3DF32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9" y="660240"/>
            <a:ext cx="9528313" cy="1844351"/>
          </a:xfrm>
        </p:spPr>
        <p:txBody>
          <a:bodyPr/>
          <a:lstStyle/>
          <a:p>
            <a:r>
              <a:rPr lang="pt-BR" dirty="0"/>
              <a:t>Outra forma de se construir uma matriz: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551AE0-B3A7-7C46-C936-2F82C20D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Pode-se construir uma matriz a partir da definição de vetores através da função </a:t>
            </a:r>
            <a:r>
              <a:rPr lang="pt-BR" dirty="0" err="1"/>
              <a:t>rbind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isto define-se as linhas e depois se </a:t>
            </a:r>
            <a:r>
              <a:rPr lang="pt-BR" dirty="0" err="1"/>
              <a:t>contrói-se</a:t>
            </a:r>
            <a:r>
              <a:rPr lang="pt-BR" dirty="0"/>
              <a:t> a matriz na sequência das linhas.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vec1 &lt;- c(1,2,3)</a:t>
            </a:r>
          </a:p>
          <a:p>
            <a:r>
              <a:rPr lang="pt-BR" dirty="0"/>
              <a:t>vec2 &lt;- c(4,5,6)</a:t>
            </a:r>
          </a:p>
          <a:p>
            <a:r>
              <a:rPr lang="pt-BR" dirty="0"/>
              <a:t>Matriz &lt;- </a:t>
            </a:r>
            <a:r>
              <a:rPr lang="pt-BR" dirty="0" err="1"/>
              <a:t>rbind</a:t>
            </a:r>
            <a:r>
              <a:rPr lang="pt-BR" dirty="0"/>
              <a:t>(vec1,vec2)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60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B7A08-F83A-CB21-E283-87EACCE6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FF58A-1A56-DD00-5320-E1DE79234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5E6559-661C-5788-0D3B-028C3BF95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61" b="31199"/>
          <a:stretch/>
        </p:blipFill>
        <p:spPr>
          <a:xfrm>
            <a:off x="1353025" y="853704"/>
            <a:ext cx="8986302" cy="47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4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169A0-04C6-2B1A-57DF-77A1D7D2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660240"/>
            <a:ext cx="9964331" cy="1844351"/>
          </a:xfrm>
        </p:spPr>
        <p:txBody>
          <a:bodyPr/>
          <a:lstStyle/>
          <a:p>
            <a:r>
              <a:rPr lang="pt-BR" dirty="0"/>
              <a:t>Selecionando um elemento de uma matriz: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5366F-5E9C-65BD-2071-08F9B7EA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Basta usar-se matriz[</a:t>
            </a:r>
            <a:r>
              <a:rPr lang="pt-BR" dirty="0" err="1"/>
              <a:t>i,j</a:t>
            </a:r>
            <a:r>
              <a:rPr lang="pt-BR" dirty="0"/>
              <a:t>].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C3C52B-4043-86C4-9EA2-99AD5DE99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26" b="32165"/>
          <a:stretch/>
        </p:blipFill>
        <p:spPr>
          <a:xfrm>
            <a:off x="2319130" y="2450188"/>
            <a:ext cx="6665843" cy="37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81BCE-CC64-6CF6-F11A-099F3FE8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895425" cy="1229567"/>
          </a:xfrm>
        </p:spPr>
        <p:txBody>
          <a:bodyPr/>
          <a:lstStyle/>
          <a:p>
            <a:r>
              <a:rPr lang="pt-BR" dirty="0"/>
              <a:t>Estruturas de dados no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EAD04-DBA6-A8E2-1C8E-ABF63D7C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b="1" dirty="0"/>
              <a:t>LISTA: </a:t>
            </a:r>
          </a:p>
          <a:p>
            <a:r>
              <a:rPr lang="pt-BR" dirty="0"/>
              <a:t>São estruturas formadas por diversos tipos de elementos.</a:t>
            </a:r>
          </a:p>
          <a:p>
            <a:endParaRPr lang="pt-BR" dirty="0"/>
          </a:p>
          <a:p>
            <a:r>
              <a:rPr lang="pt-BR" dirty="0"/>
              <a:t>Para localizar um valor na lista usa-se:</a:t>
            </a:r>
          </a:p>
          <a:p>
            <a:r>
              <a:rPr lang="pt-BR" dirty="0"/>
              <a:t>atributo &lt;- </a:t>
            </a:r>
            <a:r>
              <a:rPr lang="pt-BR" dirty="0" err="1"/>
              <a:t>nome_da_lista</a:t>
            </a:r>
            <a:r>
              <a:rPr lang="pt-BR" dirty="0"/>
              <a:t>[índice]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384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24F-1970-F60E-FC59-C3BC8797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44A4D7-3CC3-817A-11CF-804650DAD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F593CC-BE3F-BD20-D815-66A778A39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61" b="28105"/>
          <a:stretch/>
        </p:blipFill>
        <p:spPr>
          <a:xfrm>
            <a:off x="1846347" y="660239"/>
            <a:ext cx="7734975" cy="57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8FF0-0721-A503-6DF6-8AF5CC57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3" y="660240"/>
            <a:ext cx="8864401" cy="1844351"/>
          </a:xfrm>
        </p:spPr>
        <p:txBody>
          <a:bodyPr/>
          <a:lstStyle/>
          <a:p>
            <a:r>
              <a:rPr lang="pt-BR" dirty="0"/>
              <a:t>Alterar um elemento de uma lista: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C657FE-F4AE-D3E7-3518-6614A7526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Usa-se: </a:t>
            </a:r>
            <a:r>
              <a:rPr lang="pt-BR" dirty="0" err="1"/>
              <a:t>nome_da_lista</a:t>
            </a:r>
            <a:r>
              <a:rPr lang="pt-BR" dirty="0"/>
              <a:t>[índice do elemento]&lt;- novo valor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3BF7E2-F7D1-D89D-8242-07FF3BFE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04" b="64065"/>
          <a:stretch/>
        </p:blipFill>
        <p:spPr>
          <a:xfrm>
            <a:off x="1590340" y="2504591"/>
            <a:ext cx="9248634" cy="3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422A-60A2-B2E6-9C28-8E8E4261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Instalação: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E2E16-F49F-3CF6-4A41-0221D83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Antes da instalação do </a:t>
            </a:r>
            <a:r>
              <a:rPr lang="pt-BR" dirty="0" err="1"/>
              <a:t>RStudio</a:t>
            </a:r>
            <a:r>
              <a:rPr lang="pt-BR" dirty="0"/>
              <a:t> é necessário instalar o interpretador R.</a:t>
            </a:r>
          </a:p>
          <a:p>
            <a:endParaRPr lang="pt-BR" dirty="0"/>
          </a:p>
          <a:p>
            <a:r>
              <a:rPr lang="pt-BR" dirty="0"/>
              <a:t>O download do interpretador R e do </a:t>
            </a:r>
            <a:r>
              <a:rPr lang="pt-BR" dirty="0" err="1"/>
              <a:t>RStudio</a:t>
            </a:r>
            <a:r>
              <a:rPr lang="pt-BR" dirty="0"/>
              <a:t> estão na mesma página.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58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7A17-B748-F97A-4382-5458FF2D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817" y="660240"/>
            <a:ext cx="6524365" cy="1229567"/>
          </a:xfrm>
        </p:spPr>
        <p:txBody>
          <a:bodyPr/>
          <a:lstStyle/>
          <a:p>
            <a:r>
              <a:rPr lang="pt-BR" dirty="0"/>
              <a:t>Estruturas de dados no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4630F-8F13-2B07-66A0-E76B71F6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b="1" dirty="0" err="1"/>
              <a:t>DataFrame</a:t>
            </a:r>
            <a:r>
              <a:rPr lang="pt-BR" b="1" dirty="0"/>
              <a:t>: </a:t>
            </a:r>
          </a:p>
          <a:p>
            <a:r>
              <a:rPr lang="pt-BR" dirty="0"/>
              <a:t>É uma tabela de dados.</a:t>
            </a:r>
          </a:p>
          <a:p>
            <a:endParaRPr lang="pt-BR" dirty="0"/>
          </a:p>
          <a:p>
            <a:r>
              <a:rPr lang="pt-BR" dirty="0"/>
              <a:t>É uma estrutura de dados muito usada em Ciência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376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8BA8-793A-AEB0-BE0B-B0AE0098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660240"/>
            <a:ext cx="8507895" cy="1229567"/>
          </a:xfrm>
        </p:spPr>
        <p:txBody>
          <a:bodyPr/>
          <a:lstStyle/>
          <a:p>
            <a:r>
              <a:rPr lang="pt-BR" dirty="0"/>
              <a:t>Construção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D2F640-60C0-BB10-AF8E-94F361F6E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77023-7BA3-88BE-F27F-918B5248C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26" b="24625"/>
          <a:stretch/>
        </p:blipFill>
        <p:spPr>
          <a:xfrm>
            <a:off x="2001078" y="1394602"/>
            <a:ext cx="6665843" cy="49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8A9F9-EFEE-1FF3-8C2D-6099F2CC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Fatores: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F5861-A6A5-2078-894D-9970C448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b="1" dirty="0"/>
              <a:t>FATORES</a:t>
            </a:r>
            <a:r>
              <a:rPr lang="pt-BR" dirty="0"/>
              <a:t> são usadas para categorizar dados.</a:t>
            </a:r>
          </a:p>
          <a:p>
            <a:endParaRPr lang="pt-BR" dirty="0"/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Exemplos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fatores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Sexo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Masculino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Feminino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Tipo de Música: Rock, Pop,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Clássica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Jazz</a:t>
            </a:r>
          </a:p>
          <a:p>
            <a:endParaRPr lang="pt-BR" dirty="0"/>
          </a:p>
          <a:p>
            <a:r>
              <a:rPr lang="pt-BR" dirty="0"/>
              <a:t>Para criar um fator usa-se a função fator()</a:t>
            </a:r>
          </a:p>
        </p:txBody>
      </p:sp>
    </p:spTree>
    <p:extLst>
      <p:ext uri="{BB962C8B-B14F-4D97-AF65-F5344CB8AC3E}">
        <p14:creationId xmlns:p14="http://schemas.microsoft.com/office/powerpoint/2010/main" val="3582961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A28F-774B-4303-790F-948B005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Fatores: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B3AF37-0D10-2B6F-1830-87B2C6B4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fator</a:t>
            </a:r>
            <a:r>
              <a:rPr lang="en-US" dirty="0"/>
              <a:t>:</a:t>
            </a:r>
          </a:p>
          <a:p>
            <a:br>
              <a:rPr lang="en-US" dirty="0"/>
            </a:br>
            <a:r>
              <a:rPr lang="en-US" dirty="0" err="1"/>
              <a:t>tipo_música</a:t>
            </a:r>
            <a:r>
              <a:rPr lang="en-US" dirty="0"/>
              <a:t> &lt;- factor(c("Jazz", "Rock", "Classic", "Classic", "Pop", "Jazz", "Rock", "Jazz"))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Imprimindo</a:t>
            </a:r>
            <a:r>
              <a:rPr lang="en-US" dirty="0"/>
              <a:t> um </a:t>
            </a:r>
            <a:r>
              <a:rPr lang="en-US" dirty="0" err="1"/>
              <a:t>fator</a:t>
            </a:r>
            <a:r>
              <a:rPr lang="en-US" dirty="0"/>
              <a:t>:</a:t>
            </a:r>
            <a:br>
              <a:rPr lang="en-US" dirty="0"/>
            </a:br>
            <a:r>
              <a:rPr lang="en-US" err="1"/>
              <a:t>tipo</a:t>
            </a:r>
            <a:r>
              <a:rPr lang="en-US"/>
              <a:t>_música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704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BC5C9-4C18-8124-1F3C-C74B8336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9" y="660240"/>
            <a:ext cx="5477443" cy="1229567"/>
          </a:xfrm>
        </p:spPr>
        <p:txBody>
          <a:bodyPr/>
          <a:lstStyle/>
          <a:p>
            <a:r>
              <a:rPr lang="pt-BR" dirty="0"/>
              <a:t>Funções Básicas em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C655BD-3EE0-CE48-85E4-DFEC6431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A função:</a:t>
            </a:r>
          </a:p>
          <a:p>
            <a:r>
              <a:rPr lang="pt-BR" dirty="0"/>
              <a:t>- </a:t>
            </a:r>
            <a:r>
              <a:rPr lang="pt-BR" dirty="0" err="1"/>
              <a:t>length</a:t>
            </a:r>
            <a:r>
              <a:rPr lang="pt-BR" dirty="0"/>
              <a:t>(x) retorna o comprimento de um objeto x. </a:t>
            </a:r>
          </a:p>
          <a:p>
            <a:r>
              <a:rPr lang="pt-BR" dirty="0"/>
              <a:t>- sum(x) soma todos os elementos de um objeto x.</a:t>
            </a:r>
          </a:p>
          <a:p>
            <a:r>
              <a:rPr lang="pt-BR" dirty="0"/>
              <a:t>- rep(</a:t>
            </a:r>
            <a:r>
              <a:rPr lang="pt-BR" dirty="0" err="1"/>
              <a:t>x,n</a:t>
            </a:r>
            <a:r>
              <a:rPr lang="pt-BR" dirty="0"/>
              <a:t>) repete o número x, n vezes.</a:t>
            </a:r>
          </a:p>
          <a:p>
            <a:r>
              <a:rPr lang="pt-BR" dirty="0"/>
              <a:t>- </a:t>
            </a:r>
            <a:r>
              <a:rPr lang="pt-BR" dirty="0" err="1"/>
              <a:t>seq</a:t>
            </a:r>
            <a:r>
              <a:rPr lang="pt-BR" dirty="0"/>
              <a:t>(a, b, </a:t>
            </a:r>
            <a:r>
              <a:rPr lang="pt-BR" dirty="0" err="1"/>
              <a:t>by</a:t>
            </a:r>
            <a:r>
              <a:rPr lang="pt-BR" dirty="0"/>
              <a:t>=c) gera uma sequência de números contidos entre a e b, distantes c unidades um do outro. </a:t>
            </a:r>
          </a:p>
          <a:p>
            <a:r>
              <a:rPr lang="pt-BR" dirty="0"/>
              <a:t>- </a:t>
            </a:r>
            <a:r>
              <a:rPr lang="pt-BR" dirty="0" err="1"/>
              <a:t>table</a:t>
            </a:r>
            <a:r>
              <a:rPr lang="pt-BR" dirty="0"/>
              <a:t>(x) retorna uma tabela com as frequências absolutas de ocorrência da cada elemento de x.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3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5B87-94D3-D2F3-71A3-4CAC6967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Funções em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27679-6104-F5C7-D88A-6BFC4269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Uma função é um bloco de código que só é executado quando este é chamado.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Pode-se passar dados (parâmetros) para uma função e esta função pode retornar dados como resultado.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82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8C75-4488-9D55-3D9F-D22ABB78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550869" cy="1229567"/>
          </a:xfrm>
        </p:spPr>
        <p:txBody>
          <a:bodyPr/>
          <a:lstStyle/>
          <a:p>
            <a:r>
              <a:rPr lang="pt-BR" dirty="0"/>
              <a:t>Criando uma função: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BC2448-16BA-2265-D94A-0EFBDB97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use: function()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 &lt;- function() { </a:t>
            </a:r>
            <a:r>
              <a:rPr lang="en-US" dirty="0" err="1"/>
              <a:t>código</a:t>
            </a:r>
            <a:r>
              <a:rPr lang="en-US" dirty="0"/>
              <a:t> }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684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4E798-97A6-2739-D526-DDF673FA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Chamar uma função: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C051FC-EC78-2A16-DD9E-36A3B474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Para chamar uma função use: </a:t>
            </a:r>
            <a:r>
              <a:rPr lang="pt-BR" dirty="0" err="1"/>
              <a:t>my_function</a:t>
            </a:r>
            <a:r>
              <a:rPr lang="pt-BR" dirty="0"/>
              <a:t>()</a:t>
            </a:r>
          </a:p>
          <a:p>
            <a:r>
              <a:rPr lang="en-US" dirty="0" err="1"/>
              <a:t>my_function</a:t>
            </a:r>
            <a:r>
              <a:rPr lang="en-US" dirty="0"/>
              <a:t> &lt;- function() { a&lt;-2</a:t>
            </a:r>
            <a:br>
              <a:rPr lang="en-US" dirty="0"/>
            </a:br>
            <a:r>
              <a:rPr lang="en-US" dirty="0"/>
              <a:t>  return (a)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pt-BR" dirty="0"/>
              <a:t>print(</a:t>
            </a:r>
            <a:r>
              <a:rPr lang="pt-BR" dirty="0" err="1"/>
              <a:t>my_function</a:t>
            </a:r>
            <a:r>
              <a:rPr lang="pt-BR" dirty="0"/>
              <a:t>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96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667F4-70E2-4E9A-D15D-AA394313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5A95C-3976-CA51-FEA2-08FB7B3DD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67887-2E5D-B8F4-C7C3-A7E2282CE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65" b="34678"/>
          <a:stretch/>
        </p:blipFill>
        <p:spPr>
          <a:xfrm>
            <a:off x="1881808" y="775943"/>
            <a:ext cx="7911549" cy="54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9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23EC-B6E6-DA25-A8BD-8938561D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FA735-D7C6-0E09-730F-12D92311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(x, y) {a &lt;- x + y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(a)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my_function</a:t>
            </a:r>
            <a:r>
              <a:rPr lang="pt-BR" dirty="0"/>
              <a:t>(2,5))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2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EC3-296E-C321-D338-FD7102B6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C460A-2CF8-1C00-45AD-D1976ACE8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81C3B6-A785-A661-7826-1138BE8C8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875" b="12186"/>
          <a:stretch/>
        </p:blipFill>
        <p:spPr>
          <a:xfrm>
            <a:off x="347081" y="678951"/>
            <a:ext cx="11353800" cy="56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23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33ED-6789-A1B0-CAC3-5C4EEFE2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Variáveis Globais: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B144D5-757F-D4F9-8445-44A126BD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São as variáveis ​​criadas fora de uma função.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Exemplo: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&lt;-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sensacional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paste("R é", txt)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268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C4E9-59F1-9B67-C174-BCE70106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Variáveis Globais: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2EAD8-44DC-49F5-5DEB-9955DD0B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imposto &lt;- 0.05 #imposto de 5%</a:t>
            </a:r>
          </a:p>
          <a:p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() { </a:t>
            </a:r>
            <a:r>
              <a:rPr lang="pt-BR" dirty="0" err="1"/>
              <a:t>valor_imposto_produto</a:t>
            </a:r>
            <a:r>
              <a:rPr lang="pt-BR" dirty="0"/>
              <a:t>=230*imposto</a:t>
            </a:r>
          </a:p>
          <a:p>
            <a:r>
              <a:rPr lang="pt-BR" dirty="0"/>
              <a:t>print(</a:t>
            </a:r>
            <a:r>
              <a:rPr lang="pt-BR" dirty="0" err="1"/>
              <a:t>valor_imposto_produto</a:t>
            </a:r>
            <a:r>
              <a:rPr lang="pt-BR" dirty="0"/>
              <a:t>)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my_function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997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5B62-17DE-E1C9-AB7F-0E837BA9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70" y="699996"/>
            <a:ext cx="7703808" cy="1229567"/>
          </a:xfrm>
        </p:spPr>
        <p:txBody>
          <a:bodyPr/>
          <a:lstStyle/>
          <a:p>
            <a:r>
              <a:rPr lang="pt-BR" dirty="0"/>
              <a:t>Instalação do interpretador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E4E01-4601-480E-A760-84AF61B6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pPr algn="l"/>
            <a:r>
              <a:rPr lang="pt-BR" dirty="0"/>
              <a:t>Para a instalação completa do software (</a:t>
            </a:r>
            <a:r>
              <a:rPr lang="pt-BR" dirty="0" err="1"/>
              <a:t>RStudio</a:t>
            </a:r>
            <a:r>
              <a:rPr lang="pt-BR" dirty="0"/>
              <a:t>-IDE) é necessário a instalação do R.</a:t>
            </a:r>
          </a:p>
          <a:p>
            <a:pPr marL="0" indent="0" algn="l">
              <a:buNone/>
            </a:pPr>
            <a:endParaRPr lang="pt-BR" dirty="0"/>
          </a:p>
          <a:p>
            <a:r>
              <a:rPr lang="pt-BR" dirty="0"/>
              <a:t>Download R em: https://cran.rstudio.com de acordo com o sistema operacional do seu desktop.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71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F276C-E409-4C55-AC96-95E7B5ED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48" y="699996"/>
            <a:ext cx="6868921" cy="1229567"/>
          </a:xfrm>
        </p:spPr>
        <p:txBody>
          <a:bodyPr/>
          <a:lstStyle/>
          <a:p>
            <a:r>
              <a:rPr lang="pt-BR" dirty="0"/>
              <a:t>Download do </a:t>
            </a:r>
            <a:r>
              <a:rPr lang="pt-BR" dirty="0" err="1"/>
              <a:t>intepretador</a:t>
            </a:r>
            <a:r>
              <a:rPr lang="pt-BR" dirty="0"/>
              <a:t>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27E0DF-21C0-C3D5-B763-998D9F2D7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EAF436-CE9B-78E6-1F77-B90288218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7" r="6845" b="6850"/>
          <a:stretch/>
        </p:blipFill>
        <p:spPr>
          <a:xfrm>
            <a:off x="1763904" y="1775815"/>
            <a:ext cx="8129807" cy="43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C060-AE60-9651-CCA0-77E28E92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938" y="699996"/>
            <a:ext cx="6895425" cy="1229567"/>
          </a:xfrm>
        </p:spPr>
        <p:txBody>
          <a:bodyPr/>
          <a:lstStyle/>
          <a:p>
            <a:r>
              <a:rPr lang="pt-BR" dirty="0"/>
              <a:t>Testando a Instalação do 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2EC93-2D30-B692-123E-47264262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dirty="0"/>
              <a:t>Após a instalação:</a:t>
            </a:r>
          </a:p>
          <a:p>
            <a:endParaRPr lang="pt-BR" dirty="0"/>
          </a:p>
          <a:p>
            <a:r>
              <a:rPr lang="pt-BR" dirty="0"/>
              <a:t>Abra o console do R e faça uma simples checagem digitando 2+2 no console.</a:t>
            </a:r>
          </a:p>
          <a:p>
            <a:endParaRPr lang="pt-BR" dirty="0"/>
          </a:p>
          <a:p>
            <a:r>
              <a:rPr lang="pt-BR" dirty="0"/>
              <a:t>Se a instalação estiver sido feita da maneira correta então o resultado será algo como mostrado a seguir.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93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5ECA-C476-A4BA-9D7B-A1270DED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C67842-388F-0A82-3143-77B7A0C53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2B352-D706-24FD-96A5-8AB7FD529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99"/>
          <a:stretch/>
        </p:blipFill>
        <p:spPr>
          <a:xfrm>
            <a:off x="2173354" y="833968"/>
            <a:ext cx="6652593" cy="5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1367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1408</Words>
  <Application>Microsoft Office PowerPoint</Application>
  <PresentationFormat>Widescreen</PresentationFormat>
  <Paragraphs>205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Consolas</vt:lpstr>
      <vt:lpstr>Inter var</vt:lpstr>
      <vt:lpstr>Lato</vt:lpstr>
      <vt:lpstr>Tahoma</vt:lpstr>
      <vt:lpstr>Trebuchet MS</vt:lpstr>
      <vt:lpstr>Verdana</vt:lpstr>
      <vt:lpstr>aula 12</vt:lpstr>
      <vt:lpstr>Linguagem R </vt:lpstr>
      <vt:lpstr>Aula 5 </vt:lpstr>
      <vt:lpstr>Introdução a Linguagem R: </vt:lpstr>
      <vt:lpstr>Instalação:</vt:lpstr>
      <vt:lpstr>Apresentação do PowerPoint</vt:lpstr>
      <vt:lpstr>Instalação do interpretador R:</vt:lpstr>
      <vt:lpstr>Download do intepretador R:</vt:lpstr>
      <vt:lpstr>Testando a Instalação do R:</vt:lpstr>
      <vt:lpstr>.</vt:lpstr>
      <vt:lpstr>Rstudio IDE:</vt:lpstr>
      <vt:lpstr>Apresentação do PowerPoint</vt:lpstr>
      <vt:lpstr>RStudio:</vt:lpstr>
      <vt:lpstr>Apresentação do PowerPoint</vt:lpstr>
      <vt:lpstr>Começando com o RStudio:</vt:lpstr>
      <vt:lpstr>Carregando o DataFrame:</vt:lpstr>
      <vt:lpstr>Começando com o Rstudio:</vt:lpstr>
      <vt:lpstr>Importando o arquivo .csv:</vt:lpstr>
      <vt:lpstr>Apresentação do PowerPoint</vt:lpstr>
      <vt:lpstr>Vista do DataFrame :</vt:lpstr>
      <vt:lpstr>Informações e Sumário do DataFrame:</vt:lpstr>
      <vt:lpstr>str:</vt:lpstr>
      <vt:lpstr>Summary:</vt:lpstr>
      <vt:lpstr>Summary:</vt:lpstr>
      <vt:lpstr>Tipos de Dados em R:</vt:lpstr>
      <vt:lpstr>Tipos de dados e operadores:</vt:lpstr>
      <vt:lpstr>Variáveis:</vt:lpstr>
      <vt:lpstr>Variáveis:</vt:lpstr>
      <vt:lpstr>.</vt:lpstr>
      <vt:lpstr>Variável (Character):</vt:lpstr>
      <vt:lpstr>Estruturas de dados no R:</vt:lpstr>
      <vt:lpstr>.</vt:lpstr>
      <vt:lpstr>Estruturas de dados no R:</vt:lpstr>
      <vt:lpstr>.</vt:lpstr>
      <vt:lpstr>Outra forma de se construir uma matriz:</vt:lpstr>
      <vt:lpstr>.</vt:lpstr>
      <vt:lpstr>Selecionando um elemento de uma matriz:</vt:lpstr>
      <vt:lpstr>Estruturas de dados no R:</vt:lpstr>
      <vt:lpstr>Apresentação do PowerPoint</vt:lpstr>
      <vt:lpstr>Alterar um elemento de uma lista:</vt:lpstr>
      <vt:lpstr>Estruturas de dados no R:</vt:lpstr>
      <vt:lpstr>Construção de um DataFrame:</vt:lpstr>
      <vt:lpstr>Fatores:</vt:lpstr>
      <vt:lpstr>Fatores:</vt:lpstr>
      <vt:lpstr>Funções Básicas em R:</vt:lpstr>
      <vt:lpstr>Funções em R:</vt:lpstr>
      <vt:lpstr>Criando uma função:</vt:lpstr>
      <vt:lpstr>Chamar uma função:</vt:lpstr>
      <vt:lpstr>.</vt:lpstr>
      <vt:lpstr>Outro exemplo:</vt:lpstr>
      <vt:lpstr>Variáveis Globais:</vt:lpstr>
      <vt:lpstr>Variáveis Globais: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42</cp:revision>
  <dcterms:created xsi:type="dcterms:W3CDTF">2022-10-27T10:35:11Z</dcterms:created>
  <dcterms:modified xsi:type="dcterms:W3CDTF">2022-11-10T13:42:48Z</dcterms:modified>
</cp:coreProperties>
</file>