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0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50137" y="665517"/>
            <a:ext cx="8891727" cy="614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7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2"/>
          </a:xfrm>
        </p:spPr>
        <p:txBody>
          <a:bodyPr lIns="0" tIns="0" rIns="0" bIns="0"/>
          <a:lstStyle>
            <a:lvl1pPr>
              <a:defRPr sz="2663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E21E-547C-450B-86AB-02C2F86CB64A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5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6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 lIns="0" tIns="0" rIns="0" bIns="0"/>
          <a:lstStyle>
            <a:lvl1pPr>
              <a:defRPr sz="3995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02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795" y="120581"/>
            <a:ext cx="514079" cy="5000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795" y="613409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61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09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4795" y="120581"/>
            <a:ext cx="514079" cy="5000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795" y="613409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18" name="bg object 18"/>
          <p:cNvSpPr/>
          <p:nvPr/>
        </p:nvSpPr>
        <p:spPr>
          <a:xfrm>
            <a:off x="364795" y="6423835"/>
            <a:ext cx="11360573" cy="1691"/>
          </a:xfrm>
          <a:custGeom>
            <a:avLst/>
            <a:gdLst/>
            <a:ahLst/>
            <a:cxnLst/>
            <a:rect l="l" t="t" r="r" b="b"/>
            <a:pathLst>
              <a:path w="8520430" h="1270">
                <a:moveTo>
                  <a:pt x="0" y="0"/>
                </a:moveTo>
                <a:lnTo>
                  <a:pt x="8520125" y="711"/>
                </a:lnTo>
              </a:path>
            </a:pathLst>
          </a:custGeom>
          <a:ln w="935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86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56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AC3B-04B1-4960-BB4C-C988E7AAE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91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8853" eaLnBrk="1" hangingPunct="1">
        <a:defRPr>
          <a:latin typeface="+mn-lt"/>
          <a:ea typeface="+mn-ea"/>
          <a:cs typeface="+mn-cs"/>
        </a:defRPr>
      </a:lvl2pPr>
      <a:lvl3pPr marL="1217706" eaLnBrk="1" hangingPunct="1">
        <a:defRPr>
          <a:latin typeface="+mn-lt"/>
          <a:ea typeface="+mn-ea"/>
          <a:cs typeface="+mn-cs"/>
        </a:defRPr>
      </a:lvl3pPr>
      <a:lvl4pPr marL="1826560" eaLnBrk="1" hangingPunct="1">
        <a:defRPr>
          <a:latin typeface="+mn-lt"/>
          <a:ea typeface="+mn-ea"/>
          <a:cs typeface="+mn-cs"/>
        </a:defRPr>
      </a:lvl4pPr>
      <a:lvl5pPr marL="2435413" eaLnBrk="1" hangingPunct="1">
        <a:defRPr>
          <a:latin typeface="+mn-lt"/>
          <a:ea typeface="+mn-ea"/>
          <a:cs typeface="+mn-cs"/>
        </a:defRPr>
      </a:lvl5pPr>
      <a:lvl6pPr marL="3044266" eaLnBrk="1" hangingPunct="1">
        <a:defRPr>
          <a:latin typeface="+mn-lt"/>
          <a:ea typeface="+mn-ea"/>
          <a:cs typeface="+mn-cs"/>
        </a:defRPr>
      </a:lvl6pPr>
      <a:lvl7pPr marL="3653119" eaLnBrk="1" hangingPunct="1">
        <a:defRPr>
          <a:latin typeface="+mn-lt"/>
          <a:ea typeface="+mn-ea"/>
          <a:cs typeface="+mn-cs"/>
        </a:defRPr>
      </a:lvl7pPr>
      <a:lvl8pPr marL="4261973" eaLnBrk="1" hangingPunct="1">
        <a:defRPr>
          <a:latin typeface="+mn-lt"/>
          <a:ea typeface="+mn-ea"/>
          <a:cs typeface="+mn-cs"/>
        </a:defRPr>
      </a:lvl8pPr>
      <a:lvl9pPr marL="487082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8853" eaLnBrk="1" hangingPunct="1">
        <a:defRPr>
          <a:latin typeface="+mn-lt"/>
          <a:ea typeface="+mn-ea"/>
          <a:cs typeface="+mn-cs"/>
        </a:defRPr>
      </a:lvl2pPr>
      <a:lvl3pPr marL="1217706" eaLnBrk="1" hangingPunct="1">
        <a:defRPr>
          <a:latin typeface="+mn-lt"/>
          <a:ea typeface="+mn-ea"/>
          <a:cs typeface="+mn-cs"/>
        </a:defRPr>
      </a:lvl3pPr>
      <a:lvl4pPr marL="1826560" eaLnBrk="1" hangingPunct="1">
        <a:defRPr>
          <a:latin typeface="+mn-lt"/>
          <a:ea typeface="+mn-ea"/>
          <a:cs typeface="+mn-cs"/>
        </a:defRPr>
      </a:lvl4pPr>
      <a:lvl5pPr marL="2435413" eaLnBrk="1" hangingPunct="1">
        <a:defRPr>
          <a:latin typeface="+mn-lt"/>
          <a:ea typeface="+mn-ea"/>
          <a:cs typeface="+mn-cs"/>
        </a:defRPr>
      </a:lvl5pPr>
      <a:lvl6pPr marL="3044266" eaLnBrk="1" hangingPunct="1">
        <a:defRPr>
          <a:latin typeface="+mn-lt"/>
          <a:ea typeface="+mn-ea"/>
          <a:cs typeface="+mn-cs"/>
        </a:defRPr>
      </a:lvl6pPr>
      <a:lvl7pPr marL="3653119" eaLnBrk="1" hangingPunct="1">
        <a:defRPr>
          <a:latin typeface="+mn-lt"/>
          <a:ea typeface="+mn-ea"/>
          <a:cs typeface="+mn-cs"/>
        </a:defRPr>
      </a:lvl7pPr>
      <a:lvl8pPr marL="4261973" eaLnBrk="1" hangingPunct="1">
        <a:defRPr>
          <a:latin typeface="+mn-lt"/>
          <a:ea typeface="+mn-ea"/>
          <a:cs typeface="+mn-cs"/>
        </a:defRPr>
      </a:lvl8pPr>
      <a:lvl9pPr marL="4870826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55717-5C8B-3120-332E-6C487E441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429" y="2205159"/>
            <a:ext cx="5127400" cy="2447682"/>
          </a:xfrm>
        </p:spPr>
        <p:txBody>
          <a:bodyPr/>
          <a:lstStyle/>
          <a:p>
            <a:pPr algn="ctr"/>
            <a:r>
              <a:rPr lang="pt-BR" dirty="0"/>
              <a:t>Linguagem R	</a:t>
            </a:r>
          </a:p>
        </p:txBody>
      </p:sp>
      <p:pic>
        <p:nvPicPr>
          <p:cNvPr id="1026" name="Picture 2" descr="Estatística básica no Enem - Brasil Escola">
            <a:extLst>
              <a:ext uri="{FF2B5EF4-FFF2-40B4-BE49-F238E27FC236}">
                <a16:creationId xmlns:a16="http://schemas.microsoft.com/office/drawing/2014/main" id="{2E498CBE-5DBA-4B8F-973B-2A0444AE2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71" y="1304263"/>
            <a:ext cx="5287915" cy="3527795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88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515CA-B6D8-4043-3079-96274FE1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209" y="660240"/>
            <a:ext cx="7752521" cy="1229567"/>
          </a:xfrm>
        </p:spPr>
        <p:txBody>
          <a:bodyPr/>
          <a:lstStyle/>
          <a:p>
            <a:r>
              <a:rPr lang="pt-BR" dirty="0"/>
              <a:t>Explorando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E881BC-4EDD-FE9C-6384-4DD1A220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688126"/>
          </a:xfrm>
        </p:spPr>
        <p:txBody>
          <a:bodyPr/>
          <a:lstStyle/>
          <a:p>
            <a:r>
              <a:rPr lang="pt-BR" dirty="0"/>
              <a:t>Usa-se a função </a:t>
            </a:r>
            <a:r>
              <a:rPr lang="pt-BR" dirty="0" err="1"/>
              <a:t>str</a:t>
            </a:r>
            <a:r>
              <a:rPr lang="pt-BR" dirty="0"/>
              <a:t>, para exibir a estrutura básica e os tipos de dados do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str</a:t>
            </a:r>
            <a:r>
              <a:rPr lang="pt-BR" dirty="0"/>
              <a:t>(nome do </a:t>
            </a:r>
            <a:r>
              <a:rPr lang="pt-BR" dirty="0" err="1"/>
              <a:t>DataFrame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Usa-se a função </a:t>
            </a:r>
            <a:r>
              <a:rPr lang="pt-BR" dirty="0" err="1"/>
              <a:t>summary</a:t>
            </a:r>
            <a:r>
              <a:rPr lang="pt-BR" dirty="0"/>
              <a:t>, para exibir uma estatística básica dos dados do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summary</a:t>
            </a:r>
            <a:r>
              <a:rPr lang="pt-BR" dirty="0"/>
              <a:t>(nome do </a:t>
            </a:r>
            <a:r>
              <a:rPr lang="pt-BR" dirty="0" err="1"/>
              <a:t>dataframe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968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19DCE-E8BA-7D8B-E3E0-5A73EE8E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142E24-7D8E-0AD1-AE4C-3C9DAEFEF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0F01F0-B520-CFB1-4DBB-BED1EF11E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52" b="9607"/>
          <a:stretch/>
        </p:blipFill>
        <p:spPr>
          <a:xfrm>
            <a:off x="2319130" y="660240"/>
            <a:ext cx="6626087" cy="56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7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688B9-7C2C-BC9A-BBC5-F67F8BBE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78" y="660240"/>
            <a:ext cx="6458104" cy="1229567"/>
          </a:xfrm>
        </p:spPr>
        <p:txBody>
          <a:bodyPr/>
          <a:lstStyle/>
          <a:p>
            <a:r>
              <a:rPr lang="pt-BR" dirty="0"/>
              <a:t>Explorando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818551-7A4E-ACD6-0ECE-DC68912D5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507709"/>
          </a:xfrm>
        </p:spPr>
        <p:txBody>
          <a:bodyPr/>
          <a:lstStyle/>
          <a:p>
            <a:r>
              <a:rPr lang="pt-BR" dirty="0"/>
              <a:t>Classificando os dados de uma coluna do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Para classificar um </a:t>
            </a:r>
            <a:r>
              <a:rPr lang="pt-BR" dirty="0" err="1"/>
              <a:t>DataFrame</a:t>
            </a:r>
            <a:r>
              <a:rPr lang="pt-BR" dirty="0"/>
              <a:t> em R, usa-se a função: </a:t>
            </a:r>
            <a:r>
              <a:rPr lang="pt-BR" dirty="0" err="1"/>
              <a:t>order</a:t>
            </a:r>
            <a:r>
              <a:rPr lang="pt-BR" dirty="0"/>
              <a:t>().</a:t>
            </a:r>
          </a:p>
          <a:p>
            <a:endParaRPr lang="pt-BR" dirty="0"/>
          </a:p>
          <a:p>
            <a:r>
              <a:rPr lang="pt-BR" dirty="0"/>
              <a:t>Usa-se:</a:t>
            </a:r>
          </a:p>
          <a:p>
            <a:r>
              <a:rPr lang="pt-BR" dirty="0"/>
              <a:t>nome&lt;- </a:t>
            </a:r>
            <a:r>
              <a:rPr lang="pt-BR" dirty="0" err="1"/>
              <a:t>nome_DataFrame</a:t>
            </a:r>
            <a:r>
              <a:rPr lang="pt-BR" dirty="0"/>
              <a:t>[</a:t>
            </a:r>
            <a:r>
              <a:rPr lang="pt-BR" dirty="0" err="1"/>
              <a:t>order</a:t>
            </a:r>
            <a:r>
              <a:rPr lang="pt-BR" dirty="0"/>
              <a:t>(- </a:t>
            </a:r>
            <a:r>
              <a:rPr lang="pt-BR" dirty="0" err="1"/>
              <a:t>nome_DataFrame</a:t>
            </a:r>
            <a:r>
              <a:rPr lang="pt-BR" dirty="0"/>
              <a:t> $coluna),]</a:t>
            </a:r>
          </a:p>
          <a:p>
            <a:r>
              <a:rPr lang="pt-BR" dirty="0" err="1"/>
              <a:t>head</a:t>
            </a:r>
            <a:r>
              <a:rPr lang="pt-BR" dirty="0"/>
              <a:t>(nome,5) </a:t>
            </a:r>
          </a:p>
          <a:p>
            <a:r>
              <a:rPr lang="pt-BR" dirty="0"/>
              <a:t>para ver as 5 primeiras linhas em ordem decrescente.</a:t>
            </a:r>
          </a:p>
          <a:p>
            <a:endParaRPr lang="pt-BR" dirty="0"/>
          </a:p>
          <a:p>
            <a:r>
              <a:rPr lang="pt-BR" dirty="0"/>
              <a:t>Observação: O sinal de + após </a:t>
            </a:r>
            <a:r>
              <a:rPr lang="pt-BR" dirty="0" err="1"/>
              <a:t>order</a:t>
            </a:r>
            <a:r>
              <a:rPr lang="pt-BR" dirty="0"/>
              <a:t>(+... </a:t>
            </a:r>
          </a:p>
          <a:p>
            <a:r>
              <a:rPr lang="pt-BR" dirty="0"/>
              <a:t>irá fornecer uma ordem crescente dos dados da coluna.</a:t>
            </a:r>
          </a:p>
        </p:txBody>
      </p:sp>
    </p:spTree>
    <p:extLst>
      <p:ext uri="{BB962C8B-B14F-4D97-AF65-F5344CB8AC3E}">
        <p14:creationId xmlns:p14="http://schemas.microsoft.com/office/powerpoint/2010/main" val="76611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157D3-5005-8521-327E-311C4FB8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2E8D9-7DE8-2FB1-28EE-FA1FFA17F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47F731-CB78-504D-9C5E-E659D6302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87" b="30232"/>
          <a:stretch/>
        </p:blipFill>
        <p:spPr>
          <a:xfrm>
            <a:off x="1510747" y="660240"/>
            <a:ext cx="7991062" cy="58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9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CB3F4-A419-A8A7-15E1-475E9577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861" y="660240"/>
            <a:ext cx="6259321" cy="1229567"/>
          </a:xfrm>
        </p:spPr>
        <p:txBody>
          <a:bodyPr/>
          <a:lstStyle/>
          <a:p>
            <a:r>
              <a:rPr lang="pt-BR" dirty="0"/>
              <a:t>Explorando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B5602A-BF15-1CE0-0DDF-39DD47BE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688126"/>
          </a:xfrm>
        </p:spPr>
        <p:txBody>
          <a:bodyPr/>
          <a:lstStyle/>
          <a:p>
            <a:r>
              <a:rPr lang="pt-B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Explorar linhas e colunas individuais em um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DataFrame</a:t>
            </a:r>
            <a:r>
              <a:rPr lang="pt-B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 </a:t>
            </a:r>
          </a:p>
          <a:p>
            <a:r>
              <a:rPr lang="pt-BR" dirty="0">
                <a:solidFill>
                  <a:srgbClr val="171717"/>
                </a:solidFill>
                <a:latin typeface="Segoe UI" panose="020B0502040204020203" pitchFamily="34" charset="0"/>
              </a:rPr>
              <a:t>Para isto usa-se:</a:t>
            </a:r>
          </a:p>
          <a:p>
            <a:endParaRPr lang="pt-BR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r>
              <a:rPr lang="pt-BR" dirty="0" err="1">
                <a:solidFill>
                  <a:srgbClr val="171717"/>
                </a:solidFill>
                <a:latin typeface="SFMono-Regular"/>
              </a:rPr>
              <a:t>Nome_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SFMono-Regular"/>
              </a:rPr>
              <a:t>DataFrame</a:t>
            </a:r>
            <a:r>
              <a:rPr lang="pt-BR" b="0" i="0" dirty="0">
                <a:solidFill>
                  <a:srgbClr val="171717"/>
                </a:solidFill>
                <a:effectLst/>
                <a:latin typeface="SFMono-Regular"/>
              </a:rPr>
              <a:t>[n0 da 1ª </a:t>
            </a:r>
            <a:r>
              <a:rPr lang="pt-BR" dirty="0">
                <a:solidFill>
                  <a:srgbClr val="171717"/>
                </a:solidFill>
                <a:latin typeface="SFMono-Regular"/>
              </a:rPr>
              <a:t>linha: </a:t>
            </a:r>
            <a:r>
              <a:rPr lang="pt-BR" b="0" i="0" dirty="0">
                <a:solidFill>
                  <a:srgbClr val="171717"/>
                </a:solidFill>
                <a:effectLst/>
                <a:latin typeface="SFMono-Regular"/>
              </a:rPr>
              <a:t>n0 da </a:t>
            </a:r>
            <a:r>
              <a:rPr lang="pt-BR" dirty="0">
                <a:solidFill>
                  <a:srgbClr val="171717"/>
                </a:solidFill>
                <a:latin typeface="SFMono-Regular"/>
              </a:rPr>
              <a:t>última linha</a:t>
            </a:r>
            <a:r>
              <a:rPr lang="pt-BR" b="0" i="0" dirty="0">
                <a:solidFill>
                  <a:srgbClr val="171717"/>
                </a:solidFill>
                <a:effectLst/>
                <a:latin typeface="SFMono-Regular"/>
              </a:rPr>
              <a:t>, n0 da 1ª coluna</a:t>
            </a:r>
            <a:r>
              <a:rPr lang="pt-BR" dirty="0">
                <a:solidFill>
                  <a:srgbClr val="171717"/>
                </a:solidFill>
                <a:latin typeface="SFMono-Regular"/>
              </a:rPr>
              <a:t>: </a:t>
            </a:r>
            <a:r>
              <a:rPr lang="pt-BR" b="0" i="0" dirty="0">
                <a:solidFill>
                  <a:srgbClr val="171717"/>
                </a:solidFill>
                <a:effectLst/>
                <a:latin typeface="SFMono-Regular"/>
              </a:rPr>
              <a:t>n0 da </a:t>
            </a:r>
            <a:r>
              <a:rPr lang="pt-BR" dirty="0">
                <a:solidFill>
                  <a:srgbClr val="171717"/>
                </a:solidFill>
                <a:latin typeface="SFMono-Regular"/>
              </a:rPr>
              <a:t>última coluna</a:t>
            </a:r>
            <a:r>
              <a:rPr lang="pt-BR" b="0" i="0" dirty="0">
                <a:solidFill>
                  <a:srgbClr val="171717"/>
                </a:solidFill>
                <a:effectLst/>
                <a:latin typeface="SFMono-Regular"/>
              </a:rPr>
              <a:t>]</a:t>
            </a:r>
          </a:p>
          <a:p>
            <a:endParaRPr lang="pt-BR" dirty="0">
              <a:solidFill>
                <a:srgbClr val="171717"/>
              </a:solidFill>
              <a:latin typeface="SFMono-Regular"/>
            </a:endParaRPr>
          </a:p>
          <a:p>
            <a:r>
              <a:rPr lang="pt-BR" b="0" i="0" dirty="0">
                <a:solidFill>
                  <a:srgbClr val="171717"/>
                </a:solidFill>
                <a:effectLst/>
                <a:latin typeface="SFMono-Regular"/>
              </a:rPr>
              <a:t>Desejando-se selecionar algumas linhas e colunas usa-se:</a:t>
            </a:r>
          </a:p>
          <a:p>
            <a:r>
              <a:rPr lang="pt-BR" dirty="0" err="1">
                <a:solidFill>
                  <a:srgbClr val="171717"/>
                </a:solidFill>
                <a:latin typeface="SFMono-Regular"/>
              </a:rPr>
              <a:t>Nome_DataFrame</a:t>
            </a:r>
            <a:r>
              <a:rPr lang="pt-BR" b="0" i="0" dirty="0">
                <a:solidFill>
                  <a:srgbClr val="171717"/>
                </a:solidFill>
                <a:effectLst/>
                <a:latin typeface="SFMono-Regular"/>
              </a:rPr>
              <a:t>[c(linha 1,linha2,...),c(coluna1,coluna2,...)]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07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343F2-1642-7013-E487-9222C2C8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314FB8-1734-D4D5-7ABA-DE1316EDA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B04845-2407-C328-0161-3D1446F75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52" b="24432"/>
          <a:stretch/>
        </p:blipFill>
        <p:spPr>
          <a:xfrm>
            <a:off x="2491409" y="660240"/>
            <a:ext cx="7235687" cy="56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8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9D855-41CF-1619-3A25-9B79568D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087" y="660240"/>
            <a:ext cx="6405095" cy="1229567"/>
          </a:xfrm>
        </p:spPr>
        <p:txBody>
          <a:bodyPr/>
          <a:lstStyle/>
          <a:p>
            <a:r>
              <a:rPr lang="pt-BR" dirty="0"/>
              <a:t>Explorando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C21B9E-F63D-32CC-D97B-2B19CE26F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868542"/>
          </a:xfrm>
        </p:spPr>
        <p:txBody>
          <a:bodyPr/>
          <a:lstStyle/>
          <a:p>
            <a:r>
              <a:rPr lang="pt-BR" dirty="0"/>
              <a:t>Determinando valores máximo, mínimo, valor médio, desvio padrão e variância de um conjunto de dados.</a:t>
            </a:r>
          </a:p>
          <a:p>
            <a:endParaRPr lang="pt-BR" dirty="0"/>
          </a:p>
          <a:p>
            <a:r>
              <a:rPr lang="pt-BR" dirty="0"/>
              <a:t>Estas funções são internas em R, sendo assim usa-se as seguintes funções: </a:t>
            </a:r>
            <a:r>
              <a:rPr lang="pt-BR" dirty="0" err="1"/>
              <a:t>max</a:t>
            </a:r>
            <a:r>
              <a:rPr lang="pt-BR" dirty="0"/>
              <a:t>(), min(), </a:t>
            </a:r>
            <a:r>
              <a:rPr lang="pt-BR" dirty="0" err="1"/>
              <a:t>mean</a:t>
            </a:r>
            <a:r>
              <a:rPr lang="pt-BR" dirty="0"/>
              <a:t>(), </a:t>
            </a:r>
            <a:r>
              <a:rPr lang="pt-BR" dirty="0" err="1"/>
              <a:t>sd</a:t>
            </a:r>
            <a:r>
              <a:rPr lang="pt-BR" dirty="0"/>
              <a:t>(), var().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93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5F3A8-99D4-D7DA-1383-684733E1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025" y="660240"/>
            <a:ext cx="9858313" cy="3073918"/>
          </a:xfrm>
        </p:spPr>
        <p:txBody>
          <a:bodyPr/>
          <a:lstStyle/>
          <a:p>
            <a:r>
              <a:rPr lang="pt-BR" dirty="0"/>
              <a:t>Aplicando Estatística nos Valores de uma Coluna de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0F2252-9B1C-3FD8-1907-686EC9FBC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688126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Para isto usa-se:</a:t>
            </a:r>
          </a:p>
          <a:p>
            <a:endParaRPr lang="pt-BR" dirty="0"/>
          </a:p>
          <a:p>
            <a:r>
              <a:rPr lang="pt-BR" dirty="0" err="1"/>
              <a:t>max</a:t>
            </a:r>
            <a:r>
              <a:rPr lang="pt-BR" dirty="0"/>
              <a:t>(nome do </a:t>
            </a:r>
            <a:r>
              <a:rPr lang="pt-BR" dirty="0" err="1"/>
              <a:t>Dataframe$nome</a:t>
            </a:r>
            <a:r>
              <a:rPr lang="pt-BR" dirty="0"/>
              <a:t> da coluna)</a:t>
            </a:r>
          </a:p>
          <a:p>
            <a:r>
              <a:rPr lang="pt-BR" dirty="0"/>
              <a:t>min(nome do </a:t>
            </a:r>
            <a:r>
              <a:rPr lang="pt-BR" dirty="0" err="1"/>
              <a:t>Dataframe$nome</a:t>
            </a:r>
            <a:r>
              <a:rPr lang="pt-BR" dirty="0"/>
              <a:t> da coluna)</a:t>
            </a:r>
          </a:p>
          <a:p>
            <a:r>
              <a:rPr lang="pt-BR" dirty="0" err="1"/>
              <a:t>mean</a:t>
            </a:r>
            <a:r>
              <a:rPr lang="pt-BR" dirty="0"/>
              <a:t>(nome do </a:t>
            </a:r>
            <a:r>
              <a:rPr lang="pt-BR" dirty="0" err="1"/>
              <a:t>Dataframe$nome</a:t>
            </a:r>
            <a:r>
              <a:rPr lang="pt-BR" dirty="0"/>
              <a:t> da coluna)</a:t>
            </a:r>
          </a:p>
          <a:p>
            <a:r>
              <a:rPr lang="pt-BR" dirty="0" err="1"/>
              <a:t>sd</a:t>
            </a:r>
            <a:r>
              <a:rPr lang="pt-BR" dirty="0"/>
              <a:t>(nome do </a:t>
            </a:r>
            <a:r>
              <a:rPr lang="pt-BR" dirty="0" err="1"/>
              <a:t>Dataframe$nome</a:t>
            </a:r>
            <a:r>
              <a:rPr lang="pt-BR" dirty="0"/>
              <a:t> da coluna)</a:t>
            </a:r>
          </a:p>
          <a:p>
            <a:r>
              <a:rPr lang="pt-BR" dirty="0"/>
              <a:t>var(nome do </a:t>
            </a:r>
            <a:r>
              <a:rPr lang="pt-BR" dirty="0" err="1"/>
              <a:t>Dataframe$nome</a:t>
            </a:r>
            <a:r>
              <a:rPr lang="pt-BR" dirty="0"/>
              <a:t> da coluna)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391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BF9C3-762F-C162-E977-75D3F064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81DE44-AA99-81F7-E99E-58E0272A0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B54CE7-A940-5AE8-9860-81B09B60C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78" b="27546"/>
          <a:stretch/>
        </p:blipFill>
        <p:spPr>
          <a:xfrm>
            <a:off x="2272748" y="660240"/>
            <a:ext cx="7646504" cy="57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2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68144-AEE8-5DB3-3220-EC71CACB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199" y="753005"/>
            <a:ext cx="7009097" cy="614784"/>
          </a:xfrm>
        </p:spPr>
        <p:txBody>
          <a:bodyPr/>
          <a:lstStyle/>
          <a:p>
            <a:r>
              <a:rPr lang="pt-BR" dirty="0"/>
              <a:t>Manipulando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416D57-E00A-7F81-E7AB-673D78CA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17"/>
          </a:xfrm>
        </p:spPr>
        <p:txBody>
          <a:bodyPr/>
          <a:lstStyle/>
          <a:p>
            <a:r>
              <a:rPr lang="pt-BR" b="1" dirty="0"/>
              <a:t>Criação de um </a:t>
            </a:r>
            <a:r>
              <a:rPr lang="pt-BR" b="1" dirty="0" err="1"/>
              <a:t>dataFrame</a:t>
            </a:r>
            <a:r>
              <a:rPr lang="pt-BR" b="1" dirty="0"/>
              <a:t> para estudo.</a:t>
            </a:r>
          </a:p>
          <a:p>
            <a:r>
              <a:rPr lang="pt-BR" dirty="0"/>
              <a:t>Crie um </a:t>
            </a:r>
            <a:r>
              <a:rPr lang="pt-BR" dirty="0" err="1"/>
              <a:t>DataFrame</a:t>
            </a:r>
            <a:r>
              <a:rPr lang="pt-BR" dirty="0"/>
              <a:t> com as seguintes colunas e dados:</a:t>
            </a:r>
          </a:p>
          <a:p>
            <a:endParaRPr lang="pt-BR" dirty="0"/>
          </a:p>
          <a:p>
            <a:r>
              <a:rPr lang="pt-BR" dirty="0" err="1"/>
              <a:t>data_frame</a:t>
            </a:r>
            <a:r>
              <a:rPr lang="pt-BR" dirty="0"/>
              <a:t> &lt;- </a:t>
            </a:r>
            <a:r>
              <a:rPr lang="pt-BR" dirty="0" err="1"/>
              <a:t>data.frame</a:t>
            </a:r>
            <a:r>
              <a:rPr lang="pt-BR" dirty="0"/>
              <a:t>(</a:t>
            </a:r>
          </a:p>
          <a:p>
            <a:r>
              <a:rPr lang="pt-BR" dirty="0" err="1"/>
              <a:t>colA</a:t>
            </a:r>
            <a:r>
              <a:rPr lang="pt-BR" dirty="0"/>
              <a:t> = c('102E32','204B25','340Z22','901K23'),</a:t>
            </a:r>
          </a:p>
          <a:p>
            <a:r>
              <a:rPr lang="pt-BR" dirty="0" err="1"/>
              <a:t>colB</a:t>
            </a:r>
            <a:r>
              <a:rPr lang="pt-BR" dirty="0"/>
              <a:t> = c('</a:t>
            </a:r>
            <a:r>
              <a:rPr lang="pt-BR" dirty="0" err="1"/>
              <a:t>ford</a:t>
            </a:r>
            <a:r>
              <a:rPr lang="pt-BR" dirty="0"/>
              <a:t>','fiat','</a:t>
            </a:r>
            <a:r>
              <a:rPr lang="pt-BR" dirty="0" err="1"/>
              <a:t>nissan</a:t>
            </a:r>
            <a:r>
              <a:rPr lang="pt-BR" dirty="0"/>
              <a:t>','cherry'),</a:t>
            </a:r>
          </a:p>
          <a:p>
            <a:r>
              <a:rPr lang="pt-BR" dirty="0" err="1"/>
              <a:t>colC</a:t>
            </a:r>
            <a:r>
              <a:rPr lang="pt-BR" dirty="0"/>
              <a:t> = c(20,30,40,50))</a:t>
            </a:r>
          </a:p>
          <a:p>
            <a:endParaRPr lang="pt-BR" dirty="0"/>
          </a:p>
          <a:p>
            <a:r>
              <a:rPr lang="pt-BR" dirty="0"/>
              <a:t>A seguir imprima 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r>
              <a:rPr lang="pt-BR" dirty="0"/>
              <a:t>print (</a:t>
            </a:r>
            <a:r>
              <a:rPr lang="pt-BR" dirty="0" err="1"/>
              <a:t>data_frame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40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0A02B-88D5-8875-E54A-5126734E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1229567"/>
          </a:xfrm>
        </p:spPr>
        <p:txBody>
          <a:bodyPr/>
          <a:lstStyle/>
          <a:p>
            <a:r>
              <a:rPr lang="pt-BR" dirty="0"/>
              <a:t>Aula 6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7F5C2-67C4-1329-81CF-440EEA0A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004" y="2528911"/>
            <a:ext cx="9629987" cy="122937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Condicional e looping;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Exploração dos dados;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Tratamento e limpeza de dados.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1DE0444-17B3-47C8-815C-000F55AE7926}"/>
              </a:ext>
            </a:extLst>
          </p:cNvPr>
          <p:cNvSpPr txBox="1">
            <a:spLocks/>
          </p:cNvSpPr>
          <p:nvPr/>
        </p:nvSpPr>
        <p:spPr>
          <a:xfrm>
            <a:off x="1281005" y="2004463"/>
            <a:ext cx="9629987" cy="409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 sz="2663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608853" eaLnBrk="1" hangingPunct="1">
              <a:defRPr>
                <a:latin typeface="+mn-lt"/>
                <a:ea typeface="+mn-ea"/>
                <a:cs typeface="+mn-cs"/>
              </a:defRPr>
            </a:lvl2pPr>
            <a:lvl3pPr marL="1217706" eaLnBrk="1" hangingPunct="1">
              <a:defRPr>
                <a:latin typeface="+mn-lt"/>
                <a:ea typeface="+mn-ea"/>
                <a:cs typeface="+mn-cs"/>
              </a:defRPr>
            </a:lvl3pPr>
            <a:lvl4pPr marL="1826560" eaLnBrk="1" hangingPunct="1">
              <a:defRPr>
                <a:latin typeface="+mn-lt"/>
                <a:ea typeface="+mn-ea"/>
                <a:cs typeface="+mn-cs"/>
              </a:defRPr>
            </a:lvl4pPr>
            <a:lvl5pPr marL="2435413" eaLnBrk="1" hangingPunct="1">
              <a:defRPr>
                <a:latin typeface="+mn-lt"/>
                <a:ea typeface="+mn-ea"/>
                <a:cs typeface="+mn-cs"/>
              </a:defRPr>
            </a:lvl5pPr>
            <a:lvl6pPr marL="3044266" eaLnBrk="1" hangingPunct="1">
              <a:defRPr>
                <a:latin typeface="+mn-lt"/>
                <a:ea typeface="+mn-ea"/>
                <a:cs typeface="+mn-cs"/>
              </a:defRPr>
            </a:lvl6pPr>
            <a:lvl7pPr marL="3653119" eaLnBrk="1" hangingPunct="1">
              <a:defRPr>
                <a:latin typeface="+mn-lt"/>
                <a:ea typeface="+mn-ea"/>
                <a:cs typeface="+mn-cs"/>
              </a:defRPr>
            </a:lvl7pPr>
            <a:lvl8pPr marL="4261973" eaLnBrk="1" hangingPunct="1">
              <a:defRPr>
                <a:latin typeface="+mn-lt"/>
                <a:ea typeface="+mn-ea"/>
                <a:cs typeface="+mn-cs"/>
              </a:defRPr>
            </a:lvl8pPr>
            <a:lvl9pPr marL="4870826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kern="0" dirty="0"/>
              <a:t>Objetivo da aula:</a:t>
            </a:r>
          </a:p>
        </p:txBody>
      </p:sp>
    </p:spTree>
    <p:extLst>
      <p:ext uri="{BB962C8B-B14F-4D97-AF65-F5344CB8AC3E}">
        <p14:creationId xmlns:p14="http://schemas.microsoft.com/office/powerpoint/2010/main" val="410618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E2DA8-8FB4-9EE1-6E10-BEBE90F2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3" y="739753"/>
            <a:ext cx="7712765" cy="614784"/>
          </a:xfrm>
        </p:spPr>
        <p:txBody>
          <a:bodyPr/>
          <a:lstStyle/>
          <a:p>
            <a:r>
              <a:rPr lang="pt-BR" dirty="0"/>
              <a:t>Manipulando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0EAA76-5E40-A239-E21A-9A87B9662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50770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pt-BR" b="1" dirty="0"/>
              <a:t>Selecionando uma coluna específica do </a:t>
            </a:r>
            <a:r>
              <a:rPr lang="pt-BR" b="1" dirty="0" err="1"/>
              <a:t>DataFrame</a:t>
            </a:r>
            <a:r>
              <a:rPr lang="pt-BR" b="1" dirty="0"/>
              <a:t>.</a:t>
            </a:r>
          </a:p>
          <a:p>
            <a:r>
              <a:rPr lang="pt-BR" dirty="0"/>
              <a:t>Para isto usa-se: (</a:t>
            </a:r>
            <a:r>
              <a:rPr lang="pt-BR" dirty="0" err="1"/>
              <a:t>data_frame$coluna</a:t>
            </a:r>
            <a:r>
              <a:rPr lang="pt-BR" dirty="0"/>
              <a:t> desejada)</a:t>
            </a:r>
          </a:p>
          <a:p>
            <a:r>
              <a:rPr lang="pt-BR" dirty="0"/>
              <a:t>Execute o comando selecionando a coluna de marcas do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2. Inserindo uma nova coluna ao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r>
              <a:rPr lang="pt-BR" dirty="0"/>
              <a:t>Para isto usa-se: </a:t>
            </a:r>
            <a:r>
              <a:rPr lang="pt-BR" dirty="0" err="1"/>
              <a:t>data_frame</a:t>
            </a:r>
            <a:r>
              <a:rPr lang="pt-BR" dirty="0"/>
              <a:t>[“nome nova coluna"]&lt;-c( vetor contendo a mesma quantidade de dados colunares)</a:t>
            </a:r>
          </a:p>
          <a:p>
            <a:r>
              <a:rPr lang="pt-BR" dirty="0"/>
              <a:t>Execute o comando criando a coluna </a:t>
            </a:r>
            <a:r>
              <a:rPr lang="pt-BR" b="1" dirty="0"/>
              <a:t>motor </a:t>
            </a:r>
            <a:r>
              <a:rPr lang="pt-BR" dirty="0"/>
              <a:t>com os dados EV,EP,IV,IE da coluna do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095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D5394-FCEA-FAB3-2467-FAF5FDC3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C26CBB-FAA8-531A-7C5C-3B4AC4CF5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69A916-6C0B-341F-5A54-9FD32A845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76" r="52174" b="9608"/>
          <a:stretch/>
        </p:blipFill>
        <p:spPr>
          <a:xfrm>
            <a:off x="1749287" y="1275024"/>
            <a:ext cx="7063408" cy="492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33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EA1C7-B2C5-20F2-A6D0-E5B19C1C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417" y="699996"/>
            <a:ext cx="7106157" cy="1229567"/>
          </a:xfrm>
        </p:spPr>
        <p:txBody>
          <a:bodyPr/>
          <a:lstStyle/>
          <a:p>
            <a:r>
              <a:rPr lang="pt-BR" dirty="0"/>
              <a:t>Manipulando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8046D7-626A-B1B1-F730-63C9B454E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507709"/>
          </a:xfrm>
        </p:spPr>
        <p:txBody>
          <a:bodyPr/>
          <a:lstStyle/>
          <a:p>
            <a:r>
              <a:rPr lang="pt-BR" b="1" dirty="0"/>
              <a:t>3. Realizando operações com duas colunas do </a:t>
            </a:r>
            <a:r>
              <a:rPr lang="pt-BR" b="1" dirty="0" err="1"/>
              <a:t>DataFrame</a:t>
            </a:r>
            <a:r>
              <a:rPr lang="pt-BR" b="1" dirty="0"/>
              <a:t>.</a:t>
            </a:r>
          </a:p>
          <a:p>
            <a:r>
              <a:rPr lang="pt-BR" dirty="0"/>
              <a:t>Insira mais uma coluna no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r>
              <a:rPr lang="pt-BR" dirty="0"/>
              <a:t>Para isto use o seguinte: </a:t>
            </a:r>
          </a:p>
          <a:p>
            <a:r>
              <a:rPr lang="pt-BR" dirty="0" err="1"/>
              <a:t>data_frame</a:t>
            </a:r>
            <a:r>
              <a:rPr lang="pt-BR" dirty="0"/>
              <a:t>[“</a:t>
            </a:r>
            <a:r>
              <a:rPr lang="pt-BR" dirty="0" err="1"/>
              <a:t>colD</a:t>
            </a:r>
            <a:r>
              <a:rPr lang="pt-BR" dirty="0"/>
              <a:t>"]&lt;-c( 0.02,0.05,0.02,0.03)</a:t>
            </a:r>
          </a:p>
          <a:p>
            <a:r>
              <a:rPr lang="pt-BR" dirty="0"/>
              <a:t>A seguir crie uma nova coluna chama </a:t>
            </a:r>
            <a:r>
              <a:rPr lang="pt-BR" b="1" dirty="0"/>
              <a:t>valor </a:t>
            </a:r>
            <a:r>
              <a:rPr lang="pt-BR" dirty="0"/>
              <a:t>que seja o resultado da multiplicação da coluna C pela coluna D.</a:t>
            </a:r>
          </a:p>
          <a:p>
            <a:r>
              <a:rPr lang="pt-BR" dirty="0"/>
              <a:t>Para isto usa-se: </a:t>
            </a:r>
          </a:p>
          <a:p>
            <a:r>
              <a:rPr lang="pt-BR" dirty="0" err="1"/>
              <a:t>data_frame</a:t>
            </a:r>
            <a:r>
              <a:rPr lang="pt-BR" dirty="0"/>
              <a:t>[“valor"]&lt;- (</a:t>
            </a:r>
            <a:r>
              <a:rPr lang="pt-BR" dirty="0" err="1"/>
              <a:t>valor$colC</a:t>
            </a:r>
            <a:r>
              <a:rPr lang="pt-BR" dirty="0"/>
              <a:t>)*(</a:t>
            </a:r>
            <a:r>
              <a:rPr lang="pt-BR" dirty="0" err="1"/>
              <a:t>valor$colD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410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2157E-F3EF-19EF-41B0-B9C4738E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2FF34C-5F84-E675-ADB8-A55594C28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F6833A1-EC47-0527-F5C5-8B270D879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22" r="58913" b="16312"/>
          <a:stretch/>
        </p:blipFill>
        <p:spPr>
          <a:xfrm>
            <a:off x="1987825" y="1550504"/>
            <a:ext cx="5738191" cy="463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95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C55D3-9358-B446-F758-B043618B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026" y="792760"/>
            <a:ext cx="7142922" cy="1229567"/>
          </a:xfrm>
        </p:spPr>
        <p:txBody>
          <a:bodyPr/>
          <a:lstStyle/>
          <a:p>
            <a:r>
              <a:rPr lang="pt-BR" dirty="0"/>
              <a:t>Manipulando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6D5846-D32B-D6B5-D8C1-ABDC67467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2885" y="1566910"/>
            <a:ext cx="10068611" cy="296087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b="1" dirty="0"/>
              <a:t>4. Exibindo os registros (linhas) que contenham um valor específico.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Para isto usa-se: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data_frame</a:t>
            </a:r>
            <a:r>
              <a:rPr lang="pt-BR" altLang="pt-BR" dirty="0"/>
              <a:t>[</a:t>
            </a:r>
            <a:r>
              <a:rPr lang="pt-BR" altLang="pt-BR" dirty="0" err="1"/>
              <a:t>grep</a:t>
            </a:r>
            <a:r>
              <a:rPr lang="pt-BR" altLang="pt-BR" dirty="0"/>
              <a:t>(</a:t>
            </a:r>
            <a:r>
              <a:rPr lang="pt-BR" altLang="pt-BR" dirty="0" err="1"/>
              <a:t>pattern</a:t>
            </a:r>
            <a:r>
              <a:rPr lang="pt-BR" altLang="pt-BR" dirty="0"/>
              <a:t> = “atributo", x = </a:t>
            </a:r>
            <a:r>
              <a:rPr lang="pt-BR" altLang="pt-BR" dirty="0" err="1"/>
              <a:t>data_frame$coluna</a:t>
            </a:r>
            <a:r>
              <a:rPr lang="pt-BR" altLang="pt-BR" dirty="0"/>
              <a:t>),]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Por exemplo: Para selecionar a linha com o atributo </a:t>
            </a:r>
            <a:r>
              <a:rPr lang="pt-BR" altLang="pt-BR" dirty="0" err="1"/>
              <a:t>ford</a:t>
            </a:r>
            <a:r>
              <a:rPr lang="pt-BR" altLang="pt-BR" dirty="0"/>
              <a:t> use: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data_frame</a:t>
            </a:r>
            <a:r>
              <a:rPr lang="pt-BR" altLang="pt-BR" dirty="0"/>
              <a:t>[</a:t>
            </a:r>
            <a:r>
              <a:rPr lang="pt-BR" altLang="pt-BR" dirty="0" err="1"/>
              <a:t>grep</a:t>
            </a:r>
            <a:r>
              <a:rPr lang="pt-BR" altLang="pt-BR" dirty="0"/>
              <a:t>(</a:t>
            </a:r>
            <a:r>
              <a:rPr lang="pt-BR" altLang="pt-BR" dirty="0" err="1"/>
              <a:t>pattern</a:t>
            </a:r>
            <a:r>
              <a:rPr lang="pt-BR" altLang="pt-BR" dirty="0"/>
              <a:t> = “</a:t>
            </a:r>
            <a:r>
              <a:rPr lang="pt-BR" altLang="pt-BR" dirty="0" err="1"/>
              <a:t>ford</a:t>
            </a:r>
            <a:r>
              <a:rPr lang="pt-BR" altLang="pt-BR" dirty="0"/>
              <a:t>", x = </a:t>
            </a:r>
            <a:r>
              <a:rPr lang="pt-BR" altLang="pt-BR" dirty="0" err="1"/>
              <a:t>data_frame$colB</a:t>
            </a:r>
            <a:r>
              <a:rPr lang="pt-BR" altLang="pt-BR" dirty="0"/>
              <a:t>),]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61469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23F62-99FF-AA28-6FDC-808F28BE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71" y="660240"/>
            <a:ext cx="7885042" cy="1229567"/>
          </a:xfrm>
        </p:spPr>
        <p:txBody>
          <a:bodyPr/>
          <a:lstStyle/>
          <a:p>
            <a:r>
              <a:rPr lang="pt-BR" dirty="0"/>
              <a:t>Manipulando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1BF245-B212-BFAD-063B-3ADF1267C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8170" y="1948562"/>
            <a:ext cx="9882834" cy="296087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b="1" dirty="0"/>
              <a:t>5. Aplicando um condicional numa linha: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Por exemplo: Deseja-se acessar as marcas que tem valor maior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ou igual que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Para isto usa-se: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data_frame</a:t>
            </a:r>
            <a:r>
              <a:rPr lang="pt-BR" altLang="pt-BR" dirty="0"/>
              <a:t>[(</a:t>
            </a:r>
            <a:r>
              <a:rPr lang="pt-BR" altLang="pt-BR" dirty="0" err="1"/>
              <a:t>data_frame$valor</a:t>
            </a:r>
            <a:r>
              <a:rPr lang="pt-BR" altLang="pt-BR" dirty="0"/>
              <a:t>) &gt;= 1, c(“</a:t>
            </a:r>
            <a:r>
              <a:rPr lang="pt-BR" altLang="pt-BR" dirty="0" err="1"/>
              <a:t>colB</a:t>
            </a:r>
            <a:r>
              <a:rPr lang="pt-BR" altLang="pt-BR" dirty="0"/>
              <a:t>",”valor”)] </a:t>
            </a:r>
          </a:p>
        </p:txBody>
      </p:sp>
    </p:spTree>
    <p:extLst>
      <p:ext uri="{BB962C8B-B14F-4D97-AF65-F5344CB8AC3E}">
        <p14:creationId xmlns:p14="http://schemas.microsoft.com/office/powerpoint/2010/main" val="334940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2E44A-0B2E-E5F3-4971-9D98313C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175" y="660240"/>
            <a:ext cx="8461060" cy="1229567"/>
          </a:xfrm>
        </p:spPr>
        <p:txBody>
          <a:bodyPr/>
          <a:lstStyle/>
          <a:p>
            <a:r>
              <a:rPr lang="pt-BR" dirty="0"/>
              <a:t>Manipulando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7F32D2-00D1-F1D3-DC1E-1D86B4616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388" y="1299159"/>
            <a:ext cx="9505847" cy="500983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b="1" dirty="0"/>
              <a:t>6. Alterando as legendas das colunas.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Para isto usa-se: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 err="1"/>
              <a:t>colnames</a:t>
            </a:r>
            <a:r>
              <a:rPr lang="pt-BR" altLang="pt-BR" dirty="0"/>
              <a:t>(</a:t>
            </a:r>
            <a:r>
              <a:rPr lang="pt-BR" altLang="pt-BR" dirty="0" err="1"/>
              <a:t>data_frame</a:t>
            </a:r>
            <a:r>
              <a:rPr lang="pt-BR" altLang="pt-BR" dirty="0"/>
              <a:t>) &lt;- c(“new </a:t>
            </a:r>
            <a:r>
              <a:rPr lang="pt-BR" altLang="pt-BR" dirty="0" err="1"/>
              <a:t>colA</a:t>
            </a:r>
            <a:r>
              <a:rPr lang="pt-BR" altLang="pt-BR" dirty="0"/>
              <a:t>", “new </a:t>
            </a:r>
            <a:r>
              <a:rPr lang="pt-BR" altLang="pt-BR" dirty="0" err="1"/>
              <a:t>colB</a:t>
            </a:r>
            <a:r>
              <a:rPr lang="pt-BR" altLang="pt-BR" dirty="0"/>
              <a:t>“,...)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Por exemplo: Altere o nome da coluna A para ID e o nome da coluna B para Marcas.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Observação: As colunas que não tiveram o nome alterado devem ser digitadas novamente.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colnames</a:t>
            </a:r>
            <a:r>
              <a:rPr lang="pt-BR" altLang="pt-BR" dirty="0"/>
              <a:t>(</a:t>
            </a:r>
            <a:r>
              <a:rPr lang="pt-BR" altLang="pt-BR" dirty="0" err="1"/>
              <a:t>data_frame</a:t>
            </a:r>
            <a:r>
              <a:rPr lang="pt-BR" altLang="pt-BR" dirty="0"/>
              <a:t>) &lt;-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c("ID", "Marcas","</a:t>
            </a:r>
            <a:r>
              <a:rPr lang="pt-BR" altLang="pt-BR" dirty="0" err="1"/>
              <a:t>colC</a:t>
            </a:r>
            <a:r>
              <a:rPr lang="pt-BR" altLang="pt-BR" dirty="0"/>
              <a:t>","motor","</a:t>
            </a:r>
            <a:r>
              <a:rPr lang="pt-BR" altLang="pt-BR" dirty="0" err="1"/>
              <a:t>colD</a:t>
            </a:r>
            <a:r>
              <a:rPr lang="pt-BR" altLang="pt-BR" dirty="0"/>
              <a:t>","valor")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print(</a:t>
            </a:r>
            <a:r>
              <a:rPr lang="pt-BR" altLang="pt-BR" dirty="0" err="1"/>
              <a:t>data_frame</a:t>
            </a:r>
            <a:r>
              <a:rPr lang="pt-BR" alt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9347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408BC-DD9F-7218-2482-271BC87F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835" y="660240"/>
            <a:ext cx="8176591" cy="1229567"/>
          </a:xfrm>
        </p:spPr>
        <p:txBody>
          <a:bodyPr/>
          <a:lstStyle/>
          <a:p>
            <a:r>
              <a:rPr lang="pt-BR" dirty="0"/>
              <a:t>Manipulando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7E66E-B642-4FAD-0110-2131D2A7D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17"/>
          </a:xfrm>
        </p:spPr>
        <p:txBody>
          <a:bodyPr/>
          <a:lstStyle/>
          <a:p>
            <a:r>
              <a:rPr lang="pt-BR" b="1" dirty="0"/>
              <a:t>7. Adicionando linhas com </a:t>
            </a:r>
            <a:r>
              <a:rPr lang="pt-BR" b="1" dirty="0" err="1"/>
              <a:t>rbind</a:t>
            </a:r>
            <a:r>
              <a:rPr lang="pt-BR" b="1" dirty="0"/>
              <a:t>().</a:t>
            </a:r>
          </a:p>
          <a:p>
            <a:r>
              <a:rPr lang="pt-BR" dirty="0"/>
              <a:t>Para isto define-se uma nova linha:</a:t>
            </a:r>
          </a:p>
          <a:p>
            <a:pPr algn="l" rtl="0"/>
            <a:r>
              <a:rPr lang="pt-BR" altLang="pt-BR" dirty="0" err="1"/>
              <a:t>new_row</a:t>
            </a:r>
            <a:r>
              <a:rPr lang="pt-BR" altLang="pt-BR" dirty="0"/>
              <a:t> = c(“</a:t>
            </a:r>
            <a:r>
              <a:rPr lang="pt-BR" altLang="pt-BR" dirty="0" err="1"/>
              <a:t>objeto",“objeto</a:t>
            </a:r>
            <a:r>
              <a:rPr lang="pt-BR" altLang="pt-BR" dirty="0"/>
              <a:t>", valor,...) </a:t>
            </a:r>
          </a:p>
          <a:p>
            <a:pPr algn="l" rtl="0"/>
            <a:endParaRPr lang="pt-BR" altLang="pt-BR" dirty="0"/>
          </a:p>
          <a:p>
            <a:pPr algn="l" rtl="0"/>
            <a:r>
              <a:rPr lang="pt-BR" altLang="pt-BR" dirty="0"/>
              <a:t>E usa-se a função </a:t>
            </a:r>
            <a:r>
              <a:rPr lang="pt-BR" altLang="pt-BR" dirty="0" err="1"/>
              <a:t>rbind</a:t>
            </a:r>
            <a:r>
              <a:rPr lang="pt-BR" altLang="pt-BR" dirty="0"/>
              <a:t>():</a:t>
            </a:r>
          </a:p>
          <a:p>
            <a:pPr algn="l" rtl="0"/>
            <a:r>
              <a:rPr lang="pt-BR" altLang="pt-BR" dirty="0" err="1"/>
              <a:t>data_frame</a:t>
            </a:r>
            <a:r>
              <a:rPr lang="pt-BR" altLang="pt-BR" dirty="0"/>
              <a:t> &lt;- </a:t>
            </a:r>
            <a:r>
              <a:rPr lang="pt-BR" altLang="pt-BR" dirty="0" err="1"/>
              <a:t>rbind</a:t>
            </a:r>
            <a:r>
              <a:rPr lang="pt-BR" altLang="pt-BR" dirty="0"/>
              <a:t>(</a:t>
            </a:r>
            <a:r>
              <a:rPr lang="pt-BR" altLang="pt-BR" dirty="0" err="1"/>
              <a:t>data_frame,new_row</a:t>
            </a:r>
            <a:r>
              <a:rPr lang="pt-BR" altLang="pt-BR" dirty="0"/>
              <a:t>) </a:t>
            </a:r>
          </a:p>
          <a:p>
            <a:pPr algn="l" rtl="0"/>
            <a:endParaRPr lang="pt-BR" altLang="pt-BR" dirty="0"/>
          </a:p>
          <a:p>
            <a:pPr algn="l" rtl="0"/>
            <a:r>
              <a:rPr lang="pt-BR" altLang="pt-BR" dirty="0"/>
              <a:t>Por exemplo: Adicione a linha com os seguintes dados:</a:t>
            </a:r>
          </a:p>
          <a:p>
            <a:pPr algn="l" rtl="0"/>
            <a:r>
              <a:rPr lang="pt-BR" altLang="pt-BR" dirty="0"/>
              <a:t>"203E21","hyundai",20,"EP",0.05,1.0 ao </a:t>
            </a:r>
            <a:r>
              <a:rPr lang="pt-BR" altLang="pt-BR" dirty="0" err="1"/>
              <a:t>DataFrame</a:t>
            </a:r>
            <a:r>
              <a:rPr lang="pt-BR" altLang="pt-BR" dirty="0"/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0867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DA6CF-A8F6-90FC-798D-F39BEC1C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79110-D4F5-912B-EC7E-F81781AAC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11AD9E-6738-3BD6-1ABB-3E159D52C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95" r="51631" b="17085"/>
          <a:stretch/>
        </p:blipFill>
        <p:spPr>
          <a:xfrm>
            <a:off x="1353025" y="1275024"/>
            <a:ext cx="7777723" cy="466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74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D892-F9CF-5D4C-4FA9-C1CF5F85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12" y="753005"/>
            <a:ext cx="6524365" cy="1229567"/>
          </a:xfrm>
        </p:spPr>
        <p:txBody>
          <a:bodyPr/>
          <a:lstStyle/>
          <a:p>
            <a:r>
              <a:rPr lang="pt-BR" dirty="0"/>
              <a:t>Manipulando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221E6A-E4AB-A820-98ED-9C245F364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458750"/>
          </a:xfrm>
        </p:spPr>
        <p:txBody>
          <a:bodyPr/>
          <a:lstStyle/>
          <a:p>
            <a:r>
              <a:rPr lang="pt-BR" b="1" dirty="0"/>
              <a:t>8. Verificando se existem valores ausentes do </a:t>
            </a:r>
            <a:r>
              <a:rPr lang="pt-BR" b="1" dirty="0" err="1"/>
              <a:t>DataFrame</a:t>
            </a:r>
            <a:r>
              <a:rPr lang="pt-BR" b="1" dirty="0"/>
              <a:t>.</a:t>
            </a:r>
          </a:p>
          <a:p>
            <a:r>
              <a:rPr lang="pt-BR" dirty="0"/>
              <a:t>Para isto usa-se:</a:t>
            </a:r>
          </a:p>
          <a:p>
            <a:endParaRPr lang="pt-BR" dirty="0"/>
          </a:p>
          <a:p>
            <a:r>
              <a:rPr lang="pt-BR" dirty="0" err="1"/>
              <a:t>data_frame</a:t>
            </a:r>
            <a:r>
              <a:rPr lang="pt-BR" dirty="0"/>
              <a:t> &lt;- </a:t>
            </a:r>
            <a:r>
              <a:rPr lang="pt-BR" dirty="0" err="1"/>
              <a:t>data_frame</a:t>
            </a:r>
            <a:r>
              <a:rPr lang="pt-BR" dirty="0"/>
              <a:t>[is.na(</a:t>
            </a:r>
            <a:r>
              <a:rPr lang="pt-BR" dirty="0" err="1"/>
              <a:t>data_frame$coluna</a:t>
            </a:r>
            <a:r>
              <a:rPr lang="pt-BR" dirty="0"/>
              <a:t>),]</a:t>
            </a:r>
          </a:p>
          <a:p>
            <a:r>
              <a:rPr lang="pt-BR" dirty="0"/>
              <a:t>print(</a:t>
            </a:r>
            <a:r>
              <a:rPr lang="pt-BR" dirty="0" err="1"/>
              <a:t>data_frame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792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7F94C-FD16-C030-9D63-4A7351C8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Condicional IF: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48C349-7C93-145A-B88A-2D42A6908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17"/>
          </a:xfrm>
        </p:spPr>
        <p:txBody>
          <a:bodyPr/>
          <a:lstStyle/>
          <a:p>
            <a:r>
              <a:rPr lang="pt-BR" dirty="0"/>
              <a:t>IF: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r>
              <a:rPr lang="en-US" dirty="0"/>
              <a:t>a &lt;- 33</a:t>
            </a:r>
            <a:br>
              <a:rPr lang="en-US" dirty="0"/>
            </a:br>
            <a:r>
              <a:rPr lang="en-US" dirty="0"/>
              <a:t>b &lt;- 200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 (b &gt; a) {</a:t>
            </a:r>
            <a:br>
              <a:rPr lang="en-US" dirty="0"/>
            </a:br>
            <a:r>
              <a:rPr lang="en-US" dirty="0"/>
              <a:t>  print("b é </a:t>
            </a:r>
            <a:r>
              <a:rPr lang="en-US" dirty="0" err="1"/>
              <a:t>maior</a:t>
            </a:r>
            <a:r>
              <a:rPr lang="en-US" dirty="0"/>
              <a:t> que a")</a:t>
            </a:r>
            <a:br>
              <a:rPr lang="en-US" dirty="0"/>
            </a:br>
            <a:r>
              <a:rPr lang="en-US" dirty="0"/>
              <a:t>}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042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C9DE7-2DD6-12C3-C0E8-CB1231A9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LOOP WHILE: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0288F5-CA37-B1EB-384C-BA60AA4C3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3278333"/>
          </a:xfrm>
        </p:spPr>
        <p:txBody>
          <a:bodyPr/>
          <a:lstStyle/>
          <a:p>
            <a:r>
              <a:rPr lang="pt-BR" dirty="0"/>
              <a:t>LOOP WHILE: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r>
              <a:rPr lang="nn-NO" dirty="0"/>
              <a:t>i &lt;- 1</a:t>
            </a:r>
            <a:br>
              <a:rPr lang="nn-NO" dirty="0"/>
            </a:br>
            <a:r>
              <a:rPr lang="nn-NO" dirty="0"/>
              <a:t>while (i &lt; 6) {</a:t>
            </a:r>
            <a:br>
              <a:rPr lang="nn-NO" dirty="0"/>
            </a:br>
            <a:r>
              <a:rPr lang="nn-NO" dirty="0"/>
              <a:t>  print(i)</a:t>
            </a:r>
            <a:br>
              <a:rPr lang="nn-NO" dirty="0"/>
            </a:br>
            <a:r>
              <a:rPr lang="nn-NO" dirty="0"/>
              <a:t>  i &lt;- i + 1</a:t>
            </a:r>
            <a:br>
              <a:rPr lang="nn-NO" dirty="0"/>
            </a:br>
            <a:r>
              <a:rPr lang="nn-NO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462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51ED7-8F43-8571-DE86-4D4AB7F6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818" y="660240"/>
            <a:ext cx="4726364" cy="614784"/>
          </a:xfrm>
        </p:spPr>
        <p:txBody>
          <a:bodyPr/>
          <a:lstStyle/>
          <a:p>
            <a:r>
              <a:rPr lang="pt-BR" dirty="0"/>
              <a:t>LOOP FOR: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146E85-5E53-CB34-736C-D7D1805D7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458750"/>
          </a:xfrm>
        </p:spPr>
        <p:txBody>
          <a:bodyPr/>
          <a:lstStyle/>
          <a:p>
            <a:r>
              <a:rPr lang="pt-BR" dirty="0"/>
              <a:t>LOOP FOR: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r>
              <a:rPr lang="pt-BR" dirty="0"/>
              <a:t>for (x in 1:10) {</a:t>
            </a:r>
            <a:br>
              <a:rPr lang="pt-BR" dirty="0"/>
            </a:br>
            <a:r>
              <a:rPr lang="pt-BR" dirty="0"/>
              <a:t>  print(x)</a:t>
            </a:r>
            <a:br>
              <a:rPr lang="pt-BR" dirty="0"/>
            </a:b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805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A24A1-39C7-BE1A-F404-ED038344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183" y="699996"/>
            <a:ext cx="5848504" cy="1229567"/>
          </a:xfrm>
        </p:spPr>
        <p:txBody>
          <a:bodyPr/>
          <a:lstStyle/>
          <a:p>
            <a:r>
              <a:rPr lang="pt-BR" dirty="0"/>
              <a:t>Exploração de Dados: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8BD2E8-C9BD-387F-10FC-EF229C11B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2868542"/>
          </a:xfrm>
        </p:spPr>
        <p:txBody>
          <a:bodyPr/>
          <a:lstStyle/>
          <a:p>
            <a:r>
              <a:rPr lang="pt-B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linguagem R é amplamente utilizada para explorar e manipular dados.</a:t>
            </a:r>
          </a:p>
          <a:p>
            <a:endParaRPr lang="pt-B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pt-B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 facilita o carregamento de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DataFrames</a:t>
            </a:r>
            <a:r>
              <a:rPr lang="pt-B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reconhece rapidamente suas dimensões, estrutura e propriedades estatísticas</a:t>
            </a:r>
            <a:r>
              <a:rPr lang="pt-BR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40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BDE02-471B-5F72-6E53-844578BB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670" y="726501"/>
            <a:ext cx="6921930" cy="1229567"/>
          </a:xfrm>
        </p:spPr>
        <p:txBody>
          <a:bodyPr/>
          <a:lstStyle/>
          <a:p>
            <a:r>
              <a:rPr lang="pt-BR" dirty="0"/>
              <a:t>Explorando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66DFE2-03AE-57CE-914E-F657A3BA3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507709"/>
          </a:xfrm>
        </p:spPr>
        <p:txBody>
          <a:bodyPr/>
          <a:lstStyle/>
          <a:p>
            <a:r>
              <a:rPr lang="pt-BR" dirty="0"/>
              <a:t>A seguir vamos realizar uma série de Scripts visando explorar os dados de um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No </a:t>
            </a:r>
            <a:r>
              <a:rPr lang="pt-BR" dirty="0" err="1"/>
              <a:t>RStudio</a:t>
            </a:r>
            <a:r>
              <a:rPr lang="pt-BR" dirty="0"/>
              <a:t> carregue o </a:t>
            </a:r>
            <a:r>
              <a:rPr lang="pt-BR" dirty="0" err="1"/>
              <a:t>DataFrame</a:t>
            </a:r>
            <a:r>
              <a:rPr lang="pt-BR" dirty="0"/>
              <a:t> vendas.csv </a:t>
            </a:r>
          </a:p>
          <a:p>
            <a:endParaRPr lang="pt-BR" dirty="0"/>
          </a:p>
          <a:p>
            <a:r>
              <a:rPr lang="pt-BR" dirty="0"/>
              <a:t>Muita atenção na digitação do ‘path’ do arquivo no </a:t>
            </a:r>
            <a:r>
              <a:rPr lang="pt-BR" dirty="0" err="1"/>
              <a:t>RStudio</a:t>
            </a:r>
            <a:r>
              <a:rPr lang="pt-BR" dirty="0"/>
              <a:t>.</a:t>
            </a:r>
          </a:p>
          <a:p>
            <a:r>
              <a:rPr lang="pt-BR" dirty="0"/>
              <a:t>O Windows vai mostrar o path da seguinte maneira:</a:t>
            </a:r>
          </a:p>
          <a:p>
            <a:r>
              <a:rPr lang="pt-BR" dirty="0"/>
              <a:t>C:\Users\arquivo</a:t>
            </a:r>
          </a:p>
          <a:p>
            <a:r>
              <a:rPr lang="pt-BR" dirty="0"/>
              <a:t>Mas no </a:t>
            </a:r>
            <a:r>
              <a:rPr lang="pt-BR" dirty="0" err="1"/>
              <a:t>RStudio</a:t>
            </a:r>
            <a:r>
              <a:rPr lang="pt-BR" dirty="0"/>
              <a:t> tem que ser digitado:</a:t>
            </a:r>
          </a:p>
          <a:p>
            <a:r>
              <a:rPr lang="pt-BR" dirty="0"/>
              <a:t>C:/Users/arquivo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834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0609D-7D34-19BA-BABF-633E5DA4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35" y="660240"/>
            <a:ext cx="6877877" cy="1229567"/>
          </a:xfrm>
        </p:spPr>
        <p:txBody>
          <a:bodyPr/>
          <a:lstStyle/>
          <a:p>
            <a:r>
              <a:rPr lang="pt-BR" dirty="0"/>
              <a:t>Explorando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65CE2-7F34-B092-1CDB-240DDF0D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988" y="1835284"/>
            <a:ext cx="9629987" cy="4097917"/>
          </a:xfrm>
        </p:spPr>
        <p:txBody>
          <a:bodyPr/>
          <a:lstStyle/>
          <a:p>
            <a:r>
              <a:rPr lang="pt-BR" dirty="0"/>
              <a:t>Digite na IDE do </a:t>
            </a:r>
            <a:r>
              <a:rPr lang="pt-BR" dirty="0" err="1"/>
              <a:t>RStudio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 err="1"/>
              <a:t>setwd</a:t>
            </a:r>
            <a:r>
              <a:rPr lang="pt-BR" dirty="0"/>
              <a:t>(“path do arquivo”)</a:t>
            </a:r>
          </a:p>
          <a:p>
            <a:r>
              <a:rPr lang="pt-BR" dirty="0" err="1"/>
              <a:t>getwd</a:t>
            </a:r>
            <a:r>
              <a:rPr lang="pt-BR" dirty="0"/>
              <a:t>()</a:t>
            </a:r>
          </a:p>
          <a:p>
            <a:r>
              <a:rPr lang="pt-BR" dirty="0"/>
              <a:t>vendas &lt;- read.csv("vendas.csv", </a:t>
            </a:r>
            <a:r>
              <a:rPr lang="pt-BR" dirty="0" err="1"/>
              <a:t>fileEncoding</a:t>
            </a:r>
            <a:r>
              <a:rPr lang="pt-BR" dirty="0"/>
              <a:t> = "windows-1252")</a:t>
            </a:r>
          </a:p>
          <a:p>
            <a:endParaRPr lang="pt-BR" dirty="0"/>
          </a:p>
          <a:p>
            <a:r>
              <a:rPr lang="pt-BR" dirty="0"/>
              <a:t>Use </a:t>
            </a:r>
            <a:r>
              <a:rPr lang="pt-BR" dirty="0" err="1"/>
              <a:t>head</a:t>
            </a:r>
            <a:r>
              <a:rPr lang="pt-BR" dirty="0"/>
              <a:t>(nome do </a:t>
            </a:r>
            <a:r>
              <a:rPr lang="pt-BR" dirty="0" err="1"/>
              <a:t>DataFrame</a:t>
            </a:r>
            <a:r>
              <a:rPr lang="pt-BR" dirty="0"/>
              <a:t>) para ver as primeiras 5 linhas do </a:t>
            </a:r>
            <a:r>
              <a:rPr lang="pt-BR" dirty="0" err="1"/>
              <a:t>DataFrame</a:t>
            </a:r>
            <a:r>
              <a:rPr lang="pt-BR" dirty="0"/>
              <a:t> e </a:t>
            </a:r>
            <a:r>
              <a:rPr lang="pt-BR" dirty="0" err="1"/>
              <a:t>tail</a:t>
            </a:r>
            <a:r>
              <a:rPr lang="pt-BR" dirty="0"/>
              <a:t>(nome do </a:t>
            </a:r>
            <a:r>
              <a:rPr lang="pt-BR" dirty="0" err="1"/>
              <a:t>DataFrame</a:t>
            </a:r>
            <a:r>
              <a:rPr lang="pt-BR" dirty="0"/>
              <a:t>) para ver as últimas 5 linhas.</a:t>
            </a:r>
          </a:p>
        </p:txBody>
      </p:sp>
    </p:spTree>
    <p:extLst>
      <p:ext uri="{BB962C8B-B14F-4D97-AF65-F5344CB8AC3E}">
        <p14:creationId xmlns:p14="http://schemas.microsoft.com/office/powerpoint/2010/main" val="219227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D1BFF-B37A-CD09-F0A6-EC02B96C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139" y="660240"/>
            <a:ext cx="7474226" cy="1229567"/>
          </a:xfrm>
        </p:spPr>
        <p:txBody>
          <a:bodyPr/>
          <a:lstStyle/>
          <a:p>
            <a:r>
              <a:rPr lang="pt-BR" dirty="0"/>
              <a:t>Explorando 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503034-6E1B-40F2-744C-DDA6ED0C4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926510-9FA3-4168-6AD6-E834F1AFD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745"/>
          <a:stretch/>
        </p:blipFill>
        <p:spPr>
          <a:xfrm>
            <a:off x="13252" y="1587676"/>
            <a:ext cx="12192000" cy="461008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E5FBF30-F664-5B5E-60D4-E2C9DC33D9F1}"/>
              </a:ext>
            </a:extLst>
          </p:cNvPr>
          <p:cNvSpPr txBox="1"/>
          <p:nvPr/>
        </p:nvSpPr>
        <p:spPr>
          <a:xfrm>
            <a:off x="7116417" y="3892718"/>
            <a:ext cx="353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Click em vendas ou na tabela para que esta apareça no console.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5D9D5EE-B74E-EEE7-8C13-DB2B3C6A0557}"/>
              </a:ext>
            </a:extLst>
          </p:cNvPr>
          <p:cNvCxnSpPr/>
          <p:nvPr/>
        </p:nvCxnSpPr>
        <p:spPr>
          <a:xfrm flipH="1" flipV="1">
            <a:off x="7487478" y="3207026"/>
            <a:ext cx="967409" cy="45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8BA4358-794C-6F25-0DA2-CC9DC94522DC}"/>
              </a:ext>
            </a:extLst>
          </p:cNvPr>
          <p:cNvCxnSpPr>
            <a:cxnSpLocks/>
          </p:cNvCxnSpPr>
          <p:nvPr/>
        </p:nvCxnSpPr>
        <p:spPr>
          <a:xfrm flipV="1">
            <a:off x="10406270" y="3207026"/>
            <a:ext cx="1308652" cy="70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5440BB2-286C-F72E-C2A7-F0377420986A}"/>
              </a:ext>
            </a:extLst>
          </p:cNvPr>
          <p:cNvCxnSpPr>
            <a:cxnSpLocks/>
          </p:cNvCxnSpPr>
          <p:nvPr/>
        </p:nvCxnSpPr>
        <p:spPr>
          <a:xfrm flipH="1" flipV="1">
            <a:off x="1669774" y="2480194"/>
            <a:ext cx="5274365" cy="173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589293"/>
      </p:ext>
    </p:extLst>
  </p:cSld>
  <p:clrMapOvr>
    <a:masterClrMapping/>
  </p:clrMapOvr>
</p:sld>
</file>

<file path=ppt/theme/theme1.xml><?xml version="1.0" encoding="utf-8"?>
<a:theme xmlns:a="http://schemas.openxmlformats.org/drawingml/2006/main" name="aula 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1185</Words>
  <Application>Microsoft Office PowerPoint</Application>
  <PresentationFormat>Widescreen</PresentationFormat>
  <Paragraphs>164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Calibri</vt:lpstr>
      <vt:lpstr>Lato</vt:lpstr>
      <vt:lpstr>Segoe UI</vt:lpstr>
      <vt:lpstr>SFMono-Regular</vt:lpstr>
      <vt:lpstr>Tahoma</vt:lpstr>
      <vt:lpstr>Trebuchet MS</vt:lpstr>
      <vt:lpstr>aula 12</vt:lpstr>
      <vt:lpstr>Linguagem R </vt:lpstr>
      <vt:lpstr>Aula 6 </vt:lpstr>
      <vt:lpstr>Condicional IF:</vt:lpstr>
      <vt:lpstr>LOOP WHILE:</vt:lpstr>
      <vt:lpstr>LOOP FOR:</vt:lpstr>
      <vt:lpstr>Exploração de Dados:</vt:lpstr>
      <vt:lpstr>Explorando um DataFrame:</vt:lpstr>
      <vt:lpstr>Explorando um DataFrame:</vt:lpstr>
      <vt:lpstr>Explorando um DataFrame:</vt:lpstr>
      <vt:lpstr>Explorando um DataFrame:</vt:lpstr>
      <vt:lpstr>Apresentação do PowerPoint</vt:lpstr>
      <vt:lpstr>Explorando um DataFrame:</vt:lpstr>
      <vt:lpstr>Apresentação do PowerPoint</vt:lpstr>
      <vt:lpstr>Explorando um DataFrame:</vt:lpstr>
      <vt:lpstr>Apresentação do PowerPoint</vt:lpstr>
      <vt:lpstr>Explorando um DataFrame:</vt:lpstr>
      <vt:lpstr>Aplicando Estatística nos Valores de uma Coluna de Um DataFrame:</vt:lpstr>
      <vt:lpstr>Apresentação do PowerPoint</vt:lpstr>
      <vt:lpstr>Manipulando um DataFrame:</vt:lpstr>
      <vt:lpstr>Manipulando um DataFrame:</vt:lpstr>
      <vt:lpstr>Resultado:</vt:lpstr>
      <vt:lpstr>Manipulando um DataFrame:</vt:lpstr>
      <vt:lpstr>Resultado:</vt:lpstr>
      <vt:lpstr>Manipulando um DataFrame:</vt:lpstr>
      <vt:lpstr>Manipulando um DataFrame:</vt:lpstr>
      <vt:lpstr>Manipulando um DataFrame:</vt:lpstr>
      <vt:lpstr>Manipulando um DataFrame:</vt:lpstr>
      <vt:lpstr>Resultado:</vt:lpstr>
      <vt:lpstr>Manipulando um DataFrame: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</dc:title>
  <dc:creator>Dourival Júnior</dc:creator>
  <cp:lastModifiedBy>Dourival Júnior</cp:lastModifiedBy>
  <cp:revision>66</cp:revision>
  <dcterms:created xsi:type="dcterms:W3CDTF">2022-10-27T10:35:11Z</dcterms:created>
  <dcterms:modified xsi:type="dcterms:W3CDTF">2022-11-10T13:44:02Z</dcterms:modified>
</cp:coreProperties>
</file>