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5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50137" y="665517"/>
            <a:ext cx="8891727" cy="614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7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2"/>
          </a:xfrm>
        </p:spPr>
        <p:txBody>
          <a:bodyPr lIns="0" tIns="0" rIns="0" bIns="0"/>
          <a:lstStyle>
            <a:lvl1pPr>
              <a:defRPr sz="2663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E21E-547C-450B-86AB-02C2F86CB64A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5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02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795" y="120581"/>
            <a:ext cx="514079" cy="5000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795" y="613409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61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0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4795" y="120581"/>
            <a:ext cx="514079" cy="5000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795" y="613409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18" name="bg object 18"/>
          <p:cNvSpPr/>
          <p:nvPr/>
        </p:nvSpPr>
        <p:spPr>
          <a:xfrm>
            <a:off x="364795" y="6423835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91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8853" eaLnBrk="1" hangingPunct="1">
        <a:defRPr>
          <a:latin typeface="+mn-lt"/>
          <a:ea typeface="+mn-ea"/>
          <a:cs typeface="+mn-cs"/>
        </a:defRPr>
      </a:lvl2pPr>
      <a:lvl3pPr marL="1217706" eaLnBrk="1" hangingPunct="1">
        <a:defRPr>
          <a:latin typeface="+mn-lt"/>
          <a:ea typeface="+mn-ea"/>
          <a:cs typeface="+mn-cs"/>
        </a:defRPr>
      </a:lvl3pPr>
      <a:lvl4pPr marL="1826560" eaLnBrk="1" hangingPunct="1">
        <a:defRPr>
          <a:latin typeface="+mn-lt"/>
          <a:ea typeface="+mn-ea"/>
          <a:cs typeface="+mn-cs"/>
        </a:defRPr>
      </a:lvl4pPr>
      <a:lvl5pPr marL="2435413" eaLnBrk="1" hangingPunct="1">
        <a:defRPr>
          <a:latin typeface="+mn-lt"/>
          <a:ea typeface="+mn-ea"/>
          <a:cs typeface="+mn-cs"/>
        </a:defRPr>
      </a:lvl5pPr>
      <a:lvl6pPr marL="3044266" eaLnBrk="1" hangingPunct="1">
        <a:defRPr>
          <a:latin typeface="+mn-lt"/>
          <a:ea typeface="+mn-ea"/>
          <a:cs typeface="+mn-cs"/>
        </a:defRPr>
      </a:lvl6pPr>
      <a:lvl7pPr marL="3653119" eaLnBrk="1" hangingPunct="1">
        <a:defRPr>
          <a:latin typeface="+mn-lt"/>
          <a:ea typeface="+mn-ea"/>
          <a:cs typeface="+mn-cs"/>
        </a:defRPr>
      </a:lvl7pPr>
      <a:lvl8pPr marL="4261973" eaLnBrk="1" hangingPunct="1">
        <a:defRPr>
          <a:latin typeface="+mn-lt"/>
          <a:ea typeface="+mn-ea"/>
          <a:cs typeface="+mn-cs"/>
        </a:defRPr>
      </a:lvl8pPr>
      <a:lvl9pPr marL="487082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8853" eaLnBrk="1" hangingPunct="1">
        <a:defRPr>
          <a:latin typeface="+mn-lt"/>
          <a:ea typeface="+mn-ea"/>
          <a:cs typeface="+mn-cs"/>
        </a:defRPr>
      </a:lvl2pPr>
      <a:lvl3pPr marL="1217706" eaLnBrk="1" hangingPunct="1">
        <a:defRPr>
          <a:latin typeface="+mn-lt"/>
          <a:ea typeface="+mn-ea"/>
          <a:cs typeface="+mn-cs"/>
        </a:defRPr>
      </a:lvl3pPr>
      <a:lvl4pPr marL="1826560" eaLnBrk="1" hangingPunct="1">
        <a:defRPr>
          <a:latin typeface="+mn-lt"/>
          <a:ea typeface="+mn-ea"/>
          <a:cs typeface="+mn-cs"/>
        </a:defRPr>
      </a:lvl4pPr>
      <a:lvl5pPr marL="2435413" eaLnBrk="1" hangingPunct="1">
        <a:defRPr>
          <a:latin typeface="+mn-lt"/>
          <a:ea typeface="+mn-ea"/>
          <a:cs typeface="+mn-cs"/>
        </a:defRPr>
      </a:lvl5pPr>
      <a:lvl6pPr marL="3044266" eaLnBrk="1" hangingPunct="1">
        <a:defRPr>
          <a:latin typeface="+mn-lt"/>
          <a:ea typeface="+mn-ea"/>
          <a:cs typeface="+mn-cs"/>
        </a:defRPr>
      </a:lvl6pPr>
      <a:lvl7pPr marL="3653119" eaLnBrk="1" hangingPunct="1">
        <a:defRPr>
          <a:latin typeface="+mn-lt"/>
          <a:ea typeface="+mn-ea"/>
          <a:cs typeface="+mn-cs"/>
        </a:defRPr>
      </a:lvl7pPr>
      <a:lvl8pPr marL="4261973" eaLnBrk="1" hangingPunct="1">
        <a:defRPr>
          <a:latin typeface="+mn-lt"/>
          <a:ea typeface="+mn-ea"/>
          <a:cs typeface="+mn-cs"/>
        </a:defRPr>
      </a:lvl8pPr>
      <a:lvl9pPr marL="4870826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55717-5C8B-3120-332E-6C487E441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429" y="2205159"/>
            <a:ext cx="5127400" cy="2447682"/>
          </a:xfrm>
        </p:spPr>
        <p:txBody>
          <a:bodyPr/>
          <a:lstStyle/>
          <a:p>
            <a:pPr algn="ctr"/>
            <a:r>
              <a:rPr lang="pt-BR" dirty="0"/>
              <a:t>Linguagem R	</a:t>
            </a:r>
          </a:p>
        </p:txBody>
      </p:sp>
      <p:pic>
        <p:nvPicPr>
          <p:cNvPr id="1026" name="Picture 2" descr="Estatística básica no Enem - Brasil Escola">
            <a:extLst>
              <a:ext uri="{FF2B5EF4-FFF2-40B4-BE49-F238E27FC236}">
                <a16:creationId xmlns:a16="http://schemas.microsoft.com/office/drawing/2014/main" id="{2E498CBE-5DBA-4B8F-973B-2A0444AE2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71" y="1304263"/>
            <a:ext cx="5287915" cy="3527795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88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CDEB7-EEA9-D87E-9827-8EC7EFC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Gráfico </a:t>
            </a:r>
            <a:r>
              <a:rPr lang="pt-BR" dirty="0" err="1"/>
              <a:t>BoxPlot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4E10E3-26ED-DBB9-1942-2B46C604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522037"/>
          </a:xfrm>
        </p:spPr>
        <p:txBody>
          <a:bodyPr/>
          <a:lstStyle/>
          <a:p>
            <a:r>
              <a:rPr lang="pt-BR" b="1" dirty="0" err="1"/>
              <a:t>BoxPlot</a:t>
            </a:r>
            <a:r>
              <a:rPr lang="pt-BR" b="1" dirty="0"/>
              <a:t>:</a:t>
            </a:r>
          </a:p>
          <a:p>
            <a:r>
              <a:rPr lang="pt-BR" dirty="0"/>
              <a:t>A sintaxe básica para criar um </a:t>
            </a:r>
            <a:r>
              <a:rPr lang="pt-BR" dirty="0" err="1"/>
              <a:t>boxplot</a:t>
            </a:r>
            <a:r>
              <a:rPr lang="pt-BR" dirty="0"/>
              <a:t> em R é:</a:t>
            </a:r>
          </a:p>
          <a:p>
            <a:endParaRPr lang="pt-BR" dirty="0"/>
          </a:p>
          <a:p>
            <a:pPr algn="l" rtl="0"/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boxplot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(x,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xlab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ylab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main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)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l" rtl="0"/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rtl="0"/>
            <a:r>
              <a:rPr lang="pt-BR" altLang="pt-BR" sz="2800" dirty="0">
                <a:latin typeface="Arial" panose="020B0604020202020204" pitchFamily="34" charset="0"/>
              </a:rPr>
              <a:t>Onde, x é um vetor, data é o </a:t>
            </a:r>
            <a:r>
              <a:rPr lang="pt-BR" altLang="pt-BR" sz="2800" dirty="0" err="1">
                <a:latin typeface="Arial" panose="020B0604020202020204" pitchFamily="34" charset="0"/>
              </a:rPr>
              <a:t>dataframe</a:t>
            </a:r>
            <a:r>
              <a:rPr lang="pt-BR" altLang="pt-BR" sz="2800" dirty="0">
                <a:latin typeface="Arial" panose="020B0604020202020204" pitchFamily="34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176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766CA-D6F6-1A14-0F9F-EFD0A4A1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2" y="660240"/>
            <a:ext cx="7182678" cy="1229567"/>
          </a:xfrm>
        </p:spPr>
        <p:txBody>
          <a:bodyPr/>
          <a:lstStyle/>
          <a:p>
            <a:r>
              <a:rPr lang="pt-BR" dirty="0"/>
              <a:t>Exemplo de um </a:t>
            </a:r>
            <a:r>
              <a:rPr lang="pt-BR" dirty="0" err="1"/>
              <a:t>BoxPlot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6BEB06-1991-DD7C-31C8-DFE97223A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1639167"/>
          </a:xfrm>
        </p:spPr>
        <p:txBody>
          <a:bodyPr/>
          <a:lstStyle/>
          <a:p>
            <a:r>
              <a:rPr lang="pt-BR" dirty="0"/>
              <a:t>dados &lt;- c(31, 21, 23, 24, 24, 25, 35)</a:t>
            </a:r>
          </a:p>
          <a:p>
            <a:r>
              <a:rPr lang="pt-BR" dirty="0" err="1"/>
              <a:t>boxplot</a:t>
            </a:r>
            <a:r>
              <a:rPr lang="pt-BR" dirty="0"/>
              <a:t>(x = dados, </a:t>
            </a:r>
            <a:r>
              <a:rPr lang="pt-BR" dirty="0" err="1"/>
              <a:t>xlab</a:t>
            </a:r>
            <a:r>
              <a:rPr lang="pt-BR" dirty="0"/>
              <a:t> = "vendas",</a:t>
            </a:r>
          </a:p>
          <a:p>
            <a:r>
              <a:rPr lang="pt-BR" dirty="0"/>
              <a:t>        </a:t>
            </a:r>
            <a:r>
              <a:rPr lang="pt-BR" dirty="0" err="1"/>
              <a:t>ylab</a:t>
            </a:r>
            <a:r>
              <a:rPr lang="pt-BR" dirty="0"/>
              <a:t> = "quantidade de vendas", </a:t>
            </a:r>
            <a:r>
              <a:rPr lang="pt-BR" dirty="0" err="1"/>
              <a:t>main</a:t>
            </a:r>
            <a:r>
              <a:rPr lang="pt-BR" dirty="0"/>
              <a:t> = "análise de vendas")</a:t>
            </a:r>
          </a:p>
        </p:txBody>
      </p:sp>
    </p:spTree>
    <p:extLst>
      <p:ext uri="{BB962C8B-B14F-4D97-AF65-F5344CB8AC3E}">
        <p14:creationId xmlns:p14="http://schemas.microsoft.com/office/powerpoint/2010/main" val="239847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27E75-88F1-98F7-598A-3C7D3DA1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362011-03AD-5B21-AA0B-095463F2A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C47CDD-53FC-84F2-CEDA-98B461810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" t="22596" r="2718" b="7806"/>
          <a:stretch/>
        </p:blipFill>
        <p:spPr>
          <a:xfrm>
            <a:off x="265044" y="660240"/>
            <a:ext cx="11701670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7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68B9B-FA87-354F-76AE-0734A4E0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Gráfico Histograma: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42B46D-3D1F-BE9B-DE6B-B707E7AB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814699"/>
          </a:xfrm>
        </p:spPr>
        <p:txBody>
          <a:bodyPr/>
          <a:lstStyle/>
          <a:p>
            <a:r>
              <a:rPr lang="pt-BR" b="1" dirty="0"/>
              <a:t>Histograma:</a:t>
            </a:r>
          </a:p>
          <a:p>
            <a:r>
              <a:rPr lang="pt-BR" dirty="0"/>
              <a:t>A sintaxe básica para criar um histograma em R é:</a:t>
            </a:r>
          </a:p>
          <a:p>
            <a:endParaRPr lang="pt-BR" dirty="0"/>
          </a:p>
          <a:p>
            <a:pPr algn="l" rtl="0"/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hist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v,main,xlab,xlim,ylim,breaks,col,border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)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l" rtl="0"/>
            <a:endParaRPr lang="pt-BR" altLang="pt-BR" sz="2800" dirty="0">
              <a:latin typeface="Arial" panose="020B0604020202020204" pitchFamily="34" charset="0"/>
            </a:endParaRPr>
          </a:p>
          <a:p>
            <a:pPr algn="l" rtl="0"/>
            <a:r>
              <a:rPr lang="pt-BR" altLang="pt-BR" sz="2800" dirty="0">
                <a:latin typeface="Arial" panose="020B0604020202020204" pitchFamily="34" charset="0"/>
              </a:rPr>
              <a:t>Onde, </a:t>
            </a:r>
            <a:r>
              <a:rPr lang="pt-BR" altLang="pt-BR" sz="2800" dirty="0" err="1">
                <a:latin typeface="Arial" panose="020B0604020202020204" pitchFamily="34" charset="0"/>
              </a:rPr>
              <a:t>xlab</a:t>
            </a:r>
            <a:r>
              <a:rPr lang="pt-BR" altLang="pt-BR" sz="2800" dirty="0">
                <a:latin typeface="Arial" panose="020B0604020202020204" pitchFamily="34" charset="0"/>
              </a:rPr>
              <a:t> é usado para dar descrição do eixo x, </a:t>
            </a:r>
            <a:r>
              <a:rPr lang="pt-BR" altLang="pt-BR" sz="2800" dirty="0" err="1">
                <a:latin typeface="Arial" panose="020B0604020202020204" pitchFamily="34" charset="0"/>
              </a:rPr>
              <a:t>xlim</a:t>
            </a:r>
            <a:r>
              <a:rPr lang="pt-BR" altLang="pt-BR" sz="2800" dirty="0">
                <a:latin typeface="Arial" panose="020B0604020202020204" pitchFamily="34" charset="0"/>
              </a:rPr>
              <a:t> é usado para especificar a faixa de valores no eixo x, </a:t>
            </a:r>
            <a:r>
              <a:rPr lang="pt-BR" altLang="pt-BR" sz="2800" dirty="0" err="1">
                <a:latin typeface="Arial" panose="020B0604020202020204" pitchFamily="34" charset="0"/>
              </a:rPr>
              <a:t>ylim</a:t>
            </a:r>
            <a:r>
              <a:rPr lang="pt-BR" altLang="pt-BR" sz="2800" dirty="0">
                <a:latin typeface="Arial" panose="020B0604020202020204" pitchFamily="34" charset="0"/>
              </a:rPr>
              <a:t> é usado para especificar a faixa de valores no eixo y, break é usado para indicar a largura de cada barra.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62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CB6D4-37F5-6922-B4D8-584E45EB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557" y="660240"/>
            <a:ext cx="8653669" cy="1229567"/>
          </a:xfrm>
        </p:spPr>
        <p:txBody>
          <a:bodyPr/>
          <a:lstStyle/>
          <a:p>
            <a:r>
              <a:rPr lang="pt-BR" dirty="0"/>
              <a:t>Exemplo de gráfico de histograma: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DF7DB7-8089-EA90-14A5-AF506D3B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819583"/>
          </a:xfrm>
        </p:spPr>
        <p:txBody>
          <a:bodyPr/>
          <a:lstStyle/>
          <a:p>
            <a:r>
              <a:rPr lang="es-ES" dirty="0"/>
              <a:t>v &lt;-  c(13,21,8,36,22,12,31,33,19,28,28,27)</a:t>
            </a:r>
          </a:p>
          <a:p>
            <a:r>
              <a:rPr lang="es-ES" dirty="0" err="1"/>
              <a:t>hist</a:t>
            </a:r>
            <a:r>
              <a:rPr lang="es-ES" dirty="0"/>
              <a:t>(</a:t>
            </a:r>
            <a:r>
              <a:rPr lang="es-ES" dirty="0" err="1"/>
              <a:t>v,xlab</a:t>
            </a:r>
            <a:r>
              <a:rPr lang="es-ES" dirty="0"/>
              <a:t> = "</a:t>
            </a:r>
            <a:r>
              <a:rPr lang="es-ES" dirty="0" err="1"/>
              <a:t>idades</a:t>
            </a:r>
            <a:r>
              <a:rPr lang="es-ES" dirty="0"/>
              <a:t>",col = "red")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597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88ECC-189C-EE3A-BE9D-6EB22D43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98BF9A-30A5-ED0D-7DB9-17EC78330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15EB20-835A-B72D-3C73-1AC11916E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" t="23368" r="3695" b="8192"/>
          <a:stretch/>
        </p:blipFill>
        <p:spPr>
          <a:xfrm>
            <a:off x="331303" y="660240"/>
            <a:ext cx="11622156" cy="46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6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A62E9-7018-E5D9-24A5-C18B0C87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Gráfico de Linha: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6B52F-2690-7B2A-ABF7-65251F193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730317"/>
          </a:xfrm>
        </p:spPr>
        <p:txBody>
          <a:bodyPr/>
          <a:lstStyle/>
          <a:p>
            <a:r>
              <a:rPr lang="pt-BR" b="1" dirty="0"/>
              <a:t>Gráfico de Linha:</a:t>
            </a:r>
          </a:p>
          <a:p>
            <a:r>
              <a:rPr lang="pt-BR" dirty="0"/>
              <a:t>A sintaxe básica para criar um gráfico de linha em R é:</a:t>
            </a:r>
          </a:p>
          <a:p>
            <a:endParaRPr lang="pt-BR" dirty="0"/>
          </a:p>
          <a:p>
            <a:pPr algn="l" rtl="0"/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plot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v,type,col,xlab,ylab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)</a:t>
            </a:r>
          </a:p>
          <a:p>
            <a:pPr algn="l" rtl="0"/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pt-BR" dirty="0"/>
              <a:t>Onde, </a:t>
            </a:r>
            <a:r>
              <a:rPr lang="pt-BR" dirty="0" err="1"/>
              <a:t>type</a:t>
            </a:r>
            <a:r>
              <a:rPr lang="pt-BR" dirty="0"/>
              <a:t> tem o valor "p" para desenhar apenas os pontos, "l" para desenhar apenas as linhas e "o" para desenhar tanto pontos quanto linhas.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56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CE26-63F3-964C-C445-98FEEB5E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330" y="660240"/>
            <a:ext cx="8163340" cy="614784"/>
          </a:xfrm>
        </p:spPr>
        <p:txBody>
          <a:bodyPr/>
          <a:lstStyle/>
          <a:p>
            <a:r>
              <a:rPr lang="pt-BR" dirty="0"/>
              <a:t>Exemplo de gráfico de linha: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D1641D-4D63-142D-B0E2-25572D7D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819583"/>
          </a:xfrm>
        </p:spPr>
        <p:txBody>
          <a:bodyPr/>
          <a:lstStyle/>
          <a:p>
            <a:r>
              <a:rPr lang="pt-BR" dirty="0"/>
              <a:t>v &lt;- c(8,12,27,5,41)</a:t>
            </a:r>
          </a:p>
          <a:p>
            <a:r>
              <a:rPr lang="pt-BR" dirty="0" err="1"/>
              <a:t>plot</a:t>
            </a:r>
            <a:r>
              <a:rPr lang="pt-BR" dirty="0"/>
              <a:t>(</a:t>
            </a:r>
            <a:r>
              <a:rPr lang="pt-BR" dirty="0" err="1"/>
              <a:t>v,type</a:t>
            </a:r>
            <a:r>
              <a:rPr lang="pt-BR" dirty="0"/>
              <a:t> = "o")</a:t>
            </a:r>
          </a:p>
        </p:txBody>
      </p:sp>
    </p:spTree>
    <p:extLst>
      <p:ext uri="{BB962C8B-B14F-4D97-AF65-F5344CB8AC3E}">
        <p14:creationId xmlns:p14="http://schemas.microsoft.com/office/powerpoint/2010/main" val="305814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A76A7-FD7E-50ED-6328-35381A34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FC6DC4-5447-94EE-9A6D-9811ACAD1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B61D20-625E-4D4B-63A3-4E097F32A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" t="26750" r="1957" b="13219"/>
          <a:stretch/>
        </p:blipFill>
        <p:spPr>
          <a:xfrm>
            <a:off x="165652" y="708847"/>
            <a:ext cx="11860696" cy="41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1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F4B07-E886-7776-4581-B611DE50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165" y="660240"/>
            <a:ext cx="8307809" cy="1229567"/>
          </a:xfrm>
        </p:spPr>
        <p:txBody>
          <a:bodyPr/>
          <a:lstStyle/>
          <a:p>
            <a:r>
              <a:rPr lang="pt-BR" dirty="0"/>
              <a:t>Gráfico de Dispersão de Pontos: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BDBC51-575C-DB02-33BC-F5D0326D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362715"/>
          </a:xfrm>
        </p:spPr>
        <p:txBody>
          <a:bodyPr/>
          <a:lstStyle/>
          <a:p>
            <a:r>
              <a:rPr lang="pt-BR" b="1" dirty="0" err="1"/>
              <a:t>Scatter</a:t>
            </a:r>
            <a:r>
              <a:rPr lang="pt-BR" b="1" dirty="0"/>
              <a:t> </a:t>
            </a:r>
            <a:r>
              <a:rPr lang="pt-BR" b="1" dirty="0" err="1"/>
              <a:t>Plot</a:t>
            </a:r>
            <a:r>
              <a:rPr lang="pt-BR" b="1" dirty="0"/>
              <a:t>:</a:t>
            </a:r>
          </a:p>
          <a:p>
            <a:r>
              <a:rPr lang="pt-BR" dirty="0"/>
              <a:t>A sintaxe básica para criar um gráfico de dispersão de pontos em R é:</a:t>
            </a:r>
          </a:p>
          <a:p>
            <a:pPr algn="l" rtl="0"/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plot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(x, y,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main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xlab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ylab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xlim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ylim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axes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)</a:t>
            </a:r>
          </a:p>
          <a:p>
            <a:pPr algn="l" rtl="0"/>
            <a:endParaRPr lang="pt-BR" altLang="pt-BR" sz="2800" dirty="0">
              <a:solidFill>
                <a:srgbClr val="000000"/>
              </a:solidFill>
              <a:latin typeface="var(--bs-font-monospace)"/>
            </a:endParaRPr>
          </a:p>
          <a:p>
            <a:pPr algn="l" rtl="0"/>
            <a:r>
              <a:rPr lang="pt-BR" altLang="pt-BR" sz="2800" dirty="0">
                <a:solidFill>
                  <a:srgbClr val="000000"/>
                </a:solidFill>
                <a:latin typeface="var(--bs-font-monospace)"/>
              </a:rPr>
              <a:t>Onde, x e y são os dados e </a:t>
            </a:r>
            <a:r>
              <a:rPr lang="pt-BR" altLang="pt-BR" sz="2800" dirty="0" err="1">
                <a:solidFill>
                  <a:srgbClr val="000000"/>
                </a:solidFill>
                <a:latin typeface="var(--bs-font-monospace)"/>
              </a:rPr>
              <a:t>axes</a:t>
            </a:r>
            <a:r>
              <a:rPr lang="pt-BR" altLang="pt-BR" sz="2800" dirty="0">
                <a:solidFill>
                  <a:srgbClr val="000000"/>
                </a:solidFill>
                <a:latin typeface="var(--bs-font-monospace)"/>
              </a:rPr>
              <a:t> indica se ambos os eixos devem ser desenhados.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14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0A02B-88D5-8875-E54A-5126734E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/>
          <a:lstStyle/>
          <a:p>
            <a:r>
              <a:rPr lang="pt-BR" dirty="0"/>
              <a:t>Aula 7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7F5C2-67C4-1329-81CF-440EEA0A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004" y="2528911"/>
            <a:ext cx="9629987" cy="16391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Gráficos básicos;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Pacote </a:t>
            </a:r>
            <a:r>
              <a:rPr lang="pt-BR" dirty="0" err="1"/>
              <a:t>Lattice</a:t>
            </a:r>
            <a:r>
              <a:rPr lang="pt-BR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Pacote </a:t>
            </a:r>
            <a:r>
              <a:rPr lang="pt-BR" dirty="0" err="1"/>
              <a:t>Tables</a:t>
            </a:r>
            <a:r>
              <a:rPr lang="pt-BR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1DE0444-17B3-47C8-815C-000F55AE7926}"/>
              </a:ext>
            </a:extLst>
          </p:cNvPr>
          <p:cNvSpPr txBox="1">
            <a:spLocks/>
          </p:cNvSpPr>
          <p:nvPr/>
        </p:nvSpPr>
        <p:spPr>
          <a:xfrm>
            <a:off x="1281005" y="2004463"/>
            <a:ext cx="9629987" cy="409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 sz="2663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608853" eaLnBrk="1" hangingPunct="1">
              <a:defRPr>
                <a:latin typeface="+mn-lt"/>
                <a:ea typeface="+mn-ea"/>
                <a:cs typeface="+mn-cs"/>
              </a:defRPr>
            </a:lvl2pPr>
            <a:lvl3pPr marL="1217706" eaLnBrk="1" hangingPunct="1">
              <a:defRPr>
                <a:latin typeface="+mn-lt"/>
                <a:ea typeface="+mn-ea"/>
                <a:cs typeface="+mn-cs"/>
              </a:defRPr>
            </a:lvl3pPr>
            <a:lvl4pPr marL="1826560" eaLnBrk="1" hangingPunct="1">
              <a:defRPr>
                <a:latin typeface="+mn-lt"/>
                <a:ea typeface="+mn-ea"/>
                <a:cs typeface="+mn-cs"/>
              </a:defRPr>
            </a:lvl4pPr>
            <a:lvl5pPr marL="2435413" eaLnBrk="1" hangingPunct="1">
              <a:defRPr>
                <a:latin typeface="+mn-lt"/>
                <a:ea typeface="+mn-ea"/>
                <a:cs typeface="+mn-cs"/>
              </a:defRPr>
            </a:lvl5pPr>
            <a:lvl6pPr marL="3044266" eaLnBrk="1" hangingPunct="1">
              <a:defRPr>
                <a:latin typeface="+mn-lt"/>
                <a:ea typeface="+mn-ea"/>
                <a:cs typeface="+mn-cs"/>
              </a:defRPr>
            </a:lvl6pPr>
            <a:lvl7pPr marL="3653119" eaLnBrk="1" hangingPunct="1">
              <a:defRPr>
                <a:latin typeface="+mn-lt"/>
                <a:ea typeface="+mn-ea"/>
                <a:cs typeface="+mn-cs"/>
              </a:defRPr>
            </a:lvl7pPr>
            <a:lvl8pPr marL="4261973" eaLnBrk="1" hangingPunct="1">
              <a:defRPr>
                <a:latin typeface="+mn-lt"/>
                <a:ea typeface="+mn-ea"/>
                <a:cs typeface="+mn-cs"/>
              </a:defRPr>
            </a:lvl8pPr>
            <a:lvl9pPr marL="4870826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kern="0" dirty="0"/>
              <a:t>Objetivo da aula:</a:t>
            </a:r>
          </a:p>
        </p:txBody>
      </p:sp>
    </p:spTree>
    <p:extLst>
      <p:ext uri="{BB962C8B-B14F-4D97-AF65-F5344CB8AC3E}">
        <p14:creationId xmlns:p14="http://schemas.microsoft.com/office/powerpoint/2010/main" val="410618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6B2E8-7F0F-CDDB-428C-5CF4C6DE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723" y="737584"/>
            <a:ext cx="6096000" cy="1229567"/>
          </a:xfrm>
        </p:spPr>
        <p:txBody>
          <a:bodyPr/>
          <a:lstStyle/>
          <a:p>
            <a:r>
              <a:rPr lang="pt-BR" dirty="0"/>
              <a:t>Exemplo de gráfico de </a:t>
            </a:r>
            <a:br>
              <a:rPr lang="pt-BR" dirty="0"/>
            </a:br>
            <a:r>
              <a:rPr lang="pt-BR" dirty="0"/>
              <a:t>dispersão de pontos: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A6F82C-7ADE-EA02-961E-BEC49393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006" y="1967151"/>
            <a:ext cx="9629987" cy="1639167"/>
          </a:xfrm>
        </p:spPr>
        <p:txBody>
          <a:bodyPr/>
          <a:lstStyle/>
          <a:p>
            <a:r>
              <a:rPr lang="es-ES" dirty="0"/>
              <a:t>x &lt;- c(8,12,27,5,41)</a:t>
            </a:r>
          </a:p>
          <a:p>
            <a:r>
              <a:rPr lang="es-ES" dirty="0"/>
              <a:t>y &lt;- c(19,3,8,16,13)</a:t>
            </a:r>
          </a:p>
          <a:p>
            <a:r>
              <a:rPr lang="es-ES" dirty="0" err="1"/>
              <a:t>plot</a:t>
            </a:r>
            <a:r>
              <a:rPr lang="es-ES" dirty="0"/>
              <a:t>(x = </a:t>
            </a:r>
            <a:r>
              <a:rPr lang="es-ES" dirty="0" err="1"/>
              <a:t>x,y</a:t>
            </a:r>
            <a:r>
              <a:rPr lang="es-ES" dirty="0"/>
              <a:t> = y)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25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BAA1C-183D-FF32-311B-3E61118B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C7B065-BBE3-3B14-D4E2-16F27F298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0F4457-7CDC-5115-1526-0F99F426F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6" t="27546" r="1957" b="7419"/>
          <a:stretch/>
        </p:blipFill>
        <p:spPr>
          <a:xfrm>
            <a:off x="192156" y="660240"/>
            <a:ext cx="11807687" cy="44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98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595FD-DE0A-DDD7-FB2E-7E55F6B9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Pacote </a:t>
            </a:r>
            <a:r>
              <a:rPr lang="pt-BR" dirty="0" err="1"/>
              <a:t>Lattice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5BFC39-0C1D-4806-983A-B10815F9E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507709"/>
          </a:xfrm>
        </p:spPr>
        <p:txBody>
          <a:bodyPr/>
          <a:lstStyle/>
          <a:p>
            <a:r>
              <a:rPr lang="pt-BR" dirty="0"/>
              <a:t>O pacote </a:t>
            </a:r>
            <a:r>
              <a:rPr lang="pt-BR" dirty="0" err="1"/>
              <a:t>lattice</a:t>
            </a:r>
            <a:r>
              <a:rPr lang="pt-BR" dirty="0"/>
              <a:t> do R é extremamente útil para se construir painéis com gráficos.</a:t>
            </a:r>
          </a:p>
          <a:p>
            <a:r>
              <a:rPr lang="pt-BR" dirty="0"/>
              <a:t>No pacote </a:t>
            </a:r>
            <a:r>
              <a:rPr lang="pt-BR" dirty="0" err="1"/>
              <a:t>lattice</a:t>
            </a:r>
            <a:r>
              <a:rPr lang="pt-BR" dirty="0"/>
              <a:t> pode-se trabalhar com dados multivariados.</a:t>
            </a:r>
          </a:p>
          <a:p>
            <a:endParaRPr lang="pt-BR" dirty="0"/>
          </a:p>
          <a:p>
            <a:r>
              <a:rPr lang="pt-BR" dirty="0"/>
              <a:t>O pacote possui uma ampla variedade de funções que permitem criar gráficos básicos do pacote R. </a:t>
            </a:r>
          </a:p>
          <a:p>
            <a:endParaRPr lang="pt-BR" dirty="0"/>
          </a:p>
          <a:p>
            <a:r>
              <a:rPr lang="pt-BR" dirty="0"/>
              <a:t>Os comandos básicos do pacote </a:t>
            </a:r>
            <a:r>
              <a:rPr lang="pt-BR" dirty="0" err="1"/>
              <a:t>lattice</a:t>
            </a:r>
            <a:r>
              <a:rPr lang="pt-BR" dirty="0"/>
              <a:t> são:</a:t>
            </a:r>
          </a:p>
          <a:p>
            <a:r>
              <a:rPr lang="pt-BR" dirty="0" err="1"/>
              <a:t>Xyplot</a:t>
            </a:r>
            <a:r>
              <a:rPr lang="pt-BR" dirty="0"/>
              <a:t>, </a:t>
            </a:r>
            <a:r>
              <a:rPr lang="pt-BR" dirty="0" err="1"/>
              <a:t>barchart</a:t>
            </a:r>
            <a:r>
              <a:rPr lang="pt-BR" dirty="0"/>
              <a:t>, </a:t>
            </a:r>
            <a:r>
              <a:rPr lang="pt-BR" dirty="0" err="1"/>
              <a:t>bwplot</a:t>
            </a:r>
            <a:r>
              <a:rPr lang="pt-BR" dirty="0"/>
              <a:t>, </a:t>
            </a:r>
            <a:r>
              <a:rPr lang="pt-BR" dirty="0" err="1"/>
              <a:t>densityplot</a:t>
            </a:r>
            <a:r>
              <a:rPr lang="pt-BR" dirty="0"/>
              <a:t>, </a:t>
            </a:r>
            <a:r>
              <a:rPr lang="pt-BR" dirty="0" err="1"/>
              <a:t>dotplot</a:t>
            </a:r>
            <a:r>
              <a:rPr lang="pt-BR" dirty="0"/>
              <a:t>, </a:t>
            </a:r>
            <a:r>
              <a:rPr lang="pt-BR" dirty="0" err="1"/>
              <a:t>histogram</a:t>
            </a:r>
            <a:r>
              <a:rPr lang="pt-BR" dirty="0"/>
              <a:t>.</a:t>
            </a:r>
          </a:p>
          <a:p>
            <a:r>
              <a:rPr lang="pt-BR" dirty="0"/>
              <a:t>Instale o pacote no </a:t>
            </a:r>
            <a:r>
              <a:rPr lang="pt-BR" dirty="0" err="1"/>
              <a:t>RStudio</a:t>
            </a:r>
            <a:r>
              <a:rPr lang="pt-BR" dirty="0"/>
              <a:t>: </a:t>
            </a:r>
            <a:r>
              <a:rPr lang="pt-BR" dirty="0" err="1"/>
              <a:t>install.packages</a:t>
            </a:r>
            <a:r>
              <a:rPr lang="pt-BR" dirty="0"/>
              <a:t>('</a:t>
            </a:r>
            <a:r>
              <a:rPr lang="pt-BR" dirty="0" err="1"/>
              <a:t>lattice</a:t>
            </a:r>
            <a:r>
              <a:rPr lang="pt-BR" dirty="0"/>
              <a:t>’) e depois execute </a:t>
            </a:r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lattice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31558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758E6-45B8-9002-66F1-6A6E0A64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Pacote </a:t>
            </a:r>
            <a:r>
              <a:rPr lang="pt-BR" dirty="0" err="1"/>
              <a:t>Lattice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9C92BF-6E4F-7275-8A0E-53970E40E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r>
              <a:rPr lang="pt-BR" dirty="0"/>
              <a:t>Para se construir gráficos de dispersão no </a:t>
            </a:r>
            <a:r>
              <a:rPr lang="pt-BR" dirty="0" err="1"/>
              <a:t>lattice</a:t>
            </a:r>
            <a:r>
              <a:rPr lang="pt-BR" dirty="0"/>
              <a:t> usa-se a função </a:t>
            </a:r>
            <a:r>
              <a:rPr lang="pt-BR" dirty="0" err="1"/>
              <a:t>xyplot</a:t>
            </a:r>
            <a:r>
              <a:rPr lang="pt-BR" dirty="0"/>
              <a:t>(fórmula, data), na qual: </a:t>
            </a:r>
          </a:p>
          <a:p>
            <a:r>
              <a:rPr lang="pt-BR" dirty="0"/>
              <a:t>O primeiro argumento é uma fórmula e o segundo argumento é um data frame. </a:t>
            </a:r>
          </a:p>
          <a:p>
            <a:endParaRPr lang="pt-BR" dirty="0"/>
          </a:p>
          <a:p>
            <a:r>
              <a:rPr lang="pt-BR" dirty="0"/>
              <a:t>Na fórmula, as variáveis são os nomes das colunas do data frame, por exemplo </a:t>
            </a:r>
            <a:r>
              <a:rPr lang="pt-BR" dirty="0" err="1"/>
              <a:t>xyplot</a:t>
            </a:r>
            <a:r>
              <a:rPr lang="pt-BR" dirty="0"/>
              <a:t>(altura ~ peso, data)</a:t>
            </a:r>
          </a:p>
          <a:p>
            <a:endParaRPr lang="pt-BR" dirty="0"/>
          </a:p>
          <a:p>
            <a:r>
              <a:rPr lang="pt-BR" dirty="0"/>
              <a:t>A variável à esquerda do sinal de til (~) é plotada no eixo-Y, enquanto que a variável à direita é plotada no eixo-X.</a:t>
            </a:r>
          </a:p>
        </p:txBody>
      </p:sp>
    </p:spTree>
    <p:extLst>
      <p:ext uri="{BB962C8B-B14F-4D97-AF65-F5344CB8AC3E}">
        <p14:creationId xmlns:p14="http://schemas.microsoft.com/office/powerpoint/2010/main" val="2220234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2F930-3E23-57BB-E412-9B517C73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Pacote </a:t>
            </a:r>
            <a:r>
              <a:rPr lang="pt-BR" dirty="0" err="1"/>
              <a:t>Lattice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222F65-AB0A-0E8E-0A8F-F868E2E99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507709"/>
          </a:xfrm>
        </p:spPr>
        <p:txBody>
          <a:bodyPr/>
          <a:lstStyle/>
          <a:p>
            <a:r>
              <a:rPr lang="pt-BR" dirty="0"/>
              <a:t>Para a realização deste estudo vamos precisar instalar a biblioteca </a:t>
            </a:r>
            <a:r>
              <a:rPr lang="pt-BR" dirty="0" err="1"/>
              <a:t>lattice</a:t>
            </a:r>
            <a:r>
              <a:rPr lang="pt-BR" dirty="0"/>
              <a:t> e ver quais banco de dados estão instalados.</a:t>
            </a:r>
          </a:p>
          <a:p>
            <a:endParaRPr lang="pt-BR" dirty="0"/>
          </a:p>
          <a:p>
            <a:r>
              <a:rPr lang="pt-BR" dirty="0"/>
              <a:t>Para isto usa-se:</a:t>
            </a:r>
          </a:p>
          <a:p>
            <a:endParaRPr lang="pt-BR" dirty="0"/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lattice</a:t>
            </a:r>
            <a:r>
              <a:rPr lang="pt-BR" dirty="0"/>
              <a:t>)</a:t>
            </a:r>
          </a:p>
          <a:p>
            <a:r>
              <a:rPr lang="pt-BR" dirty="0"/>
              <a:t>data()</a:t>
            </a:r>
          </a:p>
          <a:p>
            <a:endParaRPr lang="pt-BR" dirty="0"/>
          </a:p>
          <a:p>
            <a:r>
              <a:rPr lang="pt-BR" dirty="0"/>
              <a:t>A partir dai pode-se ver o banco de dados instalado.</a:t>
            </a:r>
          </a:p>
          <a:p>
            <a:r>
              <a:rPr lang="pt-BR" dirty="0"/>
              <a:t>Vamos usar o </a:t>
            </a:r>
            <a:r>
              <a:rPr lang="pt-BR" dirty="0" err="1"/>
              <a:t>dataframe</a:t>
            </a:r>
            <a:r>
              <a:rPr lang="pt-BR" dirty="0"/>
              <a:t> íris do banco de dados. Este </a:t>
            </a:r>
            <a:r>
              <a:rPr lang="pt-BR" dirty="0" err="1"/>
              <a:t>dataframe</a:t>
            </a:r>
            <a:r>
              <a:rPr lang="pt-BR" dirty="0"/>
              <a:t> fornece características de pétalas de orquídeas.</a:t>
            </a:r>
          </a:p>
        </p:txBody>
      </p:sp>
    </p:spTree>
    <p:extLst>
      <p:ext uri="{BB962C8B-B14F-4D97-AF65-F5344CB8AC3E}">
        <p14:creationId xmlns:p14="http://schemas.microsoft.com/office/powerpoint/2010/main" val="2927420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52693-8770-FC1F-F7AC-D332920E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025" y="660240"/>
            <a:ext cx="10149862" cy="1229567"/>
          </a:xfrm>
        </p:spPr>
        <p:txBody>
          <a:bodyPr/>
          <a:lstStyle/>
          <a:p>
            <a:r>
              <a:rPr lang="pt-BR" dirty="0"/>
              <a:t>Gráfico de dispersão no pacote </a:t>
            </a:r>
            <a:r>
              <a:rPr lang="pt-BR" dirty="0" err="1"/>
              <a:t>Lattice</a:t>
            </a:r>
            <a:r>
              <a:rPr lang="pt-BR" dirty="0"/>
              <a:t>:</a:t>
            </a:r>
            <a:br>
              <a:rPr lang="pt-B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25FB2A-BE2A-CA6A-92C3-6E0282A1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1229376"/>
          </a:xfrm>
        </p:spPr>
        <p:txBody>
          <a:bodyPr/>
          <a:lstStyle/>
          <a:p>
            <a:r>
              <a:rPr lang="pt-BR" dirty="0"/>
              <a:t>Para criar um gráfico com o </a:t>
            </a:r>
            <a:r>
              <a:rPr lang="pt-BR" dirty="0" err="1"/>
              <a:t>dataframe</a:t>
            </a:r>
            <a:r>
              <a:rPr lang="pt-BR" dirty="0"/>
              <a:t> íris, usa-se:</a:t>
            </a:r>
          </a:p>
          <a:p>
            <a:r>
              <a:rPr lang="pt-BR" dirty="0"/>
              <a:t>data("</a:t>
            </a:r>
            <a:r>
              <a:rPr lang="pt-BR" dirty="0" err="1"/>
              <a:t>iris</a:t>
            </a:r>
            <a:r>
              <a:rPr lang="pt-BR" dirty="0"/>
              <a:t>")</a:t>
            </a:r>
          </a:p>
          <a:p>
            <a:r>
              <a:rPr lang="pt-BR" dirty="0" err="1"/>
              <a:t>xyplot</a:t>
            </a:r>
            <a:r>
              <a:rPr lang="pt-BR" dirty="0"/>
              <a:t>(</a:t>
            </a:r>
            <a:r>
              <a:rPr lang="pt-BR" dirty="0" err="1"/>
              <a:t>Sepal.Length</a:t>
            </a:r>
            <a:r>
              <a:rPr lang="pt-BR" dirty="0"/>
              <a:t> ~ </a:t>
            </a:r>
            <a:r>
              <a:rPr lang="pt-BR" dirty="0" err="1"/>
              <a:t>Petal.Length</a:t>
            </a:r>
            <a:r>
              <a:rPr lang="pt-BR" dirty="0"/>
              <a:t>, data = </a:t>
            </a:r>
            <a:r>
              <a:rPr lang="pt-BR" dirty="0" err="1"/>
              <a:t>iris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8728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383DB-255C-BF90-42C3-72E9077D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EF11D5-0D0F-CF19-2403-223AE690A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3F0352-0AC7-68CB-C375-33137CAFE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" t="23368" r="1739" b="7805"/>
          <a:stretch/>
        </p:blipFill>
        <p:spPr>
          <a:xfrm>
            <a:off x="106017" y="660240"/>
            <a:ext cx="11887201" cy="47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5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0384D-0318-2AA8-5450-21EADBF4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48" y="660240"/>
            <a:ext cx="9167464" cy="1229567"/>
          </a:xfrm>
        </p:spPr>
        <p:txBody>
          <a:bodyPr/>
          <a:lstStyle/>
          <a:p>
            <a:r>
              <a:rPr lang="pt-BR" dirty="0"/>
              <a:t>Melhorando o aspecto do gráfico: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204CEF-A09D-46E9-5734-B3A3DE93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910733"/>
          </a:xfrm>
        </p:spPr>
        <p:txBody>
          <a:bodyPr/>
          <a:lstStyle/>
          <a:p>
            <a:r>
              <a:rPr lang="pt-BR" dirty="0"/>
              <a:t>Pode-se colorir os pontos do gráfico de dispersão com base nas categorias.</a:t>
            </a:r>
          </a:p>
          <a:p>
            <a:endParaRPr lang="pt-BR" dirty="0"/>
          </a:p>
          <a:p>
            <a:r>
              <a:rPr lang="pt-BR" dirty="0"/>
              <a:t>Para isto use:</a:t>
            </a:r>
          </a:p>
          <a:p>
            <a:pPr algn="l" rtl="0"/>
            <a:r>
              <a:rPr lang="pt-BR" altLang="pt-BR" dirty="0" err="1"/>
              <a:t>xyplot</a:t>
            </a:r>
            <a:r>
              <a:rPr lang="pt-BR" altLang="pt-BR" dirty="0"/>
              <a:t>(</a:t>
            </a:r>
            <a:r>
              <a:rPr lang="pt-BR" altLang="pt-BR" dirty="0" err="1"/>
              <a:t>Sepal.Length</a:t>
            </a:r>
            <a:r>
              <a:rPr lang="pt-BR" altLang="pt-BR" dirty="0"/>
              <a:t> ~ </a:t>
            </a:r>
            <a:r>
              <a:rPr lang="pt-BR" altLang="pt-BR" dirty="0" err="1"/>
              <a:t>Petal.Length</a:t>
            </a:r>
            <a:r>
              <a:rPr lang="pt-BR" altLang="pt-BR" dirty="0"/>
              <a:t>, data = </a:t>
            </a:r>
            <a:r>
              <a:rPr lang="pt-BR" altLang="pt-BR" dirty="0" err="1"/>
              <a:t>iris</a:t>
            </a:r>
            <a:r>
              <a:rPr lang="pt-BR" altLang="pt-BR" dirty="0"/>
              <a:t>, </a:t>
            </a:r>
            <a:r>
              <a:rPr lang="pt-BR" altLang="pt-BR" dirty="0" err="1"/>
              <a:t>group</a:t>
            </a:r>
            <a:r>
              <a:rPr lang="pt-BR" altLang="pt-BR" dirty="0"/>
              <a:t> = </a:t>
            </a:r>
            <a:r>
              <a:rPr lang="pt-BR" altLang="pt-BR" dirty="0" err="1"/>
              <a:t>Species</a:t>
            </a:r>
            <a:r>
              <a:rPr lang="pt-BR" altLang="pt-BR" dirty="0"/>
              <a:t>, </a:t>
            </a:r>
            <a:r>
              <a:rPr lang="pt-BR" altLang="pt-BR" dirty="0" err="1"/>
              <a:t>auto.key</a:t>
            </a:r>
            <a:r>
              <a:rPr lang="pt-BR" altLang="pt-BR" dirty="0"/>
              <a:t> = TRUE)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1932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CA84F-E491-1966-BD3B-36AEA917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C140E1-1BE0-917F-8706-EECDA6A3A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37CAD5-AC69-C6B0-E0D9-640E2E85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20469" r="1631" b="7805"/>
          <a:stretch/>
        </p:blipFill>
        <p:spPr>
          <a:xfrm>
            <a:off x="165652" y="660240"/>
            <a:ext cx="11860695" cy="49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50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FEC42-AA0C-78C9-1A85-7F117DD5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365" y="660240"/>
            <a:ext cx="6232817" cy="1229567"/>
          </a:xfrm>
        </p:spPr>
        <p:txBody>
          <a:bodyPr/>
          <a:lstStyle/>
          <a:p>
            <a:r>
              <a:rPr lang="pt-BR" dirty="0"/>
              <a:t>Montagem de um painel: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DE7996-36B1-ED18-48DD-619713F3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r>
              <a:rPr lang="pt-BR" dirty="0"/>
              <a:t>Pode também se criar gráficos em vários painéis com base em grupos.</a:t>
            </a:r>
          </a:p>
          <a:p>
            <a:r>
              <a:rPr lang="pt-BR" dirty="0"/>
              <a:t>Para isto use:</a:t>
            </a:r>
          </a:p>
          <a:p>
            <a:pPr algn="l" rtl="0"/>
            <a:r>
              <a:rPr lang="pt-BR" altLang="pt-BR" dirty="0" err="1"/>
              <a:t>xyplot</a:t>
            </a:r>
            <a:r>
              <a:rPr lang="pt-BR" altLang="pt-BR" dirty="0"/>
              <a:t>(</a:t>
            </a:r>
            <a:r>
              <a:rPr lang="pt-BR" altLang="pt-BR" dirty="0" err="1"/>
              <a:t>Sepal.Length</a:t>
            </a:r>
            <a:r>
              <a:rPr lang="pt-BR" altLang="pt-BR" dirty="0"/>
              <a:t> ~ </a:t>
            </a:r>
            <a:r>
              <a:rPr lang="pt-BR" altLang="pt-BR" dirty="0" err="1"/>
              <a:t>Petal.Length</a:t>
            </a:r>
            <a:r>
              <a:rPr lang="pt-BR" altLang="pt-BR" dirty="0"/>
              <a:t> | </a:t>
            </a:r>
            <a:r>
              <a:rPr lang="pt-BR" altLang="pt-BR" dirty="0" err="1"/>
              <a:t>Species</a:t>
            </a:r>
            <a:r>
              <a:rPr lang="pt-BR" altLang="pt-BR" dirty="0"/>
              <a:t>, </a:t>
            </a:r>
            <a:r>
              <a:rPr lang="pt-BR" altLang="pt-BR" dirty="0" err="1"/>
              <a:t>group</a:t>
            </a:r>
            <a:r>
              <a:rPr lang="pt-BR" altLang="pt-BR" dirty="0"/>
              <a:t> = </a:t>
            </a:r>
            <a:r>
              <a:rPr lang="pt-BR" altLang="pt-BR" dirty="0" err="1"/>
              <a:t>Species</a:t>
            </a:r>
            <a:r>
              <a:rPr lang="pt-BR" altLang="pt-BR" dirty="0"/>
              <a:t>, data = </a:t>
            </a:r>
            <a:r>
              <a:rPr lang="pt-BR" altLang="pt-BR" dirty="0" err="1"/>
              <a:t>iris</a:t>
            </a:r>
            <a:r>
              <a:rPr lang="pt-BR" altLang="pt-BR" dirty="0"/>
              <a:t>, </a:t>
            </a:r>
            <a:r>
              <a:rPr lang="pt-BR" altLang="pt-BR" dirty="0" err="1"/>
              <a:t>scales</a:t>
            </a:r>
            <a:r>
              <a:rPr lang="pt-BR" altLang="pt-BR" dirty="0"/>
              <a:t> = "</a:t>
            </a:r>
            <a:r>
              <a:rPr lang="pt-BR" altLang="pt-BR" dirty="0" err="1"/>
              <a:t>free</a:t>
            </a:r>
            <a:r>
              <a:rPr lang="pt-BR" altLang="pt-BR" dirty="0"/>
              <a:t>")</a:t>
            </a:r>
          </a:p>
          <a:p>
            <a:pPr algn="l" rtl="0"/>
            <a:r>
              <a:rPr lang="pt-BR" dirty="0"/>
              <a:t>O símbolo “|” separa em painéis.</a:t>
            </a:r>
          </a:p>
          <a:p>
            <a:pPr algn="l" rtl="0"/>
            <a:r>
              <a:rPr lang="pt-BR" dirty="0"/>
              <a:t>A opção </a:t>
            </a:r>
            <a:r>
              <a:rPr lang="pt-BR" dirty="0" err="1"/>
              <a:t>group</a:t>
            </a:r>
            <a:r>
              <a:rPr lang="pt-BR" dirty="0"/>
              <a:t> separa usando cores.</a:t>
            </a:r>
            <a:r>
              <a:rPr lang="pt-BR" altLang="pt-BR" dirty="0"/>
              <a:t> </a:t>
            </a:r>
          </a:p>
          <a:p>
            <a:pPr algn="l" rtl="0"/>
            <a:r>
              <a:rPr lang="pt-BR" dirty="0"/>
              <a:t>A opção </a:t>
            </a:r>
            <a:r>
              <a:rPr lang="pt-BR" dirty="0" err="1"/>
              <a:t>auto.key</a:t>
            </a:r>
            <a:r>
              <a:rPr lang="pt-BR" dirty="0"/>
              <a:t> adiciona a legenda.</a:t>
            </a:r>
            <a:endParaRPr lang="pt-BR" altLang="pt-BR" dirty="0"/>
          </a:p>
          <a:p>
            <a:pPr algn="l" rtl="0"/>
            <a:endParaRPr lang="pt-BR" alt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5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806B0-D9DE-3CBA-8372-C4138035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Gráficos: </a:t>
            </a:r>
            <a:r>
              <a:rPr lang="pt-BR" dirty="0" err="1"/>
              <a:t>BarPlot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D9906F-D3B7-4C5B-711F-6B71F4B3B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245586"/>
          </a:xfrm>
        </p:spPr>
        <p:txBody>
          <a:bodyPr/>
          <a:lstStyle/>
          <a:p>
            <a:r>
              <a:rPr lang="pt-BR" b="1" dirty="0" err="1"/>
              <a:t>BarPlot</a:t>
            </a:r>
            <a:r>
              <a:rPr lang="pt-BR" b="1" dirty="0"/>
              <a:t>:</a:t>
            </a:r>
          </a:p>
          <a:p>
            <a:r>
              <a:rPr lang="pt-BR" dirty="0"/>
              <a:t>A sintaxe básica para criar um gráfico de barras em R é:</a:t>
            </a:r>
          </a:p>
          <a:p>
            <a:endParaRPr lang="pt-BR" dirty="0"/>
          </a:p>
          <a:p>
            <a:pPr algn="l" rtl="0"/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barplot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(</a:t>
            </a:r>
            <a:r>
              <a:rPr lang="pt-BR" altLang="pt-BR" sz="2800" dirty="0" err="1">
                <a:solidFill>
                  <a:srgbClr val="000000"/>
                </a:solidFill>
                <a:latin typeface="var(--bs-font-monospace)"/>
              </a:rPr>
              <a:t>v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,xlab,ylab,main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names.arg,col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)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l" rtl="0"/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rtl="0"/>
            <a:r>
              <a:rPr lang="pt-BR" altLang="pt-BR" sz="2800" dirty="0">
                <a:latin typeface="Arial" panose="020B0604020202020204" pitchFamily="34" charset="0"/>
              </a:rPr>
              <a:t>Onde, v é um vetor que contém dados, </a:t>
            </a:r>
            <a:r>
              <a:rPr lang="pt-BR" altLang="pt-BR" sz="2800" dirty="0" err="1">
                <a:latin typeface="Arial" panose="020B0604020202020204" pitchFamily="34" charset="0"/>
              </a:rPr>
              <a:t>xlab</a:t>
            </a:r>
            <a:r>
              <a:rPr lang="pt-BR" altLang="pt-BR" sz="2800" dirty="0">
                <a:latin typeface="Arial" panose="020B0604020202020204" pitchFamily="34" charset="0"/>
              </a:rPr>
              <a:t> é o rótulo para o eixo x, </a:t>
            </a:r>
            <a:r>
              <a:rPr lang="pt-BR" altLang="pt-BR" sz="2800" dirty="0" err="1">
                <a:latin typeface="Arial" panose="020B0604020202020204" pitchFamily="34" charset="0"/>
              </a:rPr>
              <a:t>ylab</a:t>
            </a:r>
            <a:r>
              <a:rPr lang="pt-BR" altLang="pt-BR" sz="2800" dirty="0">
                <a:latin typeface="Arial" panose="020B0604020202020204" pitchFamily="34" charset="0"/>
              </a:rPr>
              <a:t> é o rótulo para eixo y, </a:t>
            </a:r>
            <a:r>
              <a:rPr lang="pt-BR" altLang="pt-BR" sz="2800" dirty="0" err="1">
                <a:latin typeface="Arial" panose="020B0604020202020204" pitchFamily="34" charset="0"/>
              </a:rPr>
              <a:t>main</a:t>
            </a:r>
            <a:r>
              <a:rPr lang="pt-BR" altLang="pt-BR" sz="2800" dirty="0">
                <a:latin typeface="Arial" panose="020B0604020202020204" pitchFamily="34" charset="0"/>
              </a:rPr>
              <a:t> é o título do gráfico de barras, </a:t>
            </a:r>
            <a:r>
              <a:rPr lang="pt-BR" altLang="pt-BR" sz="2800" dirty="0" err="1">
                <a:latin typeface="Arial" panose="020B0604020202020204" pitchFamily="34" charset="0"/>
              </a:rPr>
              <a:t>names.arg</a:t>
            </a:r>
            <a:r>
              <a:rPr lang="pt-BR" altLang="pt-BR" sz="2800" dirty="0">
                <a:latin typeface="Arial" panose="020B0604020202020204" pitchFamily="34" charset="0"/>
              </a:rPr>
              <a:t> é um vetor de nomes que aparecem sob cada barra e </a:t>
            </a:r>
            <a:r>
              <a:rPr lang="pt-BR" altLang="pt-BR" sz="2800" dirty="0" err="1">
                <a:latin typeface="Arial" panose="020B0604020202020204" pitchFamily="34" charset="0"/>
              </a:rPr>
              <a:t>col</a:t>
            </a:r>
            <a:r>
              <a:rPr lang="pt-BR" altLang="pt-BR" sz="2800" dirty="0">
                <a:latin typeface="Arial" panose="020B0604020202020204" pitchFamily="34" charset="0"/>
              </a:rPr>
              <a:t> é usado para dar cores às barras no gráfico.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168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27CDD-F3E7-9F26-2264-10E50A8F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DAB599-CF69-A3B0-5058-0D71F5C9D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5FA2DB-46F7-E248-1715-3FF4DDDDD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" t="21435" r="978" b="9608"/>
          <a:stretch/>
        </p:blipFill>
        <p:spPr>
          <a:xfrm>
            <a:off x="159028" y="660240"/>
            <a:ext cx="11913704" cy="47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62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1A5D3-7FF3-3D83-FA18-6F8E3FF5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Histograma: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1E3E5E-EFA2-45C8-2002-85815CDD1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868542"/>
          </a:xfrm>
        </p:spPr>
        <p:txBody>
          <a:bodyPr/>
          <a:lstStyle/>
          <a:p>
            <a:r>
              <a:rPr lang="pt-BR" dirty="0"/>
              <a:t>Pode-se usar o </a:t>
            </a:r>
            <a:r>
              <a:rPr lang="pt-BR" dirty="0" err="1"/>
              <a:t>dataframe</a:t>
            </a:r>
            <a:r>
              <a:rPr lang="pt-BR" dirty="0"/>
              <a:t> </a:t>
            </a:r>
            <a:r>
              <a:rPr lang="pt-BR" dirty="0" err="1"/>
              <a:t>iris</a:t>
            </a:r>
            <a:r>
              <a:rPr lang="pt-BR" dirty="0"/>
              <a:t> do pacote </a:t>
            </a:r>
            <a:r>
              <a:rPr lang="pt-BR" dirty="0" err="1"/>
              <a:t>lattice</a:t>
            </a:r>
            <a:r>
              <a:rPr lang="pt-BR" dirty="0"/>
              <a:t> para se construir um histograma.</a:t>
            </a:r>
          </a:p>
          <a:p>
            <a:r>
              <a:rPr lang="pt-BR" dirty="0"/>
              <a:t>Para isto usa-se:</a:t>
            </a:r>
          </a:p>
          <a:p>
            <a:pPr algn="l" rtl="0"/>
            <a:r>
              <a:rPr lang="pt-BR" altLang="pt-BR" dirty="0" err="1"/>
              <a:t>histogram</a:t>
            </a:r>
            <a:r>
              <a:rPr lang="pt-BR" altLang="pt-BR" dirty="0"/>
              <a:t>(~ </a:t>
            </a:r>
            <a:r>
              <a:rPr lang="pt-BR" altLang="pt-BR" dirty="0" err="1"/>
              <a:t>Sepal.Length</a:t>
            </a:r>
            <a:r>
              <a:rPr lang="pt-BR" altLang="pt-BR" dirty="0"/>
              <a:t>, data = </a:t>
            </a:r>
            <a:r>
              <a:rPr lang="pt-BR" altLang="pt-BR" dirty="0" err="1"/>
              <a:t>iris</a:t>
            </a:r>
            <a:r>
              <a:rPr lang="pt-BR" altLang="pt-BR" dirty="0"/>
              <a:t>) </a:t>
            </a:r>
          </a:p>
          <a:p>
            <a:endParaRPr lang="pt-BR" dirty="0"/>
          </a:p>
          <a:p>
            <a:r>
              <a:rPr lang="pt-BR" dirty="0"/>
              <a:t>Observação: Um histograma é um gráfico de frequência portanto, só tem uma única variável em x.</a:t>
            </a:r>
          </a:p>
        </p:txBody>
      </p:sp>
    </p:spTree>
    <p:extLst>
      <p:ext uri="{BB962C8B-B14F-4D97-AF65-F5344CB8AC3E}">
        <p14:creationId xmlns:p14="http://schemas.microsoft.com/office/powerpoint/2010/main" val="3246784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78394-5E09-03CB-6518-7D7D34A8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3E77F9-56A6-CB92-BB7C-9547C4080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C8E7FE-BAB0-2A8F-05A4-0141821B6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09" t="22208" b="7612"/>
          <a:stretch/>
        </p:blipFill>
        <p:spPr>
          <a:xfrm>
            <a:off x="2849217" y="660240"/>
            <a:ext cx="5777948" cy="48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B443F-D649-5333-1F4A-CF52C9E7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Pacote </a:t>
            </a:r>
            <a:r>
              <a:rPr lang="pt-BR" dirty="0" err="1"/>
              <a:t>Tables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086C1-7BFD-B82A-ADD2-371FC50B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048959"/>
          </a:xfrm>
        </p:spPr>
        <p:txBody>
          <a:bodyPr/>
          <a:lstStyle/>
          <a:p>
            <a:r>
              <a:rPr lang="pt-BR" dirty="0"/>
              <a:t>Um pacote muito usado em R é o </a:t>
            </a:r>
            <a:r>
              <a:rPr lang="pt-BR" dirty="0" err="1"/>
              <a:t>tables</a:t>
            </a:r>
            <a:r>
              <a:rPr lang="pt-BR" dirty="0"/>
              <a:t>. Com este pacote é possível se escrever tabelas em diversos formatos.</a:t>
            </a:r>
          </a:p>
          <a:p>
            <a:r>
              <a:rPr lang="pt-BR" dirty="0"/>
              <a:t>Para usar este pacote instale-o:</a:t>
            </a:r>
          </a:p>
          <a:p>
            <a:r>
              <a:rPr lang="pt-BR" dirty="0" err="1"/>
              <a:t>install.packages</a:t>
            </a:r>
            <a:r>
              <a:rPr lang="pt-BR" dirty="0"/>
              <a:t>('</a:t>
            </a:r>
            <a:r>
              <a:rPr lang="pt-BR" dirty="0" err="1"/>
              <a:t>tables</a:t>
            </a:r>
            <a:r>
              <a:rPr lang="pt-BR" dirty="0"/>
              <a:t>')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tables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9402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6846B-F6CC-1FA7-9370-EB7C476F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025" y="660240"/>
            <a:ext cx="9129445" cy="1229567"/>
          </a:xfrm>
        </p:spPr>
        <p:txBody>
          <a:bodyPr/>
          <a:lstStyle/>
          <a:p>
            <a:r>
              <a:rPr lang="pt-BR" dirty="0"/>
              <a:t>Exemplo de uso do pacote </a:t>
            </a:r>
            <a:r>
              <a:rPr lang="pt-BR" dirty="0" err="1"/>
              <a:t>Tables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9C8EB9-15BE-469A-71A6-CEAB87954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048959"/>
          </a:xfrm>
        </p:spPr>
        <p:txBody>
          <a:bodyPr/>
          <a:lstStyle/>
          <a:p>
            <a:r>
              <a:rPr lang="pt-BR" dirty="0"/>
              <a:t>Uma maneira de imprimir uma tabela com o pacote </a:t>
            </a:r>
            <a:r>
              <a:rPr lang="pt-BR" dirty="0" err="1"/>
              <a:t>tables</a:t>
            </a:r>
            <a:r>
              <a:rPr lang="pt-BR" dirty="0"/>
              <a:t> é da seguinte forma:</a:t>
            </a:r>
          </a:p>
          <a:p>
            <a:endParaRPr lang="pt-BR" dirty="0"/>
          </a:p>
          <a:p>
            <a:r>
              <a:rPr lang="en-US" dirty="0"/>
              <a:t>tabular(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~</a:t>
            </a:r>
          </a:p>
          <a:p>
            <a:r>
              <a:rPr lang="en-US" dirty="0"/>
              <a:t>           All(</a:t>
            </a:r>
            <a:r>
              <a:rPr lang="en-US" dirty="0" err="1"/>
              <a:t>data_frame</a:t>
            </a:r>
            <a:r>
              <a:rPr lang="en-US" dirty="0"/>
              <a:t>)*(mean + </a:t>
            </a:r>
            <a:r>
              <a:rPr lang="en-US" dirty="0" err="1"/>
              <a:t>sd</a:t>
            </a:r>
            <a:r>
              <a:rPr lang="en-US" dirty="0"/>
              <a:t>), data=</a:t>
            </a:r>
            <a:r>
              <a:rPr lang="en-US" dirty="0" err="1"/>
              <a:t>data_frame</a:t>
            </a:r>
            <a:r>
              <a:rPr lang="en-US" dirty="0"/>
              <a:t> 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680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C3710-A95A-017B-1559-A4C12969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025" y="660240"/>
            <a:ext cx="10043845" cy="1844351"/>
          </a:xfrm>
        </p:spPr>
        <p:txBody>
          <a:bodyPr/>
          <a:lstStyle/>
          <a:p>
            <a:r>
              <a:rPr lang="pt-BR" dirty="0"/>
              <a:t>Exemplo de construção de uma tabela: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25D9F-554A-99EC-7453-38DD6D2E9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048959"/>
          </a:xfrm>
        </p:spPr>
        <p:txBody>
          <a:bodyPr/>
          <a:lstStyle/>
          <a:p>
            <a:r>
              <a:rPr lang="pt-BR" dirty="0"/>
              <a:t>Use o </a:t>
            </a:r>
            <a:r>
              <a:rPr lang="pt-BR" dirty="0" err="1"/>
              <a:t>dataframe</a:t>
            </a:r>
            <a:r>
              <a:rPr lang="pt-BR" dirty="0"/>
              <a:t> íris para determinar o valor médio e o desvio padrão dos dados por espécie.</a:t>
            </a:r>
          </a:p>
          <a:p>
            <a:endParaRPr lang="pt-BR" dirty="0"/>
          </a:p>
          <a:p>
            <a:r>
              <a:rPr lang="pt-BR" dirty="0"/>
              <a:t>Para isto usa-se:</a:t>
            </a:r>
          </a:p>
          <a:p>
            <a:r>
              <a:rPr lang="en-US" dirty="0"/>
              <a:t>tabular( Species ~ All(iris)*(mean + </a:t>
            </a:r>
            <a:r>
              <a:rPr lang="en-US" dirty="0" err="1"/>
              <a:t>sd</a:t>
            </a:r>
            <a:r>
              <a:rPr lang="en-US" dirty="0"/>
              <a:t>), data=iris 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2244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A2936-D55B-DB60-AB38-29BCAED4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24FAC-693F-90E6-7335-1CCCEEF7C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8854BB-9254-35FE-88A9-A6FFA1018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50" r="45000" b="9607"/>
          <a:stretch/>
        </p:blipFill>
        <p:spPr>
          <a:xfrm>
            <a:off x="2067339" y="660239"/>
            <a:ext cx="8273874" cy="53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2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1A7C6-CD73-0074-2336-244CDA4C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5" y="660240"/>
            <a:ext cx="7248939" cy="1229567"/>
          </a:xfrm>
        </p:spPr>
        <p:txBody>
          <a:bodyPr/>
          <a:lstStyle/>
          <a:p>
            <a:r>
              <a:rPr lang="pt-BR" dirty="0"/>
              <a:t>Exemplo de gráfico </a:t>
            </a:r>
            <a:r>
              <a:rPr lang="pt-BR" dirty="0" err="1"/>
              <a:t>BarPlot</a:t>
            </a:r>
            <a:r>
              <a:rPr lang="pt-BR" dirty="0"/>
              <a:t>: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7B3C07-8B87-18EB-3291-6F8A8CF86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810449"/>
          </a:xfrm>
        </p:spPr>
        <p:txBody>
          <a:bodyPr/>
          <a:lstStyle/>
          <a:p>
            <a:pPr algn="l" rtl="0"/>
            <a:r>
              <a:rPr lang="pt-BR" altLang="pt-BR" sz="2800" dirty="0">
                <a:latin typeface="var(--bs-font-monospace)"/>
              </a:rPr>
              <a:t>v1 &lt;- c(7,12,28,3,41) </a:t>
            </a:r>
          </a:p>
          <a:p>
            <a:pPr algn="l" rtl="0"/>
            <a:r>
              <a:rPr lang="pt-BR" altLang="pt-BR" sz="2800" dirty="0">
                <a:latin typeface="var(--bs-font-monospace)"/>
              </a:rPr>
              <a:t>v2 &lt;- c("Mar","</a:t>
            </a:r>
            <a:r>
              <a:rPr lang="pt-BR" altLang="pt-BR" sz="2800" dirty="0" err="1">
                <a:latin typeface="var(--bs-font-monospace)"/>
              </a:rPr>
              <a:t>Abr</a:t>
            </a:r>
            <a:r>
              <a:rPr lang="pt-BR" altLang="pt-BR" sz="2800" dirty="0">
                <a:latin typeface="var(--bs-font-monospace)"/>
              </a:rPr>
              <a:t>","Mai","</a:t>
            </a:r>
            <a:r>
              <a:rPr lang="pt-BR" altLang="pt-BR" sz="2800" dirty="0" err="1">
                <a:latin typeface="var(--bs-font-monospace)"/>
              </a:rPr>
              <a:t>Jun</a:t>
            </a:r>
            <a:r>
              <a:rPr lang="pt-BR" altLang="pt-BR" sz="2800" dirty="0">
                <a:latin typeface="var(--bs-font-monospace)"/>
              </a:rPr>
              <a:t>","Jul")</a:t>
            </a:r>
          </a:p>
          <a:p>
            <a:pPr algn="l" rtl="0"/>
            <a:r>
              <a:rPr lang="pt-BR" altLang="pt-BR" sz="2800" dirty="0" err="1">
                <a:latin typeface="var(--bs-font-monospace)"/>
              </a:rPr>
              <a:t>barplot</a:t>
            </a:r>
            <a:r>
              <a:rPr lang="pt-BR" altLang="pt-BR" sz="2800" dirty="0">
                <a:latin typeface="var(--bs-font-monospace)"/>
              </a:rPr>
              <a:t>(v1,names.arg=v2,xlab="Mês",</a:t>
            </a:r>
            <a:r>
              <a:rPr lang="pt-BR" altLang="pt-BR" sz="2800" dirty="0" err="1">
                <a:latin typeface="var(--bs-font-monospace)"/>
              </a:rPr>
              <a:t>ylab</a:t>
            </a:r>
            <a:r>
              <a:rPr lang="pt-BR" altLang="pt-BR" sz="2800" dirty="0">
                <a:latin typeface="var(--bs-font-monospace)"/>
              </a:rPr>
              <a:t>="Vendas",</a:t>
            </a:r>
            <a:r>
              <a:rPr lang="pt-BR" altLang="pt-BR" sz="2800" dirty="0" err="1">
                <a:latin typeface="var(--bs-font-monospace)"/>
              </a:rPr>
              <a:t>col</a:t>
            </a:r>
            <a:r>
              <a:rPr lang="pt-BR" altLang="pt-BR" sz="2800" dirty="0">
                <a:latin typeface="var(--bs-font-monospace)"/>
              </a:rPr>
              <a:t>="blue" </a:t>
            </a:r>
          </a:p>
          <a:p>
            <a:pPr algn="l" rtl="0"/>
            <a:r>
              <a:rPr lang="pt-BR" altLang="pt-BR" sz="2800" dirty="0">
                <a:latin typeface="var(--bs-font-monospace)"/>
              </a:rPr>
              <a:t>        ,</a:t>
            </a:r>
            <a:r>
              <a:rPr lang="pt-BR" altLang="pt-BR" sz="2800" dirty="0" err="1">
                <a:latin typeface="var(--bs-font-monospace)"/>
              </a:rPr>
              <a:t>main</a:t>
            </a:r>
            <a:r>
              <a:rPr lang="pt-BR" altLang="pt-BR" sz="2800" dirty="0">
                <a:latin typeface="var(--bs-font-monospace)"/>
              </a:rPr>
              <a:t>="Vendas por Mês")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algn="l" rtl="0"/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55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B5D07-C49A-7E6D-284C-EF5CADEA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CF0430-0FEE-912B-D153-3AEAF79F2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997718-3C0C-8946-6450-BBE584CC2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" t="23562" r="2935" b="7999"/>
          <a:stretch/>
        </p:blipFill>
        <p:spPr>
          <a:xfrm>
            <a:off x="166520" y="673492"/>
            <a:ext cx="11714921" cy="46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6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EB2B-3AE8-50B4-E179-5EC1B9C8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Gráficos: </a:t>
            </a:r>
            <a:r>
              <a:rPr lang="pt-BR" dirty="0" err="1"/>
              <a:t>PieChart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0268CA-14EA-A989-CEE3-4F8FF6D5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119013"/>
          </a:xfrm>
        </p:spPr>
        <p:txBody>
          <a:bodyPr/>
          <a:lstStyle/>
          <a:p>
            <a:r>
              <a:rPr lang="pt-BR" b="1" dirty="0" err="1"/>
              <a:t>PieChart</a:t>
            </a:r>
            <a:r>
              <a:rPr lang="pt-BR" b="1" dirty="0"/>
              <a:t>:</a:t>
            </a:r>
          </a:p>
          <a:p>
            <a:r>
              <a:rPr lang="pt-BR" dirty="0"/>
              <a:t>A sintaxe básica para criar um gráfico de pizza em R é:</a:t>
            </a:r>
          </a:p>
          <a:p>
            <a:endParaRPr lang="pt-BR" dirty="0"/>
          </a:p>
          <a:p>
            <a:pPr algn="l" rtl="0"/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pie(x,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labels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radius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main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col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clockwise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)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  <a:p>
            <a:r>
              <a:rPr lang="pt-BR" dirty="0"/>
              <a:t>Onde x é um vetor que contém os dados, </a:t>
            </a:r>
            <a:r>
              <a:rPr lang="pt-BR" dirty="0" err="1"/>
              <a:t>labels</a:t>
            </a:r>
            <a:r>
              <a:rPr lang="pt-BR" dirty="0"/>
              <a:t> é usado para dar descrição às fatias, </a:t>
            </a:r>
            <a:r>
              <a:rPr lang="pt-BR" dirty="0" err="1"/>
              <a:t>radius</a:t>
            </a:r>
            <a:r>
              <a:rPr lang="pt-BR" dirty="0"/>
              <a:t> indica o raio do círculo do gráfico da torta, </a:t>
            </a:r>
            <a:r>
              <a:rPr lang="pt-BR" dirty="0" err="1"/>
              <a:t>main</a:t>
            </a:r>
            <a:r>
              <a:rPr lang="pt-BR" dirty="0"/>
              <a:t> indica o título do gráfico, </a:t>
            </a:r>
            <a:r>
              <a:rPr lang="pt-BR" dirty="0" err="1"/>
              <a:t>col</a:t>
            </a:r>
            <a:r>
              <a:rPr lang="pt-BR" dirty="0"/>
              <a:t> indica a paleta de cores.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73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C9EC1-207C-608A-2488-3E0C988A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84" y="739753"/>
            <a:ext cx="7250194" cy="614784"/>
          </a:xfrm>
        </p:spPr>
        <p:txBody>
          <a:bodyPr/>
          <a:lstStyle/>
          <a:p>
            <a:r>
              <a:rPr lang="pt-BR" dirty="0"/>
              <a:t>Exemplo de gráfico </a:t>
            </a:r>
            <a:r>
              <a:rPr lang="pt-BR" dirty="0" err="1"/>
              <a:t>PieChart</a:t>
            </a:r>
            <a:r>
              <a:rPr lang="pt-BR" dirty="0"/>
              <a:t>: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6100C8-92EE-0ABF-F692-3C839084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241337"/>
          </a:xfrm>
        </p:spPr>
        <p:txBody>
          <a:bodyPr/>
          <a:lstStyle/>
          <a:p>
            <a:pPr algn="l" rtl="0"/>
            <a:r>
              <a:rPr lang="pt-BR" altLang="pt-BR" dirty="0"/>
              <a:t>x &lt;- c(21, 62, 10, 53) </a:t>
            </a:r>
            <a:r>
              <a:rPr lang="pt-BR" altLang="pt-BR" dirty="0" err="1"/>
              <a:t>labels</a:t>
            </a:r>
            <a:r>
              <a:rPr lang="pt-BR" altLang="pt-BR" dirty="0"/>
              <a:t> &lt;- c(“</a:t>
            </a:r>
            <a:r>
              <a:rPr lang="pt-BR" altLang="pt-BR" dirty="0" err="1"/>
              <a:t>ford</a:t>
            </a:r>
            <a:r>
              <a:rPr lang="pt-BR" altLang="pt-BR" dirty="0"/>
              <a:t>", “fiat", “cherry", “</a:t>
            </a:r>
            <a:r>
              <a:rPr lang="pt-BR" altLang="pt-BR" dirty="0" err="1"/>
              <a:t>bmw</a:t>
            </a:r>
            <a:r>
              <a:rPr lang="pt-BR" altLang="pt-BR" dirty="0"/>
              <a:t>")</a:t>
            </a:r>
          </a:p>
          <a:p>
            <a:pPr algn="l" rtl="0"/>
            <a:r>
              <a:rPr lang="pt-BR" altLang="pt-BR" dirty="0"/>
              <a:t>pie(x, </a:t>
            </a:r>
            <a:r>
              <a:rPr lang="pt-BR" altLang="pt-BR" dirty="0" err="1"/>
              <a:t>labels</a:t>
            </a:r>
            <a:r>
              <a:rPr lang="pt-BR" altLang="pt-BR" dirty="0"/>
              <a:t>, </a:t>
            </a:r>
            <a:r>
              <a:rPr lang="pt-BR" altLang="pt-BR" dirty="0" err="1"/>
              <a:t>main</a:t>
            </a:r>
            <a:r>
              <a:rPr lang="pt-BR" altLang="pt-BR" dirty="0"/>
              <a:t> = “gráfico pizza – marcas carros", </a:t>
            </a:r>
            <a:r>
              <a:rPr lang="pt-BR" altLang="pt-BR" dirty="0" err="1"/>
              <a:t>col</a:t>
            </a:r>
            <a:r>
              <a:rPr lang="pt-BR" altLang="pt-BR" dirty="0"/>
              <a:t> = </a:t>
            </a:r>
            <a:r>
              <a:rPr lang="pt-BR" altLang="pt-BR" dirty="0" err="1"/>
              <a:t>rainbow</a:t>
            </a:r>
            <a:r>
              <a:rPr lang="pt-BR" altLang="pt-BR" dirty="0"/>
              <a:t>(</a:t>
            </a:r>
            <a:r>
              <a:rPr lang="pt-BR" altLang="pt-BR" dirty="0" err="1"/>
              <a:t>length</a:t>
            </a:r>
            <a:r>
              <a:rPr lang="pt-BR" altLang="pt-BR" dirty="0"/>
              <a:t>(x))) </a:t>
            </a:r>
          </a:p>
          <a:p>
            <a:pPr algn="l" rtl="0"/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l" rtl="0"/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91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7E373-FAC9-261B-43A5-53546DF9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Gráfico de Pizza: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AD79C6-8243-A7C4-AE99-C0CDFF7D2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23EFE1-3854-1606-7456-C24420079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8" t="24142" r="9916" b="23078"/>
          <a:stretch/>
        </p:blipFill>
        <p:spPr>
          <a:xfrm>
            <a:off x="717137" y="1835284"/>
            <a:ext cx="10757725" cy="36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8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FA47A-C58B-2AF8-1B9C-A198C71D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09" y="660240"/>
            <a:ext cx="9261966" cy="1229567"/>
          </a:xfrm>
        </p:spPr>
        <p:txBody>
          <a:bodyPr/>
          <a:lstStyle/>
          <a:p>
            <a:r>
              <a:rPr lang="pt-BR" dirty="0"/>
              <a:t>Um gráfico de Pizza mais elaborado: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6B2E67-D973-7BEB-9768-0D154CBB7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78F741-CAD7-B5E2-FB11-A2FCEF1C5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" t="23754" r="2826" b="23466"/>
          <a:stretch/>
        </p:blipFill>
        <p:spPr>
          <a:xfrm>
            <a:off x="331302" y="2398643"/>
            <a:ext cx="11648660" cy="36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31212"/>
      </p:ext>
    </p:extLst>
  </p:cSld>
  <p:clrMapOvr>
    <a:masterClrMapping/>
  </p:clrMapOvr>
</p:sld>
</file>

<file path=ppt/theme/theme1.xml><?xml version="1.0" encoding="utf-8"?>
<a:theme xmlns:a="http://schemas.openxmlformats.org/drawingml/2006/main" name="aula 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1261</Words>
  <Application>Microsoft Office PowerPoint</Application>
  <PresentationFormat>Widescreen</PresentationFormat>
  <Paragraphs>141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Arial</vt:lpstr>
      <vt:lpstr>Calibri</vt:lpstr>
      <vt:lpstr>Georgia</vt:lpstr>
      <vt:lpstr>Lato</vt:lpstr>
      <vt:lpstr>Tahoma</vt:lpstr>
      <vt:lpstr>Trebuchet MS</vt:lpstr>
      <vt:lpstr>var(--bs-font-monospace)</vt:lpstr>
      <vt:lpstr>aula 12</vt:lpstr>
      <vt:lpstr>Linguagem R </vt:lpstr>
      <vt:lpstr>Aula 7 </vt:lpstr>
      <vt:lpstr>Gráficos: BarPlot</vt:lpstr>
      <vt:lpstr>Exemplo de gráfico BarPlot:</vt:lpstr>
      <vt:lpstr>Apresentação do PowerPoint</vt:lpstr>
      <vt:lpstr>Gráficos: PieChart</vt:lpstr>
      <vt:lpstr>Exemplo de gráfico PieChart:</vt:lpstr>
      <vt:lpstr>Gráfico de Pizza: </vt:lpstr>
      <vt:lpstr>Um gráfico de Pizza mais elaborado:</vt:lpstr>
      <vt:lpstr>Gráfico BoxPlot:</vt:lpstr>
      <vt:lpstr>Exemplo de um BoxPlot:</vt:lpstr>
      <vt:lpstr>Apresentação do PowerPoint</vt:lpstr>
      <vt:lpstr>Gráfico Histograma:</vt:lpstr>
      <vt:lpstr>Exemplo de gráfico de histograma:</vt:lpstr>
      <vt:lpstr>Apresentação do PowerPoint</vt:lpstr>
      <vt:lpstr>Gráfico de Linha:</vt:lpstr>
      <vt:lpstr>Exemplo de gráfico de linha:</vt:lpstr>
      <vt:lpstr>Apresentação do PowerPoint</vt:lpstr>
      <vt:lpstr>Gráfico de Dispersão de Pontos:</vt:lpstr>
      <vt:lpstr>Exemplo de gráfico de  dispersão de pontos:</vt:lpstr>
      <vt:lpstr>Apresentação do PowerPoint</vt:lpstr>
      <vt:lpstr>Pacote Lattice:</vt:lpstr>
      <vt:lpstr>Pacote Lattice:</vt:lpstr>
      <vt:lpstr>Pacote Lattice:</vt:lpstr>
      <vt:lpstr>Gráfico de dispersão no pacote Lattice: </vt:lpstr>
      <vt:lpstr>Apresentação do PowerPoint</vt:lpstr>
      <vt:lpstr>Melhorando o aspecto do gráfico:</vt:lpstr>
      <vt:lpstr>Apresentação do PowerPoint</vt:lpstr>
      <vt:lpstr>Montagem de um painel:</vt:lpstr>
      <vt:lpstr>Apresentação do PowerPoint</vt:lpstr>
      <vt:lpstr>Histograma:</vt:lpstr>
      <vt:lpstr>Apresentação do PowerPoint</vt:lpstr>
      <vt:lpstr>Pacote Tables:</vt:lpstr>
      <vt:lpstr>Exemplo de uso do pacote Tables:</vt:lpstr>
      <vt:lpstr>Exemplo de construção de uma tabela: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</dc:title>
  <dc:creator>Dourival Júnior</dc:creator>
  <cp:lastModifiedBy>Dourival Júnior</cp:lastModifiedBy>
  <cp:revision>89</cp:revision>
  <dcterms:created xsi:type="dcterms:W3CDTF">2022-10-27T10:35:11Z</dcterms:created>
  <dcterms:modified xsi:type="dcterms:W3CDTF">2022-11-10T17:55:37Z</dcterms:modified>
</cp:coreProperties>
</file>