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5" r:id="rId6"/>
    <p:sldId id="271" r:id="rId7"/>
    <p:sldId id="267" r:id="rId8"/>
    <p:sldId id="272" r:id="rId9"/>
    <p:sldId id="273" r:id="rId10"/>
    <p:sldId id="275" r:id="rId11"/>
    <p:sldId id="274" r:id="rId12"/>
    <p:sldId id="260" r:id="rId13"/>
    <p:sldId id="261" r:id="rId14"/>
    <p:sldId id="262" r:id="rId15"/>
    <p:sldId id="263" r:id="rId16"/>
    <p:sldId id="264" r:id="rId17"/>
    <p:sldId id="276" r:id="rId18"/>
    <p:sldId id="266" r:id="rId19"/>
    <p:sldId id="277" r:id="rId20"/>
    <p:sldId id="278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50137" y="665517"/>
            <a:ext cx="8891727" cy="614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95" b="0" i="0">
                <a:solidFill>
                  <a:srgbClr val="FF5621"/>
                </a:solidFill>
                <a:latin typeface="Trebuchet MS"/>
                <a:cs typeface="Trebuchet MS"/>
              </a:defRPr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87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1229567"/>
          </a:xfrm>
        </p:spPr>
        <p:txBody>
          <a:bodyPr lIns="0" tIns="0" rIns="0" bIns="0"/>
          <a:lstStyle>
            <a:lvl1pPr>
              <a:defRPr sz="3995" b="0" i="0">
                <a:solidFill>
                  <a:srgbClr val="FF5621"/>
                </a:solidFill>
                <a:latin typeface="Trebuchet MS"/>
                <a:cs typeface="Trebuchet MS"/>
              </a:defRPr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409792"/>
          </a:xfrm>
        </p:spPr>
        <p:txBody>
          <a:bodyPr lIns="0" tIns="0" rIns="0" bIns="0"/>
          <a:lstStyle>
            <a:lvl1pPr>
              <a:defRPr sz="2663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4E21E-547C-450B-86AB-02C2F86CB64A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5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1229567"/>
          </a:xfrm>
        </p:spPr>
        <p:txBody>
          <a:bodyPr lIns="0" tIns="0" rIns="0" bIns="0"/>
          <a:lstStyle>
            <a:lvl1pPr>
              <a:defRPr sz="3995" b="0" i="0">
                <a:solidFill>
                  <a:srgbClr val="FF5621"/>
                </a:solidFill>
                <a:latin typeface="Trebuchet MS"/>
                <a:cs typeface="Trebuchet MS"/>
              </a:defRPr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64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1229567"/>
          </a:xfrm>
        </p:spPr>
        <p:txBody>
          <a:bodyPr lIns="0" tIns="0" rIns="0" bIns="0"/>
          <a:lstStyle>
            <a:lvl1pPr>
              <a:defRPr sz="3995" b="0" i="0">
                <a:solidFill>
                  <a:srgbClr val="FF5621"/>
                </a:solidFill>
                <a:latin typeface="Trebuchet MS"/>
                <a:cs typeface="Trebuchet MS"/>
              </a:defRPr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02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795" y="120581"/>
            <a:ext cx="514079" cy="50001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64795" y="613409"/>
            <a:ext cx="11360573" cy="1691"/>
          </a:xfrm>
          <a:custGeom>
            <a:avLst/>
            <a:gdLst/>
            <a:ahLst/>
            <a:cxnLst/>
            <a:rect l="l" t="t" r="r" b="b"/>
            <a:pathLst>
              <a:path w="8520430" h="1270">
                <a:moveTo>
                  <a:pt x="0" y="0"/>
                </a:moveTo>
                <a:lnTo>
                  <a:pt x="8520125" y="711"/>
                </a:lnTo>
              </a:path>
            </a:pathLst>
          </a:custGeom>
          <a:ln w="935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864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61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5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5" name="Google Shape;15;p35"/>
          <p:cNvSpPr txBox="1">
            <a:spLocks noGrp="1"/>
          </p:cNvSpPr>
          <p:nvPr>
            <p:ph type="subTitle" idx="1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" name="Google Shape;16;p35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09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64795" y="120581"/>
            <a:ext cx="514079" cy="50001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64795" y="613409"/>
            <a:ext cx="11360573" cy="1691"/>
          </a:xfrm>
          <a:custGeom>
            <a:avLst/>
            <a:gdLst/>
            <a:ahLst/>
            <a:cxnLst/>
            <a:rect l="l" t="t" r="r" b="b"/>
            <a:pathLst>
              <a:path w="8520430" h="1270">
                <a:moveTo>
                  <a:pt x="0" y="0"/>
                </a:moveTo>
                <a:lnTo>
                  <a:pt x="8520125" y="711"/>
                </a:lnTo>
              </a:path>
            </a:pathLst>
          </a:custGeom>
          <a:ln w="935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864"/>
          </a:p>
        </p:txBody>
      </p:sp>
      <p:sp>
        <p:nvSpPr>
          <p:cNvPr id="18" name="bg object 18"/>
          <p:cNvSpPr/>
          <p:nvPr/>
        </p:nvSpPr>
        <p:spPr>
          <a:xfrm>
            <a:off x="364795" y="6423835"/>
            <a:ext cx="11360573" cy="1691"/>
          </a:xfrm>
          <a:custGeom>
            <a:avLst/>
            <a:gdLst/>
            <a:ahLst/>
            <a:cxnLst/>
            <a:rect l="l" t="t" r="r" b="b"/>
            <a:pathLst>
              <a:path w="8520430" h="1270">
                <a:moveTo>
                  <a:pt x="0" y="0"/>
                </a:moveTo>
                <a:lnTo>
                  <a:pt x="8520125" y="711"/>
                </a:lnTo>
              </a:path>
            </a:pathLst>
          </a:custGeom>
          <a:ln w="935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864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FF562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91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8853" eaLnBrk="1" hangingPunct="1">
        <a:defRPr>
          <a:latin typeface="+mn-lt"/>
          <a:ea typeface="+mn-ea"/>
          <a:cs typeface="+mn-cs"/>
        </a:defRPr>
      </a:lvl2pPr>
      <a:lvl3pPr marL="1217706" eaLnBrk="1" hangingPunct="1">
        <a:defRPr>
          <a:latin typeface="+mn-lt"/>
          <a:ea typeface="+mn-ea"/>
          <a:cs typeface="+mn-cs"/>
        </a:defRPr>
      </a:lvl3pPr>
      <a:lvl4pPr marL="1826560" eaLnBrk="1" hangingPunct="1">
        <a:defRPr>
          <a:latin typeface="+mn-lt"/>
          <a:ea typeface="+mn-ea"/>
          <a:cs typeface="+mn-cs"/>
        </a:defRPr>
      </a:lvl4pPr>
      <a:lvl5pPr marL="2435413" eaLnBrk="1" hangingPunct="1">
        <a:defRPr>
          <a:latin typeface="+mn-lt"/>
          <a:ea typeface="+mn-ea"/>
          <a:cs typeface="+mn-cs"/>
        </a:defRPr>
      </a:lvl5pPr>
      <a:lvl6pPr marL="3044266" eaLnBrk="1" hangingPunct="1">
        <a:defRPr>
          <a:latin typeface="+mn-lt"/>
          <a:ea typeface="+mn-ea"/>
          <a:cs typeface="+mn-cs"/>
        </a:defRPr>
      </a:lvl6pPr>
      <a:lvl7pPr marL="3653119" eaLnBrk="1" hangingPunct="1">
        <a:defRPr>
          <a:latin typeface="+mn-lt"/>
          <a:ea typeface="+mn-ea"/>
          <a:cs typeface="+mn-cs"/>
        </a:defRPr>
      </a:lvl7pPr>
      <a:lvl8pPr marL="4261973" eaLnBrk="1" hangingPunct="1">
        <a:defRPr>
          <a:latin typeface="+mn-lt"/>
          <a:ea typeface="+mn-ea"/>
          <a:cs typeface="+mn-cs"/>
        </a:defRPr>
      </a:lvl8pPr>
      <a:lvl9pPr marL="4870826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8853" eaLnBrk="1" hangingPunct="1">
        <a:defRPr>
          <a:latin typeface="+mn-lt"/>
          <a:ea typeface="+mn-ea"/>
          <a:cs typeface="+mn-cs"/>
        </a:defRPr>
      </a:lvl2pPr>
      <a:lvl3pPr marL="1217706" eaLnBrk="1" hangingPunct="1">
        <a:defRPr>
          <a:latin typeface="+mn-lt"/>
          <a:ea typeface="+mn-ea"/>
          <a:cs typeface="+mn-cs"/>
        </a:defRPr>
      </a:lvl3pPr>
      <a:lvl4pPr marL="1826560" eaLnBrk="1" hangingPunct="1">
        <a:defRPr>
          <a:latin typeface="+mn-lt"/>
          <a:ea typeface="+mn-ea"/>
          <a:cs typeface="+mn-cs"/>
        </a:defRPr>
      </a:lvl4pPr>
      <a:lvl5pPr marL="2435413" eaLnBrk="1" hangingPunct="1">
        <a:defRPr>
          <a:latin typeface="+mn-lt"/>
          <a:ea typeface="+mn-ea"/>
          <a:cs typeface="+mn-cs"/>
        </a:defRPr>
      </a:lvl5pPr>
      <a:lvl6pPr marL="3044266" eaLnBrk="1" hangingPunct="1">
        <a:defRPr>
          <a:latin typeface="+mn-lt"/>
          <a:ea typeface="+mn-ea"/>
          <a:cs typeface="+mn-cs"/>
        </a:defRPr>
      </a:lvl6pPr>
      <a:lvl7pPr marL="3653119" eaLnBrk="1" hangingPunct="1">
        <a:defRPr>
          <a:latin typeface="+mn-lt"/>
          <a:ea typeface="+mn-ea"/>
          <a:cs typeface="+mn-cs"/>
        </a:defRPr>
      </a:lvl7pPr>
      <a:lvl8pPr marL="4261973" eaLnBrk="1" hangingPunct="1">
        <a:defRPr>
          <a:latin typeface="+mn-lt"/>
          <a:ea typeface="+mn-ea"/>
          <a:cs typeface="+mn-cs"/>
        </a:defRPr>
      </a:lvl8pPr>
      <a:lvl9pPr marL="4870826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55717-5C8B-3120-332E-6C487E441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3429" y="2205159"/>
            <a:ext cx="5127400" cy="2447682"/>
          </a:xfrm>
        </p:spPr>
        <p:txBody>
          <a:bodyPr/>
          <a:lstStyle/>
          <a:p>
            <a:pPr algn="ctr"/>
            <a:r>
              <a:rPr lang="pt-BR" dirty="0"/>
              <a:t>Linguagem R	</a:t>
            </a:r>
          </a:p>
        </p:txBody>
      </p:sp>
      <p:pic>
        <p:nvPicPr>
          <p:cNvPr id="1026" name="Picture 2" descr="Estatística básica no Enem - Brasil Escola">
            <a:extLst>
              <a:ext uri="{FF2B5EF4-FFF2-40B4-BE49-F238E27FC236}">
                <a16:creationId xmlns:a16="http://schemas.microsoft.com/office/drawing/2014/main" id="{2E498CBE-5DBA-4B8F-973B-2A0444AE2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71" y="1304263"/>
            <a:ext cx="5287915" cy="3527795"/>
          </a:xfrm>
          <a:prstGeom prst="rect">
            <a:avLst/>
          </a:prstGeom>
          <a:noFill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886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D37FB-0B91-1684-8884-F2E9D7E8A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025" y="660240"/>
            <a:ext cx="9629987" cy="1844351"/>
          </a:xfrm>
        </p:spPr>
        <p:txBody>
          <a:bodyPr/>
          <a:lstStyle/>
          <a:p>
            <a:r>
              <a:rPr lang="pt-BR" dirty="0"/>
              <a:t>Exemplificando os tipos de amostragem: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128C44-B976-4679-AC16-7C4C95354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2458750"/>
          </a:xfrm>
        </p:spPr>
        <p:txBody>
          <a:bodyPr/>
          <a:lstStyle/>
          <a:p>
            <a:pPr algn="just"/>
            <a:r>
              <a:rPr lang="pt-BR" b="1" dirty="0"/>
              <a:t>Amostragem Sistemática:</a:t>
            </a:r>
          </a:p>
          <a:p>
            <a:pPr algn="just"/>
            <a:r>
              <a:rPr lang="pt-BR" dirty="0"/>
              <a:t>Uma amostra de 10% dos alunos com déficit de atenção diagnosticado é selecionada. </a:t>
            </a:r>
          </a:p>
          <a:p>
            <a:pPr algn="just"/>
            <a:r>
              <a:rPr lang="pt-BR" dirty="0"/>
              <a:t>Sorteia-se um valor de 1 a 5. Se o sorteado for o 2, incluem-se na amostra 2, o 7, o 12 e assim por diante de cinco em cinco.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9306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DE60F-A5F4-1D7D-3C1B-8807328E4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988" y="660240"/>
            <a:ext cx="9949342" cy="1844351"/>
          </a:xfrm>
        </p:spPr>
        <p:txBody>
          <a:bodyPr/>
          <a:lstStyle/>
          <a:p>
            <a:r>
              <a:rPr lang="pt-BR" dirty="0"/>
              <a:t>Exemplificando os tipos de amostragem: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232A1D-9248-E991-D1BC-8E9D086F0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2458750"/>
          </a:xfrm>
        </p:spPr>
        <p:txBody>
          <a:bodyPr/>
          <a:lstStyle/>
          <a:p>
            <a:pPr algn="just"/>
            <a:r>
              <a:rPr lang="pt-BR" b="1" dirty="0"/>
              <a:t>Amostragem Estratificada:</a:t>
            </a:r>
          </a:p>
          <a:p>
            <a:pPr algn="just"/>
            <a:r>
              <a:rPr lang="pt-BR" dirty="0"/>
              <a:t>Supondo que dos 100 alunos de uma escola, 60 sejam meninos e 40 sejam meninas. Vamos obter a amostra proporcional estratificada de 10% desta população, ou seja, temos dois estratos: sexo masculino, sendo 6 meninos e sexo feminino, sendo 4 meninas.</a:t>
            </a:r>
          </a:p>
        </p:txBody>
      </p:sp>
    </p:spTree>
    <p:extLst>
      <p:ext uri="{BB962C8B-B14F-4D97-AF65-F5344CB8AC3E}">
        <p14:creationId xmlns:p14="http://schemas.microsoft.com/office/powerpoint/2010/main" val="340325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55056-C3E5-0F22-360F-B5365FFDF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614784"/>
          </a:xfrm>
        </p:spPr>
        <p:txBody>
          <a:bodyPr/>
          <a:lstStyle/>
          <a:p>
            <a:r>
              <a:rPr lang="pt-BR" dirty="0"/>
              <a:t>Medidas de Posição: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028B71-16C7-D8D1-40E8-9B5D429DE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3688126"/>
          </a:xfrm>
        </p:spPr>
        <p:txBody>
          <a:bodyPr/>
          <a:lstStyle/>
          <a:p>
            <a:r>
              <a:rPr lang="pt-BR" b="1" dirty="0"/>
              <a:t>Média aritmética </a:t>
            </a:r>
            <a:r>
              <a:rPr lang="pt-BR" dirty="0"/>
              <a:t>é calculada somando-se todas as observações e dividindo o resultado pelo número de elementos foram somados.</a:t>
            </a:r>
          </a:p>
          <a:p>
            <a:r>
              <a:rPr lang="pt-BR" b="1" dirty="0"/>
              <a:t>Mediana</a:t>
            </a:r>
            <a:r>
              <a:rPr lang="pt-BR" dirty="0"/>
              <a:t> é o elemento que ocupa a posição central do conjunto de dados.</a:t>
            </a:r>
          </a:p>
          <a:p>
            <a:r>
              <a:rPr lang="pt-BR" b="1" dirty="0"/>
              <a:t>Moda</a:t>
            </a:r>
            <a:r>
              <a:rPr lang="pt-BR" dirty="0"/>
              <a:t> é o valor mais frequente no conjunto de dados.</a:t>
            </a:r>
          </a:p>
          <a:p>
            <a:endParaRPr lang="pt-BR" dirty="0"/>
          </a:p>
          <a:p>
            <a:r>
              <a:rPr lang="pt-BR" dirty="0"/>
              <a:t>Em R usa-se:</a:t>
            </a:r>
          </a:p>
          <a:p>
            <a:r>
              <a:rPr lang="pt-BR" dirty="0" err="1"/>
              <a:t>mean</a:t>
            </a:r>
            <a:r>
              <a:rPr lang="pt-BR" dirty="0"/>
              <a:t>(), </a:t>
            </a:r>
            <a:r>
              <a:rPr lang="pt-BR" dirty="0" err="1"/>
              <a:t>median</a:t>
            </a:r>
            <a:r>
              <a:rPr lang="pt-B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11793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EA4E6-5290-1F18-7BEE-06CF0613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614784"/>
          </a:xfrm>
        </p:spPr>
        <p:txBody>
          <a:bodyPr/>
          <a:lstStyle/>
          <a:p>
            <a:r>
              <a:rPr lang="pt-BR" dirty="0"/>
              <a:t>Moda: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E6984-3A9B-13EB-CE96-B69DBD1FF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3688126"/>
          </a:xfrm>
        </p:spPr>
        <p:txBody>
          <a:bodyPr/>
          <a:lstStyle/>
          <a:p>
            <a:r>
              <a:rPr lang="pt-BR" dirty="0"/>
              <a:t>R não tem uma função </a:t>
            </a:r>
            <a:r>
              <a:rPr lang="pt-BR" i="1" dirty="0" err="1"/>
              <a:t>built</a:t>
            </a:r>
            <a:r>
              <a:rPr lang="pt-BR" i="1" dirty="0"/>
              <a:t>-in</a:t>
            </a:r>
            <a:r>
              <a:rPr lang="pt-BR" dirty="0"/>
              <a:t> para determinar a moda.</a:t>
            </a:r>
          </a:p>
          <a:p>
            <a:r>
              <a:rPr lang="pt-BR" dirty="0"/>
              <a:t>Então constrói-se uma função para se determinar a moda.</a:t>
            </a:r>
          </a:p>
          <a:p>
            <a:endParaRPr lang="pt-BR" dirty="0"/>
          </a:p>
          <a:p>
            <a:pPr algn="l" rtl="0"/>
            <a:r>
              <a:rPr lang="pt-BR" altLang="pt-BR" dirty="0"/>
              <a:t>moda &lt;- </a:t>
            </a:r>
            <a:r>
              <a:rPr lang="pt-BR" altLang="pt-BR" dirty="0" err="1"/>
              <a:t>function</a:t>
            </a:r>
            <a:r>
              <a:rPr lang="pt-BR" altLang="pt-BR" dirty="0"/>
              <a:t>(v) { </a:t>
            </a:r>
          </a:p>
          <a:p>
            <a:pPr algn="l" rtl="0"/>
            <a:r>
              <a:rPr lang="pt-BR" altLang="pt-BR" dirty="0" err="1"/>
              <a:t>valor_unico</a:t>
            </a:r>
            <a:r>
              <a:rPr lang="pt-BR" altLang="pt-BR" dirty="0"/>
              <a:t> &lt;- </a:t>
            </a:r>
            <a:r>
              <a:rPr lang="pt-BR" altLang="pt-BR" dirty="0" err="1"/>
              <a:t>unique</a:t>
            </a:r>
            <a:r>
              <a:rPr lang="pt-BR" altLang="pt-BR" dirty="0"/>
              <a:t>(v) </a:t>
            </a:r>
            <a:r>
              <a:rPr lang="pt-BR" altLang="pt-BR" dirty="0" err="1"/>
              <a:t>valor_unico</a:t>
            </a:r>
            <a:r>
              <a:rPr lang="pt-BR" altLang="pt-BR" dirty="0"/>
              <a:t>[</a:t>
            </a:r>
            <a:r>
              <a:rPr lang="pt-BR" altLang="pt-BR" dirty="0" err="1"/>
              <a:t>which.max</a:t>
            </a:r>
            <a:r>
              <a:rPr lang="pt-BR" altLang="pt-BR" dirty="0"/>
              <a:t>(</a:t>
            </a:r>
            <a:r>
              <a:rPr lang="pt-BR" altLang="pt-BR" dirty="0" err="1"/>
              <a:t>tabulate</a:t>
            </a:r>
            <a:r>
              <a:rPr lang="pt-BR" altLang="pt-BR" dirty="0"/>
              <a:t>(match(v, </a:t>
            </a:r>
            <a:r>
              <a:rPr lang="pt-BR" altLang="pt-BR" dirty="0" err="1"/>
              <a:t>unique</a:t>
            </a:r>
            <a:r>
              <a:rPr lang="pt-BR" altLang="pt-BR" dirty="0"/>
              <a:t>)))] </a:t>
            </a:r>
          </a:p>
          <a:p>
            <a:pPr algn="l" rtl="0"/>
            <a:r>
              <a:rPr lang="pt-BR" altLang="pt-BR" dirty="0"/>
              <a:t>}</a:t>
            </a:r>
          </a:p>
          <a:p>
            <a:pPr algn="l" rtl="0"/>
            <a:r>
              <a:rPr lang="pt-BR" altLang="pt-BR" dirty="0" err="1"/>
              <a:t>valor_moda</a:t>
            </a:r>
            <a:r>
              <a:rPr lang="pt-BR" altLang="pt-BR" dirty="0"/>
              <a:t> &lt;- moda(nome do </a:t>
            </a:r>
            <a:r>
              <a:rPr lang="pt-BR" altLang="pt-BR" dirty="0" err="1"/>
              <a:t>DataFrame$nome</a:t>
            </a:r>
            <a:r>
              <a:rPr lang="pt-BR" altLang="pt-BR" dirty="0"/>
              <a:t> da coluna)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3604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69116-97FA-229C-DC48-2CBAA6E2C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614784"/>
          </a:xfrm>
        </p:spPr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E2BFAC-266C-D34B-C275-A057BA486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1229376"/>
          </a:xfrm>
        </p:spPr>
        <p:txBody>
          <a:bodyPr/>
          <a:lstStyle/>
          <a:p>
            <a:r>
              <a:rPr lang="pt-BR" dirty="0"/>
              <a:t>Para o conjunto de dados a seguir, determine o valor médio, a mediana e a moda.</a:t>
            </a:r>
          </a:p>
          <a:p>
            <a:r>
              <a:rPr lang="pt-BR" dirty="0" err="1"/>
              <a:t>conj</a:t>
            </a:r>
            <a:r>
              <a:rPr lang="pt-BR" dirty="0"/>
              <a:t> =(2,3,3,4,4,4,5,5,5,5)</a:t>
            </a:r>
          </a:p>
        </p:txBody>
      </p:sp>
    </p:spTree>
    <p:extLst>
      <p:ext uri="{BB962C8B-B14F-4D97-AF65-F5344CB8AC3E}">
        <p14:creationId xmlns:p14="http://schemas.microsoft.com/office/powerpoint/2010/main" val="3341936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04E2F-785E-E48F-8214-2EBD84D2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651EED-6122-7E4F-03EC-736EF1FBAD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821502-DDA2-843C-0879-9F5E2A144D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22" r="43587" b="21532"/>
          <a:stretch/>
        </p:blipFill>
        <p:spPr>
          <a:xfrm>
            <a:off x="1114485" y="660240"/>
            <a:ext cx="9331077" cy="553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923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2E980-2900-A1DD-E7DF-53E54CD16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9470" y="779880"/>
            <a:ext cx="6193060" cy="1229567"/>
          </a:xfrm>
        </p:spPr>
        <p:txBody>
          <a:bodyPr/>
          <a:lstStyle/>
          <a:p>
            <a:r>
              <a:rPr lang="pt-BR" dirty="0"/>
              <a:t>Medidas de Dispersão: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E9831D-49A4-B7B9-D0D9-11E59E4AD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4097917"/>
          </a:xfrm>
        </p:spPr>
        <p:txBody>
          <a:bodyPr/>
          <a:lstStyle/>
          <a:p>
            <a:r>
              <a:rPr lang="pt-BR" dirty="0"/>
              <a:t>A variância e o desvio padrão são as duas medidas de dispersão mais usadas em estatística.</a:t>
            </a:r>
          </a:p>
          <a:p>
            <a:r>
              <a:rPr lang="pt-BR" dirty="0"/>
              <a:t>O mais comum em ciência de dados é o uso do desvio padrão uma vez que este está na mesma unidade de medida do valor médio. </a:t>
            </a:r>
          </a:p>
          <a:p>
            <a:endParaRPr lang="pt-BR" dirty="0"/>
          </a:p>
          <a:p>
            <a:r>
              <a:rPr lang="pt-BR" dirty="0"/>
              <a:t>Em R, usa-se </a:t>
            </a:r>
            <a:r>
              <a:rPr lang="pt-BR" dirty="0" err="1"/>
              <a:t>sd</a:t>
            </a:r>
            <a:r>
              <a:rPr lang="pt-BR" dirty="0"/>
              <a:t>() para se determinar o desvio padrão e var() para se determinar a variância.</a:t>
            </a:r>
          </a:p>
          <a:p>
            <a:r>
              <a:rPr lang="pt-BR" dirty="0"/>
              <a:t>Use o exemplo anterior para determinar o desvio padrão e a variância.</a:t>
            </a:r>
          </a:p>
        </p:txBody>
      </p:sp>
    </p:spTree>
    <p:extLst>
      <p:ext uri="{BB962C8B-B14F-4D97-AF65-F5344CB8AC3E}">
        <p14:creationId xmlns:p14="http://schemas.microsoft.com/office/powerpoint/2010/main" val="2794586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95082-CB8B-CDB7-6853-E8727AC17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614784"/>
          </a:xfrm>
        </p:spPr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DC88EE-3990-FF88-9443-8911055CA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1639167"/>
          </a:xfrm>
        </p:spPr>
        <p:txBody>
          <a:bodyPr/>
          <a:lstStyle/>
          <a:p>
            <a:r>
              <a:rPr lang="pt-BR" dirty="0"/>
              <a:t>Para o conjunto de dados a seguir, determine o valor médio, a variância e o desvio padrão.</a:t>
            </a:r>
          </a:p>
          <a:p>
            <a:r>
              <a:rPr lang="pt-BR" dirty="0" err="1"/>
              <a:t>conj</a:t>
            </a:r>
            <a:r>
              <a:rPr lang="pt-BR" dirty="0"/>
              <a:t> =(2,3,3,4,4,4,5,5,5,5)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8211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6BB9C-D666-B98E-FEDF-C827A6A7D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025" y="660240"/>
            <a:ext cx="9778801" cy="614784"/>
          </a:xfrm>
        </p:spPr>
        <p:txBody>
          <a:bodyPr/>
          <a:lstStyle/>
          <a:p>
            <a:r>
              <a:rPr lang="pt-BR" dirty="0"/>
              <a:t>Aplicando Estatística em um </a:t>
            </a:r>
            <a:r>
              <a:rPr lang="pt-BR" dirty="0" err="1"/>
              <a:t>DataFrame</a:t>
            </a:r>
            <a:r>
              <a:rPr lang="pt-BR" dirty="0"/>
              <a:t>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A2BE2E-30D1-1ED1-145D-577E98973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4097917"/>
          </a:xfrm>
        </p:spPr>
        <p:txBody>
          <a:bodyPr/>
          <a:lstStyle/>
          <a:p>
            <a:r>
              <a:rPr lang="pt-BR" dirty="0"/>
              <a:t>Use o </a:t>
            </a:r>
            <a:r>
              <a:rPr lang="pt-BR" dirty="0" err="1"/>
              <a:t>dataframe</a:t>
            </a:r>
            <a:r>
              <a:rPr lang="pt-BR" dirty="0"/>
              <a:t> vendas.csv para o cálculo do valor médio, desvio padrão e variância.</a:t>
            </a:r>
          </a:p>
          <a:p>
            <a:endParaRPr lang="pt-BR" dirty="0"/>
          </a:p>
          <a:p>
            <a:r>
              <a:rPr lang="pt-BR" dirty="0"/>
              <a:t>Para isto faça:</a:t>
            </a:r>
          </a:p>
          <a:p>
            <a:r>
              <a:rPr lang="pt-BR" dirty="0" err="1"/>
              <a:t>setwd</a:t>
            </a:r>
            <a:r>
              <a:rPr lang="pt-BR" dirty="0"/>
              <a:t>(‘o path do arquivo')</a:t>
            </a:r>
          </a:p>
          <a:p>
            <a:r>
              <a:rPr lang="pt-BR" dirty="0" err="1"/>
              <a:t>getwd</a:t>
            </a:r>
            <a:r>
              <a:rPr lang="pt-BR" dirty="0"/>
              <a:t>()</a:t>
            </a:r>
          </a:p>
          <a:p>
            <a:r>
              <a:rPr lang="pt-BR" dirty="0"/>
              <a:t>vendas &lt;- read.csv("vendas.csv", </a:t>
            </a:r>
            <a:r>
              <a:rPr lang="pt-BR" dirty="0" err="1"/>
              <a:t>fileEncoding</a:t>
            </a:r>
            <a:r>
              <a:rPr lang="pt-BR" dirty="0"/>
              <a:t> = "windows-1252")</a:t>
            </a:r>
          </a:p>
          <a:p>
            <a:r>
              <a:rPr lang="pt-BR" dirty="0" err="1"/>
              <a:t>str</a:t>
            </a:r>
            <a:r>
              <a:rPr lang="pt-BR" dirty="0"/>
              <a:t>(vendas)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9711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3608E-D2B6-3D15-7310-024F904FD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025" y="660240"/>
            <a:ext cx="9629987" cy="1844351"/>
          </a:xfrm>
        </p:spPr>
        <p:txBody>
          <a:bodyPr/>
          <a:lstStyle/>
          <a:p>
            <a:r>
              <a:rPr lang="pt-BR" dirty="0"/>
              <a:t>Aplicando Estatística em um </a:t>
            </a:r>
            <a:r>
              <a:rPr lang="pt-BR" dirty="0" err="1"/>
              <a:t>DataFrame</a:t>
            </a:r>
            <a:r>
              <a:rPr lang="pt-BR" dirty="0"/>
              <a:t>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BBD42C-BBC9-8294-BA97-5C9E587D5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3278333"/>
          </a:xfrm>
        </p:spPr>
        <p:txBody>
          <a:bodyPr/>
          <a:lstStyle/>
          <a:p>
            <a:r>
              <a:rPr lang="pt-BR" dirty="0" err="1"/>
              <a:t>val_med</a:t>
            </a:r>
            <a:r>
              <a:rPr lang="pt-BR" dirty="0"/>
              <a:t> &lt;- </a:t>
            </a:r>
            <a:r>
              <a:rPr lang="pt-BR" dirty="0" err="1"/>
              <a:t>mean</a:t>
            </a:r>
            <a:r>
              <a:rPr lang="pt-BR" dirty="0"/>
              <a:t>(</a:t>
            </a:r>
            <a:r>
              <a:rPr lang="pt-BR" dirty="0" err="1"/>
              <a:t>vendas$Valor</a:t>
            </a:r>
            <a:r>
              <a:rPr lang="pt-BR" dirty="0"/>
              <a:t>)</a:t>
            </a:r>
          </a:p>
          <a:p>
            <a:r>
              <a:rPr lang="pt-BR" dirty="0"/>
              <a:t>print(</a:t>
            </a:r>
            <a:r>
              <a:rPr lang="pt-BR" dirty="0" err="1"/>
              <a:t>val_med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 err="1"/>
              <a:t>desv_pad</a:t>
            </a:r>
            <a:r>
              <a:rPr lang="pt-BR" dirty="0"/>
              <a:t> &lt;- </a:t>
            </a:r>
            <a:r>
              <a:rPr lang="pt-BR" dirty="0" err="1"/>
              <a:t>sd</a:t>
            </a:r>
            <a:r>
              <a:rPr lang="pt-BR" dirty="0"/>
              <a:t>(</a:t>
            </a:r>
            <a:r>
              <a:rPr lang="pt-BR" dirty="0" err="1"/>
              <a:t>vendas$Valor</a:t>
            </a:r>
            <a:r>
              <a:rPr lang="pt-BR" dirty="0"/>
              <a:t>)</a:t>
            </a:r>
          </a:p>
          <a:p>
            <a:r>
              <a:rPr lang="pt-BR" dirty="0"/>
              <a:t>print(</a:t>
            </a:r>
            <a:r>
              <a:rPr lang="pt-BR" dirty="0" err="1"/>
              <a:t>desv_pad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 err="1"/>
              <a:t>vari</a:t>
            </a:r>
            <a:r>
              <a:rPr lang="pt-BR" dirty="0"/>
              <a:t> &lt;- var(</a:t>
            </a:r>
            <a:r>
              <a:rPr lang="pt-BR" dirty="0" err="1"/>
              <a:t>vendas$Valor</a:t>
            </a:r>
            <a:r>
              <a:rPr lang="pt-BR" dirty="0"/>
              <a:t>)</a:t>
            </a:r>
          </a:p>
          <a:p>
            <a:r>
              <a:rPr lang="pt-BR" dirty="0"/>
              <a:t>print(</a:t>
            </a:r>
            <a:r>
              <a:rPr lang="pt-BR" dirty="0" err="1"/>
              <a:t>vari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55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0A02B-88D5-8875-E54A-5126734E6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1229567"/>
          </a:xfrm>
        </p:spPr>
        <p:txBody>
          <a:bodyPr/>
          <a:lstStyle/>
          <a:p>
            <a:r>
              <a:rPr lang="pt-BR" dirty="0"/>
              <a:t>Aula 8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67F5C2-67C4-1329-81CF-440EEA0A1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1004" y="2528911"/>
            <a:ext cx="9629987" cy="163916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Amostragem simples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Amostragem sistemática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Amostragem estratificada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Medidas de centralidade e variabilidade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1DE0444-17B3-47C8-815C-000F55AE7926}"/>
              </a:ext>
            </a:extLst>
          </p:cNvPr>
          <p:cNvSpPr txBox="1">
            <a:spLocks/>
          </p:cNvSpPr>
          <p:nvPr/>
        </p:nvSpPr>
        <p:spPr>
          <a:xfrm>
            <a:off x="1281005" y="2004463"/>
            <a:ext cx="9629987" cy="4097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eaLnBrk="1" hangingPunct="1">
              <a:defRPr sz="2663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608853" eaLnBrk="1" hangingPunct="1">
              <a:defRPr>
                <a:latin typeface="+mn-lt"/>
                <a:ea typeface="+mn-ea"/>
                <a:cs typeface="+mn-cs"/>
              </a:defRPr>
            </a:lvl2pPr>
            <a:lvl3pPr marL="1217706" eaLnBrk="1" hangingPunct="1">
              <a:defRPr>
                <a:latin typeface="+mn-lt"/>
                <a:ea typeface="+mn-ea"/>
                <a:cs typeface="+mn-cs"/>
              </a:defRPr>
            </a:lvl3pPr>
            <a:lvl4pPr marL="1826560" eaLnBrk="1" hangingPunct="1">
              <a:defRPr>
                <a:latin typeface="+mn-lt"/>
                <a:ea typeface="+mn-ea"/>
                <a:cs typeface="+mn-cs"/>
              </a:defRPr>
            </a:lvl4pPr>
            <a:lvl5pPr marL="2435413" eaLnBrk="1" hangingPunct="1">
              <a:defRPr>
                <a:latin typeface="+mn-lt"/>
                <a:ea typeface="+mn-ea"/>
                <a:cs typeface="+mn-cs"/>
              </a:defRPr>
            </a:lvl5pPr>
            <a:lvl6pPr marL="3044266" eaLnBrk="1" hangingPunct="1">
              <a:defRPr>
                <a:latin typeface="+mn-lt"/>
                <a:ea typeface="+mn-ea"/>
                <a:cs typeface="+mn-cs"/>
              </a:defRPr>
            </a:lvl6pPr>
            <a:lvl7pPr marL="3653119" eaLnBrk="1" hangingPunct="1">
              <a:defRPr>
                <a:latin typeface="+mn-lt"/>
                <a:ea typeface="+mn-ea"/>
                <a:cs typeface="+mn-cs"/>
              </a:defRPr>
            </a:lvl7pPr>
            <a:lvl8pPr marL="4261973" eaLnBrk="1" hangingPunct="1">
              <a:defRPr>
                <a:latin typeface="+mn-lt"/>
                <a:ea typeface="+mn-ea"/>
                <a:cs typeface="+mn-cs"/>
              </a:defRPr>
            </a:lvl8pPr>
            <a:lvl9pPr marL="4870826" eaLnBrk="1" hangingPunct="1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kern="0" dirty="0"/>
              <a:t>Objetivo da aula:</a:t>
            </a:r>
          </a:p>
        </p:txBody>
      </p:sp>
    </p:spTree>
    <p:extLst>
      <p:ext uri="{BB962C8B-B14F-4D97-AF65-F5344CB8AC3E}">
        <p14:creationId xmlns:p14="http://schemas.microsoft.com/office/powerpoint/2010/main" val="4106189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0EB8D-DEEB-3114-0049-212791766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1EA015-8D30-DC30-705F-2E0EC1618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C95FF7C-9E21-526B-5E4A-68BDA5727C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29" r="53804" b="25592"/>
          <a:stretch/>
        </p:blipFill>
        <p:spPr>
          <a:xfrm>
            <a:off x="1898102" y="690282"/>
            <a:ext cx="7961516" cy="539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68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C806B0-D9DE-3CBA-8372-C4138035A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617" y="660240"/>
            <a:ext cx="8743395" cy="614784"/>
          </a:xfrm>
        </p:spPr>
        <p:txBody>
          <a:bodyPr/>
          <a:lstStyle/>
          <a:p>
            <a:r>
              <a:rPr lang="pt-BR" dirty="0"/>
              <a:t>Estatística: Conceitos Básicos.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D9906F-D3B7-4C5B-711F-6B71F4B3B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3278333"/>
          </a:xfrm>
        </p:spPr>
        <p:txBody>
          <a:bodyPr/>
          <a:lstStyle/>
          <a:p>
            <a:r>
              <a:rPr lang="pt-BR" b="1" dirty="0"/>
              <a:t>Estatística</a:t>
            </a:r>
            <a:r>
              <a:rPr lang="pt-BR" dirty="0"/>
              <a:t> é conjunto de técnicas/métodos para a coleta, organização, análise e interpretação de dados.</a:t>
            </a:r>
          </a:p>
          <a:p>
            <a:r>
              <a:rPr lang="pt-BR" b="1" dirty="0"/>
              <a:t>Dado</a:t>
            </a:r>
            <a:r>
              <a:rPr lang="pt-BR" dirty="0"/>
              <a:t> é o valor assumido por uma variável aleatória em determinado experimento.</a:t>
            </a:r>
          </a:p>
          <a:p>
            <a:r>
              <a:rPr lang="pt-BR" b="1" dirty="0"/>
              <a:t>População</a:t>
            </a:r>
            <a:r>
              <a:rPr lang="pt-BR" dirty="0"/>
              <a:t> é um conjunto com todos os dados.</a:t>
            </a:r>
          </a:p>
          <a:p>
            <a:r>
              <a:rPr lang="pt-BR" b="1" dirty="0"/>
              <a:t>Amostra</a:t>
            </a:r>
            <a:r>
              <a:rPr lang="pt-BR" dirty="0"/>
              <a:t> é um subconjunto da população.</a:t>
            </a:r>
          </a:p>
          <a:p>
            <a:r>
              <a:rPr lang="pt-BR" dirty="0"/>
              <a:t>Evento é cada resultado possível em um experimento.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8168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88B80-3081-53B7-5405-A0BEE669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321" y="660240"/>
            <a:ext cx="7845287" cy="1229567"/>
          </a:xfrm>
        </p:spPr>
        <p:txBody>
          <a:bodyPr/>
          <a:lstStyle/>
          <a:p>
            <a:r>
              <a:rPr lang="pt-BR" dirty="0"/>
              <a:t>Estatística: Conceitos Básicos.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8BFA80-EC37-8C96-2AEA-3ECA8A76D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4097917"/>
          </a:xfrm>
        </p:spPr>
        <p:txBody>
          <a:bodyPr/>
          <a:lstStyle/>
          <a:p>
            <a:r>
              <a:rPr lang="pt-BR" b="1" dirty="0"/>
              <a:t>Variáveis Qualitativas </a:t>
            </a:r>
            <a:r>
              <a:rPr lang="pt-BR" dirty="0"/>
              <a:t>são variáveis que indicam qualidades, atributos, características não numéricas de forma geral.</a:t>
            </a:r>
          </a:p>
          <a:p>
            <a:r>
              <a:rPr lang="pt-BR" b="1" dirty="0"/>
              <a:t>Variáveis Quantitativas </a:t>
            </a:r>
            <a:r>
              <a:rPr lang="pt-BR" dirty="0"/>
              <a:t>são variáveis que indicam medidas, contagens, etc.</a:t>
            </a:r>
          </a:p>
          <a:p>
            <a:r>
              <a:rPr lang="pt-BR" b="1" dirty="0"/>
              <a:t>Frequência </a:t>
            </a:r>
            <a:r>
              <a:rPr lang="pt-BR" dirty="0"/>
              <a:t>representa o número de vezes que um valor ocorre em um conjunto de dados.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3733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F140F-9DD1-2FBB-4B55-2539C483A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183" y="713249"/>
            <a:ext cx="6643634" cy="614784"/>
          </a:xfrm>
        </p:spPr>
        <p:txBody>
          <a:bodyPr/>
          <a:lstStyle/>
          <a:p>
            <a:r>
              <a:rPr lang="pt-BR" dirty="0"/>
              <a:t>Amostragem Simples: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BB7F3F-48D8-48B7-619A-4DDD51D90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3278333"/>
          </a:xfrm>
        </p:spPr>
        <p:txBody>
          <a:bodyPr/>
          <a:lstStyle/>
          <a:p>
            <a:r>
              <a:rPr lang="pt-BR" dirty="0"/>
              <a:t>Uma </a:t>
            </a:r>
            <a:r>
              <a:rPr lang="pt-BR" b="1" dirty="0"/>
              <a:t>amostragem aleatória simples </a:t>
            </a:r>
            <a:r>
              <a:rPr lang="pt-BR" dirty="0"/>
              <a:t>dá então a cada elemento do público-alvo a mesma probabilidade de serem selecionados, visto que essa seleção é feita em forma de sorteio.</a:t>
            </a:r>
          </a:p>
          <a:p>
            <a:pPr algn="just"/>
            <a:r>
              <a:rPr lang="pt-BR" b="1" dirty="0"/>
              <a:t>Exemplificando Amostragem Simples:</a:t>
            </a:r>
          </a:p>
          <a:p>
            <a:pPr algn="just"/>
            <a:r>
              <a:rPr lang="pt-BR" dirty="0"/>
              <a:t>Um farmacêutico mistura bem um recipiente com 1000 comprimidos de paracetamol e retira, então, 50 comprimidos que devem ser testados para verificar o conteúdo exato.</a:t>
            </a:r>
          </a:p>
        </p:txBody>
      </p:sp>
    </p:spTree>
    <p:extLst>
      <p:ext uri="{BB962C8B-B14F-4D97-AF65-F5344CB8AC3E}">
        <p14:creationId xmlns:p14="http://schemas.microsoft.com/office/powerpoint/2010/main" val="1337069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75AB8-C0AA-5238-3E28-407BD21E1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1426" y="673492"/>
            <a:ext cx="7106157" cy="1229567"/>
          </a:xfrm>
        </p:spPr>
        <p:txBody>
          <a:bodyPr/>
          <a:lstStyle/>
          <a:p>
            <a:r>
              <a:rPr lang="pt-BR" dirty="0"/>
              <a:t>Amostragem Sistemática: </a:t>
            </a:r>
            <a:br>
              <a:rPr lang="pt-BR" dirty="0"/>
            </a:br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0F77F5-67AF-49AD-30C9-1D6EAF264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79480" y="2305172"/>
            <a:ext cx="10633039" cy="3370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A </a:t>
            </a:r>
            <a:r>
              <a:rPr lang="pt-BR" altLang="pt-BR" b="1" dirty="0"/>
              <a:t>amostragem sistemática </a:t>
            </a:r>
            <a:r>
              <a:rPr lang="pt-BR" altLang="pt-BR" dirty="0"/>
              <a:t>é um tipo de amostragem probabilística,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onde se faz uma seleção aleatória do primeiro elemento para 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amostra e logo se selecionam os itens subsequentes utilizando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intervalos fixos ou sistemáticos até se chegar ao tamanho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da amostra desejada.</a:t>
            </a:r>
          </a:p>
          <a:p>
            <a:pPr algn="just"/>
            <a:r>
              <a:rPr lang="pt-BR" b="1" dirty="0"/>
              <a:t>Exemplificando Amostragem Sistemática:</a:t>
            </a:r>
          </a:p>
          <a:p>
            <a:pPr algn="just"/>
            <a:r>
              <a:rPr lang="pt-BR" dirty="0"/>
              <a:t>Um engenheiro de controle da qualidade seleciona cada centésima </a:t>
            </a:r>
          </a:p>
          <a:p>
            <a:pPr algn="just"/>
            <a:r>
              <a:rPr lang="pt-BR" dirty="0"/>
              <a:t>fonte de computador que passa em uma esteira transportadora.</a:t>
            </a: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3860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9B26B-8913-D955-FA69-1F150C716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7250194" cy="1229567"/>
          </a:xfrm>
        </p:spPr>
        <p:txBody>
          <a:bodyPr/>
          <a:lstStyle/>
          <a:p>
            <a:r>
              <a:rPr lang="pt-BR" dirty="0"/>
              <a:t>Amostragem Estratificada: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869DBB-6E4C-2708-8112-E44FAE9BD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3688126"/>
          </a:xfrm>
        </p:spPr>
        <p:txBody>
          <a:bodyPr/>
          <a:lstStyle/>
          <a:p>
            <a:r>
              <a:rPr lang="pt-BR" dirty="0"/>
              <a:t>A </a:t>
            </a:r>
            <a:r>
              <a:rPr lang="pt-BR" b="1" dirty="0"/>
              <a:t>amostragem estratificada </a:t>
            </a:r>
            <a:r>
              <a:rPr lang="pt-BR" dirty="0"/>
              <a:t>é um método de amostragem que envolve a divisão de uma população em subgrupos menores, conhecidos como estratos. </a:t>
            </a:r>
          </a:p>
          <a:p>
            <a:r>
              <a:rPr lang="pt-BR" dirty="0"/>
              <a:t>Por sua vez, esses subgrupos (ou estratos) são formados a partir dos atributos ou características compartilhadas dos membros.</a:t>
            </a:r>
          </a:p>
          <a:p>
            <a:pPr algn="just"/>
            <a:r>
              <a:rPr lang="pt-BR" b="1" dirty="0"/>
              <a:t>Exemplificando Amostragem Estratificada:</a:t>
            </a:r>
            <a:endParaRPr lang="pt-BR" dirty="0"/>
          </a:p>
          <a:p>
            <a:pPr algn="just"/>
            <a:r>
              <a:rPr lang="pt-BR" dirty="0"/>
              <a:t>Um médico seleciona casos de diabetes conforme idade e nível de glicose no sangue.</a:t>
            </a:r>
          </a:p>
        </p:txBody>
      </p:sp>
    </p:spTree>
    <p:extLst>
      <p:ext uri="{BB962C8B-B14F-4D97-AF65-F5344CB8AC3E}">
        <p14:creationId xmlns:p14="http://schemas.microsoft.com/office/powerpoint/2010/main" val="2944414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DF3B6-971C-DDBB-4A9E-4AED36504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6643634" cy="1229567"/>
          </a:xfrm>
        </p:spPr>
        <p:txBody>
          <a:bodyPr/>
          <a:lstStyle/>
          <a:p>
            <a:r>
              <a:rPr lang="pt-BR" dirty="0"/>
              <a:t>Amostragem Estratificada: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919827-C21C-9D5C-D867-F906EEA41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4507709"/>
          </a:xfrm>
        </p:spPr>
        <p:txBody>
          <a:bodyPr/>
          <a:lstStyle/>
          <a:p>
            <a:r>
              <a:rPr lang="pt-BR" dirty="0"/>
              <a:t>Por exemplo: Um analista deseja pesquisar o número de estudantes de TI que receberam uma oferta de emprego um mês depois de formado num dado ano. O analista descobre que havia quase 10.000 formados em TI naquele ano.</a:t>
            </a:r>
          </a:p>
          <a:p>
            <a:r>
              <a:rPr lang="pt-BR" dirty="0"/>
              <a:t>Para fazer uma amostragem estratificada o analista deve criar grupos populacionais com base na idade, região, experiência.</a:t>
            </a:r>
          </a:p>
          <a:p>
            <a:r>
              <a:rPr lang="pt-BR" dirty="0"/>
              <a:t>Para isto ele deve ter noção de peso de cada estrato, por exemplo, idade(10%), região(60%), experiência(30%).</a:t>
            </a:r>
          </a:p>
          <a:p>
            <a:r>
              <a:rPr lang="pt-BR" dirty="0"/>
              <a:t>A partir dai o analista deve selecionar nos estratos amostras proporcionais a estes valores para que a pesquisa seja realizada da forma correta.</a:t>
            </a:r>
          </a:p>
        </p:txBody>
      </p:sp>
    </p:spTree>
    <p:extLst>
      <p:ext uri="{BB962C8B-B14F-4D97-AF65-F5344CB8AC3E}">
        <p14:creationId xmlns:p14="http://schemas.microsoft.com/office/powerpoint/2010/main" val="1757960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F1BE0-1E07-9529-F2BF-CDADD4215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025" y="660240"/>
            <a:ext cx="9222209" cy="1844351"/>
          </a:xfrm>
        </p:spPr>
        <p:txBody>
          <a:bodyPr/>
          <a:lstStyle/>
          <a:p>
            <a:r>
              <a:rPr lang="pt-BR" dirty="0"/>
              <a:t>Exemplificando os tipos de amostragem: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5AD053-FD75-1C7E-7F61-3698F66ED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1229376"/>
          </a:xfrm>
        </p:spPr>
        <p:txBody>
          <a:bodyPr/>
          <a:lstStyle/>
          <a:p>
            <a:pPr algn="just"/>
            <a:r>
              <a:rPr lang="pt-BR" b="1" dirty="0"/>
              <a:t>Amostragem Simples:</a:t>
            </a:r>
          </a:p>
          <a:p>
            <a:pPr algn="just"/>
            <a:r>
              <a:rPr lang="pt-BR" dirty="0"/>
              <a:t>10% dos alunos de uma população com notas entre 9 e 10 serão sorteados para receber uma bolsa de estudos em TI.</a:t>
            </a:r>
          </a:p>
        </p:txBody>
      </p:sp>
    </p:spTree>
    <p:extLst>
      <p:ext uri="{BB962C8B-B14F-4D97-AF65-F5344CB8AC3E}">
        <p14:creationId xmlns:p14="http://schemas.microsoft.com/office/powerpoint/2010/main" val="2704308692"/>
      </p:ext>
    </p:extLst>
  </p:cSld>
  <p:clrMapOvr>
    <a:masterClrMapping/>
  </p:clrMapOvr>
</p:sld>
</file>

<file path=ppt/theme/theme1.xml><?xml version="1.0" encoding="utf-8"?>
<a:theme xmlns:a="http://schemas.openxmlformats.org/drawingml/2006/main" name="aula 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</TotalTime>
  <Words>965</Words>
  <Application>Microsoft Office PowerPoint</Application>
  <PresentationFormat>Widescreen</PresentationFormat>
  <Paragraphs>98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Calibri</vt:lpstr>
      <vt:lpstr>Lato</vt:lpstr>
      <vt:lpstr>Tahoma</vt:lpstr>
      <vt:lpstr>Trebuchet MS</vt:lpstr>
      <vt:lpstr>aula 12</vt:lpstr>
      <vt:lpstr>Linguagem R </vt:lpstr>
      <vt:lpstr>Aula 8 </vt:lpstr>
      <vt:lpstr>Estatística: Conceitos Básicos.</vt:lpstr>
      <vt:lpstr>Estatística: Conceitos Básicos.</vt:lpstr>
      <vt:lpstr>Amostragem Simples:</vt:lpstr>
      <vt:lpstr>Amostragem Sistemática:  </vt:lpstr>
      <vt:lpstr>Amostragem Estratificada:</vt:lpstr>
      <vt:lpstr>Amostragem Estratificada:</vt:lpstr>
      <vt:lpstr>Exemplificando os tipos de amostragem:</vt:lpstr>
      <vt:lpstr>Exemplificando os tipos de amostragem:</vt:lpstr>
      <vt:lpstr>Exemplificando os tipos de amostragem:</vt:lpstr>
      <vt:lpstr>Medidas de Posição:</vt:lpstr>
      <vt:lpstr>Moda:</vt:lpstr>
      <vt:lpstr>Exemplo:</vt:lpstr>
      <vt:lpstr>Apresentação do PowerPoint</vt:lpstr>
      <vt:lpstr>Medidas de Dispersão:</vt:lpstr>
      <vt:lpstr>Exemplo:</vt:lpstr>
      <vt:lpstr>Aplicando Estatística em um DataFrame:</vt:lpstr>
      <vt:lpstr>Aplicando Estatística em um DataFrame: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Estatística</dc:title>
  <dc:creator>Dourival Júnior</dc:creator>
  <cp:lastModifiedBy>Dourival Júnior</cp:lastModifiedBy>
  <cp:revision>76</cp:revision>
  <dcterms:created xsi:type="dcterms:W3CDTF">2022-10-27T10:35:11Z</dcterms:created>
  <dcterms:modified xsi:type="dcterms:W3CDTF">2022-11-10T21:58:44Z</dcterms:modified>
</cp:coreProperties>
</file>