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80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F26F-5447-0DB3-0778-FF0B3F46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4" y="660240"/>
            <a:ext cx="7460974" cy="614784"/>
          </a:xfrm>
        </p:spPr>
        <p:txBody>
          <a:bodyPr/>
          <a:lstStyle/>
          <a:p>
            <a:r>
              <a:rPr lang="pt-BR" dirty="0"/>
              <a:t>Teorema do Limite Central: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6D304-BF56-A438-2B36-0C0783B7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O teorema afirma que quando o tamanho da amostra aumenta, a distribuição amostral da sua média aproxima-se cada vez mais de uma distribuição normal. </a:t>
            </a:r>
          </a:p>
          <a:p>
            <a:pPr algn="l" fontAlgn="base"/>
            <a:r>
              <a:rPr lang="pt-BR" dirty="0"/>
              <a:t>O teorema do limite central também afirma que a distribuição amostral terá as seguintes propriedades:</a:t>
            </a:r>
          </a:p>
          <a:p>
            <a:pPr algn="l" fontAlgn="base"/>
            <a:r>
              <a:rPr lang="pt-BR" dirty="0"/>
              <a:t>A média da distribuição amostral será igual à média da distribuição populacional:</a:t>
            </a:r>
          </a:p>
          <a:p>
            <a:r>
              <a:rPr lang="pt-BR" dirty="0"/>
              <a:t>O desvio padrão da distribuição amostral será igual ao desvio padrão da distribuição populacional dividido pelo tamanho da amostra.</a:t>
            </a:r>
          </a:p>
        </p:txBody>
      </p:sp>
    </p:spTree>
    <p:extLst>
      <p:ext uri="{BB962C8B-B14F-4D97-AF65-F5344CB8AC3E}">
        <p14:creationId xmlns:p14="http://schemas.microsoft.com/office/powerpoint/2010/main" val="297388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6F899-3F47-DE0C-47CB-8619BF40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256" y="660240"/>
            <a:ext cx="9432508" cy="1844351"/>
          </a:xfrm>
        </p:spPr>
        <p:txBody>
          <a:bodyPr/>
          <a:lstStyle/>
          <a:p>
            <a:r>
              <a:rPr lang="pt-BR" dirty="0"/>
              <a:t>Aplicação do Teorema do Limite Central: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A7512-0B01-1763-7214-640135AD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1º Passo: Constrói-se um histograma com dados de uma distribuição normal.</a:t>
            </a:r>
          </a:p>
          <a:p>
            <a:r>
              <a:rPr lang="pt-BR" dirty="0"/>
              <a:t>Para isto usa-se a função: </a:t>
            </a:r>
            <a:r>
              <a:rPr lang="pt-BR" dirty="0" err="1"/>
              <a:t>rnorm</a:t>
            </a:r>
            <a:r>
              <a:rPr lang="pt-BR" dirty="0"/>
              <a:t>(</a:t>
            </a:r>
            <a:r>
              <a:rPr lang="pt-BR" dirty="0" err="1"/>
              <a:t>valor,mean,sd</a:t>
            </a:r>
            <a:r>
              <a:rPr lang="pt-BR" dirty="0"/>
              <a:t>) que gera dados aleatórios seguindo uma distribuição normal.</a:t>
            </a:r>
          </a:p>
          <a:p>
            <a:r>
              <a:rPr lang="pt-BR" dirty="0"/>
              <a:t>data&lt;- </a:t>
            </a:r>
            <a:r>
              <a:rPr lang="pt-BR" dirty="0" err="1"/>
              <a:t>rnorm</a:t>
            </a:r>
            <a:r>
              <a:rPr lang="pt-BR" dirty="0"/>
              <a:t>(1000,500,10)</a:t>
            </a:r>
          </a:p>
          <a:p>
            <a:r>
              <a:rPr lang="pt-BR" dirty="0" err="1"/>
              <a:t>hist</a:t>
            </a:r>
            <a:r>
              <a:rPr lang="pt-BR" dirty="0"/>
              <a:t>(data, </a:t>
            </a:r>
            <a:r>
              <a:rPr lang="pt-BR" dirty="0" err="1"/>
              <a:t>main</a:t>
            </a:r>
            <a:r>
              <a:rPr lang="pt-BR" dirty="0"/>
              <a:t> = "distribuição normal")</a:t>
            </a:r>
          </a:p>
          <a:p>
            <a:r>
              <a:rPr lang="pt-BR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414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EDF13-83AE-9B02-FCEC-AE80DC3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471DFD-0DB7-1749-AD8B-C6F393B30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DE0888-6D8B-12F2-81A0-52E85C351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" t="18729" r="2935" b="7225"/>
          <a:stretch/>
        </p:blipFill>
        <p:spPr>
          <a:xfrm>
            <a:off x="490331" y="660240"/>
            <a:ext cx="117016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C4EE-1E88-6D9B-8174-F3F364ED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660240"/>
            <a:ext cx="9445760" cy="1844351"/>
          </a:xfrm>
        </p:spPr>
        <p:txBody>
          <a:bodyPr/>
          <a:lstStyle/>
          <a:p>
            <a:r>
              <a:rPr lang="pt-BR" dirty="0"/>
              <a:t>Aplicação do Teorema do Limite Central: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173A6-5087-01BF-2459-EC02F110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2º Passo: Gera-se uma amostra aleatória de dados da população.</a:t>
            </a:r>
          </a:p>
          <a:p>
            <a:r>
              <a:rPr lang="pt-BR" dirty="0"/>
              <a:t>sample &lt;- c()</a:t>
            </a:r>
          </a:p>
          <a:p>
            <a:r>
              <a:rPr lang="pt-BR" dirty="0"/>
              <a:t>n = 100</a:t>
            </a:r>
          </a:p>
          <a:p>
            <a:r>
              <a:rPr lang="pt-BR" dirty="0"/>
              <a:t>for (i in 1:n){</a:t>
            </a:r>
          </a:p>
          <a:p>
            <a:r>
              <a:rPr lang="pt-BR" dirty="0"/>
              <a:t>  sample[i] = </a:t>
            </a:r>
            <a:r>
              <a:rPr lang="pt-BR" dirty="0" err="1"/>
              <a:t>mean</a:t>
            </a:r>
            <a:r>
              <a:rPr lang="pt-BR" dirty="0"/>
              <a:t>(sample(data, 5, </a:t>
            </a:r>
            <a:r>
              <a:rPr lang="pt-BR" dirty="0" err="1"/>
              <a:t>replace</a:t>
            </a:r>
            <a:r>
              <a:rPr lang="pt-BR" dirty="0"/>
              <a:t>=TRUE))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print(sample)</a:t>
            </a:r>
          </a:p>
          <a:p>
            <a:r>
              <a:rPr lang="pt-BR" dirty="0" err="1"/>
              <a:t>hist</a:t>
            </a:r>
            <a:r>
              <a:rPr lang="pt-BR" dirty="0"/>
              <a:t>(sample, </a:t>
            </a:r>
            <a:r>
              <a:rPr lang="pt-BR" dirty="0" err="1"/>
              <a:t>col</a:t>
            </a:r>
            <a:r>
              <a:rPr lang="pt-BR" dirty="0"/>
              <a:t> ='</a:t>
            </a:r>
            <a:r>
              <a:rPr lang="pt-BR" dirty="0" err="1"/>
              <a:t>steelblue</a:t>
            </a:r>
            <a:r>
              <a:rPr lang="pt-BR" dirty="0"/>
              <a:t>', </a:t>
            </a:r>
            <a:r>
              <a:rPr lang="pt-BR" dirty="0" err="1"/>
              <a:t>xlab</a:t>
            </a:r>
            <a:r>
              <a:rPr lang="pt-BR" dirty="0"/>
              <a:t>='x', </a:t>
            </a:r>
            <a:r>
              <a:rPr lang="pt-BR" dirty="0" err="1"/>
              <a:t>main</a:t>
            </a:r>
            <a:r>
              <a:rPr lang="pt-BR" dirty="0"/>
              <a:t>='Sample </a:t>
            </a:r>
            <a:r>
              <a:rPr lang="pt-BR" dirty="0" err="1"/>
              <a:t>size</a:t>
            </a:r>
            <a:r>
              <a:rPr lang="pt-BR" dirty="0"/>
              <a:t> = 5')</a:t>
            </a:r>
          </a:p>
        </p:txBody>
      </p:sp>
    </p:spTree>
    <p:extLst>
      <p:ext uri="{BB962C8B-B14F-4D97-AF65-F5344CB8AC3E}">
        <p14:creationId xmlns:p14="http://schemas.microsoft.com/office/powerpoint/2010/main" val="283030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0A439-9AB2-8329-8A35-80B78DB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878AC-E54D-5C32-F4AD-A911D4A95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1E7DFF-C2D0-5344-8CC2-D5F13EF78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" t="19695" r="2935" b="7225"/>
          <a:stretch/>
        </p:blipFill>
        <p:spPr>
          <a:xfrm>
            <a:off x="278298" y="672550"/>
            <a:ext cx="11701669" cy="5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FE9E-CF9B-D9C9-1A2C-5A90D63E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537617" cy="1229567"/>
          </a:xfrm>
        </p:spPr>
        <p:txBody>
          <a:bodyPr/>
          <a:lstStyle/>
          <a:p>
            <a:r>
              <a:rPr lang="pt-BR" dirty="0"/>
              <a:t>Teste de Normalidade: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2F80F5-DDDD-4D84-F8DC-CCA691BB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Em estatística os testes de normalidade são usados para determinar se um conjunto de dados, de uma dada variável aleatória, obedece um lei de distribuição normal ou não.</a:t>
            </a:r>
          </a:p>
          <a:p>
            <a:r>
              <a:rPr lang="pt-BR" dirty="0"/>
              <a:t>A suposição de normalidade dos dados amostrais é uma condição exigida para a realização de inferências sobre parâmetros populacionais.</a:t>
            </a:r>
          </a:p>
          <a:p>
            <a:r>
              <a:rPr lang="pt-BR" dirty="0"/>
              <a:t>Como regra para testes de normalidade, usa-se:</a:t>
            </a:r>
          </a:p>
          <a:p>
            <a:r>
              <a:rPr lang="pt-BR" dirty="0"/>
              <a:t>Se P-</a:t>
            </a:r>
            <a:r>
              <a:rPr lang="pt-BR" dirty="0" err="1"/>
              <a:t>Value</a:t>
            </a:r>
            <a:r>
              <a:rPr lang="pt-BR" dirty="0"/>
              <a:t> for maior que o nível de significância, os dados apresentam distribuição normal.  </a:t>
            </a:r>
          </a:p>
          <a:p>
            <a:r>
              <a:rPr lang="pt-BR" dirty="0"/>
              <a:t>O nível  de significância é adotado como 5%.</a:t>
            </a:r>
          </a:p>
        </p:txBody>
      </p:sp>
    </p:spTree>
    <p:extLst>
      <p:ext uri="{BB962C8B-B14F-4D97-AF65-F5344CB8AC3E}">
        <p14:creationId xmlns:p14="http://schemas.microsoft.com/office/powerpoint/2010/main" val="33640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4CB1-E1F0-3EEF-C1FC-5CB02BC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643634" cy="614784"/>
          </a:xfrm>
        </p:spPr>
        <p:txBody>
          <a:bodyPr/>
          <a:lstStyle/>
          <a:p>
            <a:r>
              <a:rPr lang="pt-BR" dirty="0"/>
              <a:t>Teste de Normalidade: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D67DC3-787B-863F-81E4-7FEE76A6C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54397" y="1562585"/>
            <a:ext cx="10483960" cy="1866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Os pacotes do R básico, que já são instalados automaticamente,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contam com dois únicos testes de normalidade </a:t>
            </a:r>
            <a:r>
              <a:rPr lang="pt-BR" altLang="pt-BR" dirty="0" err="1"/>
              <a:t>pré</a:t>
            </a:r>
            <a:r>
              <a:rPr lang="pt-BR" altLang="pt-BR" dirty="0"/>
              <a:t>-implementados: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ks.test</a:t>
            </a:r>
            <a:r>
              <a:rPr lang="pt-BR" altLang="pt-BR" dirty="0"/>
              <a:t> para o teste de </a:t>
            </a:r>
            <a:r>
              <a:rPr lang="pt-BR" altLang="pt-BR" dirty="0" err="1"/>
              <a:t>Kolmogorov</a:t>
            </a:r>
            <a:r>
              <a:rPr lang="pt-BR" altLang="pt-BR" dirty="0"/>
              <a:t>-Smirnov e </a:t>
            </a:r>
            <a:r>
              <a:rPr lang="pt-BR" altLang="pt-BR" dirty="0" err="1"/>
              <a:t>shapiro.test</a:t>
            </a:r>
            <a:r>
              <a:rPr lang="pt-BR" altLang="pt-BR" dirty="0"/>
              <a:t> para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teste de Shapiro-Wilk. </a:t>
            </a:r>
          </a:p>
        </p:txBody>
      </p:sp>
    </p:spTree>
    <p:extLst>
      <p:ext uri="{BB962C8B-B14F-4D97-AF65-F5344CB8AC3E}">
        <p14:creationId xmlns:p14="http://schemas.microsoft.com/office/powerpoint/2010/main" val="343380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61E1-CB45-E390-DF94-377F0745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855669" cy="614784"/>
          </a:xfrm>
        </p:spPr>
        <p:txBody>
          <a:bodyPr/>
          <a:lstStyle/>
          <a:p>
            <a:r>
              <a:rPr lang="pt-BR" dirty="0"/>
              <a:t>Teste de Normalidade: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9DF21C-30E7-3653-1619-C8656F2E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Vamos usar o banco de dados interno do R chamado </a:t>
            </a:r>
            <a:r>
              <a:rPr lang="pt-BR" dirty="0" err="1"/>
              <a:t>cars</a:t>
            </a:r>
            <a:r>
              <a:rPr lang="pt-BR" dirty="0"/>
              <a:t>.</a:t>
            </a:r>
          </a:p>
          <a:p>
            <a:r>
              <a:rPr lang="pt-BR" dirty="0"/>
              <a:t>Para acessar o banco de dados </a:t>
            </a:r>
            <a:r>
              <a:rPr lang="pt-BR" dirty="0" err="1"/>
              <a:t>cars</a:t>
            </a:r>
            <a:r>
              <a:rPr lang="pt-BR" dirty="0"/>
              <a:t> deve-se proceder da seguinte maneira:</a:t>
            </a:r>
          </a:p>
          <a:p>
            <a:r>
              <a:rPr lang="en-US" dirty="0" err="1"/>
              <a:t>install.packages</a:t>
            </a:r>
            <a:r>
              <a:rPr lang="en-US" dirty="0"/>
              <a:t>('lattice')</a:t>
            </a:r>
          </a:p>
          <a:p>
            <a:r>
              <a:rPr lang="en-US" dirty="0"/>
              <a:t>library(lattice)</a:t>
            </a:r>
          </a:p>
          <a:p>
            <a:r>
              <a:rPr lang="en-US" dirty="0"/>
              <a:t>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digite</a:t>
            </a:r>
            <a:r>
              <a:rPr lang="en-US" dirty="0"/>
              <a:t>: </a:t>
            </a:r>
          </a:p>
          <a:p>
            <a:r>
              <a:rPr lang="en-US" dirty="0"/>
              <a:t>data(cars)</a:t>
            </a:r>
          </a:p>
          <a:p>
            <a:r>
              <a:rPr lang="en-US" dirty="0"/>
              <a:t>head(cars) </a:t>
            </a:r>
          </a:p>
          <a:p>
            <a:r>
              <a:rPr lang="en-US" dirty="0"/>
              <a:t>para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90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E6658-FE2A-DB7B-1A9E-B8F955A0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6935182" cy="1229567"/>
          </a:xfrm>
        </p:spPr>
        <p:txBody>
          <a:bodyPr/>
          <a:lstStyle/>
          <a:p>
            <a:r>
              <a:rPr lang="pt-BR" dirty="0"/>
              <a:t>Teste de Normalidade: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CB121-B936-84F5-10F7-D8B9EB92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819583"/>
          </a:xfrm>
        </p:spPr>
        <p:txBody>
          <a:bodyPr/>
          <a:lstStyle/>
          <a:p>
            <a:r>
              <a:rPr lang="pt-BR" dirty="0"/>
              <a:t>A seguir gere o histograma com </a:t>
            </a:r>
            <a:r>
              <a:rPr lang="pt-BR" dirty="0" err="1"/>
              <a:t>hist</a:t>
            </a:r>
            <a:r>
              <a:rPr lang="pt-BR" dirty="0"/>
              <a:t>(</a:t>
            </a:r>
            <a:r>
              <a:rPr lang="pt-BR" dirty="0" err="1"/>
              <a:t>cars$speed</a:t>
            </a:r>
            <a:r>
              <a:rPr lang="pt-BR" dirty="0"/>
              <a:t>) para a variável </a:t>
            </a:r>
            <a:r>
              <a:rPr lang="pt-BR" dirty="0" err="1"/>
              <a:t>speed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56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6C92C-C402-EA11-65B9-1BE717F2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E3BEEE-D741-FA9C-FC3E-69494CE28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549EA6-3127-BF7D-C75D-01DE688E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" t="21435" r="3044" b="6646"/>
          <a:stretch/>
        </p:blipFill>
        <p:spPr>
          <a:xfrm>
            <a:off x="371062" y="660240"/>
            <a:ext cx="11688417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16391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Distribuição Normal;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Teorema Central do Limite;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Teste de Normalidade;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Medidas a longo prazo.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FCF32-3249-7789-BE93-46610064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7" y="660240"/>
            <a:ext cx="6524365" cy="1229567"/>
          </a:xfrm>
        </p:spPr>
        <p:txBody>
          <a:bodyPr/>
          <a:lstStyle/>
          <a:p>
            <a:r>
              <a:rPr lang="pt-BR" dirty="0"/>
              <a:t>Teste de Normalidade: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4E0C37-E8A8-B724-1941-DCD4BD14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O histograma da variável </a:t>
            </a:r>
            <a:r>
              <a:rPr lang="pt-BR" dirty="0" err="1"/>
              <a:t>speed</a:t>
            </a:r>
            <a:r>
              <a:rPr lang="pt-BR" dirty="0"/>
              <a:t> nos sugere uma normalidade dos dados, mas é necessário realizar os testes para confirmar este fato.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4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26FD-3C9B-406E-2104-A43059B2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Teste Shapiro-Wilk: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28F2C-FB06-42AB-6D03-9BC80D7B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229376"/>
          </a:xfrm>
        </p:spPr>
        <p:txBody>
          <a:bodyPr/>
          <a:lstStyle/>
          <a:p>
            <a:pPr algn="l"/>
            <a:r>
              <a:rPr lang="pt-BR" dirty="0"/>
              <a:t>Para o teste de s-w utiliza-se o comando “</a:t>
            </a:r>
            <a:r>
              <a:rPr lang="pt-BR" dirty="0" err="1"/>
              <a:t>shapiro.test</a:t>
            </a:r>
            <a:r>
              <a:rPr lang="pt-BR" dirty="0"/>
              <a:t>”.</a:t>
            </a:r>
          </a:p>
          <a:p>
            <a:pPr algn="l"/>
            <a:r>
              <a:rPr lang="pt-BR" dirty="0"/>
              <a:t>Use o comando: </a:t>
            </a:r>
            <a:r>
              <a:rPr lang="pt-BR" dirty="0" err="1"/>
              <a:t>shapiro.test</a:t>
            </a:r>
            <a:r>
              <a:rPr lang="pt-BR" dirty="0"/>
              <a:t>(</a:t>
            </a:r>
            <a:r>
              <a:rPr lang="pt-BR" dirty="0" err="1"/>
              <a:t>cars$speed</a:t>
            </a:r>
            <a:r>
              <a:rPr lang="pt-BR" dirty="0"/>
              <a:t>)</a:t>
            </a:r>
          </a:p>
          <a:p>
            <a:r>
              <a:rPr lang="pt-BR" dirty="0"/>
              <a:t>O resultado do teste é mostrado no print a seguir: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950E10-78DC-A779-5709-21DACA0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01" r="76739" b="14186"/>
          <a:stretch/>
        </p:blipFill>
        <p:spPr>
          <a:xfrm>
            <a:off x="2949476" y="3428999"/>
            <a:ext cx="4564507" cy="12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3ADBF-6A7A-B05D-5FE2-A450EA3F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Teste Shapiro-Wilk: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4FD683-E055-50B2-CCAD-339D4B34F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Neste teste se o p-valor for &lt; 0.05 indica que os dados não apresentam normalidade.</a:t>
            </a:r>
          </a:p>
          <a:p>
            <a:r>
              <a:rPr lang="pt-BR" dirty="0"/>
              <a:t>O p-valor foi de 0.45 e isto quer dizer que os dados estão seguindo uma distribuição normal.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8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20BE-1BAF-BA55-0863-07EAF5C7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356" y="605716"/>
            <a:ext cx="7637547" cy="2459135"/>
          </a:xfrm>
        </p:spPr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Kolmogorov</a:t>
            </a:r>
            <a:r>
              <a:rPr lang="pt-BR" dirty="0"/>
              <a:t>-Smirnov: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7FECB8-8C6D-3988-C908-BCE32E7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Outro teste muito utilizado é o </a:t>
            </a:r>
            <a:r>
              <a:rPr lang="pt-BR" dirty="0" err="1"/>
              <a:t>k-s</a:t>
            </a:r>
            <a:r>
              <a:rPr lang="pt-BR" dirty="0"/>
              <a:t>. Para realizar este teste é necessário instalar o pacote “</a:t>
            </a:r>
            <a:r>
              <a:rPr lang="pt-BR" dirty="0" err="1"/>
              <a:t>dgof</a:t>
            </a:r>
            <a:r>
              <a:rPr lang="pt-BR" dirty="0"/>
              <a:t>”.</a:t>
            </a:r>
          </a:p>
          <a:p>
            <a:r>
              <a:rPr lang="pt-BR" dirty="0"/>
              <a:t>Para isto usa-se: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dgof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dgof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456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BA71-1457-645C-851D-673EA1A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627" y="605716"/>
            <a:ext cx="7359252" cy="2459135"/>
          </a:xfrm>
        </p:spPr>
        <p:txBody>
          <a:bodyPr/>
          <a:lstStyle/>
          <a:p>
            <a:r>
              <a:rPr lang="pt-BR" dirty="0"/>
              <a:t>Teste de </a:t>
            </a:r>
            <a:r>
              <a:rPr lang="pt-BR" dirty="0" err="1"/>
              <a:t>Kolmogorov</a:t>
            </a:r>
            <a:r>
              <a:rPr lang="pt-BR" dirty="0"/>
              <a:t>-Smirnov: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4995A-947C-2742-8757-AAA4624E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A seguir, execute o teste </a:t>
            </a:r>
            <a:r>
              <a:rPr lang="pt-BR" dirty="0" err="1"/>
              <a:t>k-s</a:t>
            </a:r>
            <a:r>
              <a:rPr lang="pt-BR" dirty="0"/>
              <a:t>. Para isto use o comando:</a:t>
            </a:r>
          </a:p>
          <a:p>
            <a:r>
              <a:rPr lang="en-US" dirty="0" err="1"/>
              <a:t>ks.test</a:t>
            </a:r>
            <a:r>
              <a:rPr lang="en-US" dirty="0"/>
              <a:t>(</a:t>
            </a:r>
            <a:r>
              <a:rPr lang="en-US" dirty="0" err="1"/>
              <a:t>cars$speed</a:t>
            </a:r>
            <a:r>
              <a:rPr lang="en-US" dirty="0"/>
              <a:t>,"</a:t>
            </a:r>
            <a:r>
              <a:rPr lang="en-US" dirty="0" err="1"/>
              <a:t>pnorm</a:t>
            </a:r>
            <a:r>
              <a:rPr lang="en-US" dirty="0"/>
              <a:t>",mean(</a:t>
            </a:r>
            <a:r>
              <a:rPr lang="en-US" dirty="0" err="1"/>
              <a:t>cars$speed</a:t>
            </a:r>
            <a:r>
              <a:rPr lang="en-US" dirty="0"/>
              <a:t>),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cars$speed</a:t>
            </a:r>
            <a:r>
              <a:rPr lang="en-US" dirty="0"/>
              <a:t>))</a:t>
            </a:r>
          </a:p>
          <a:p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é </a:t>
            </a:r>
            <a:r>
              <a:rPr lang="en-US" dirty="0" err="1"/>
              <a:t>mostrado</a:t>
            </a:r>
            <a:r>
              <a:rPr lang="en-US" dirty="0"/>
              <a:t> no print a </a:t>
            </a:r>
            <a:r>
              <a:rPr lang="en-US" dirty="0" err="1"/>
              <a:t>seguir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71109E-B9CC-7F45-1605-9F30A11A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63" r="72065" b="17471"/>
          <a:stretch/>
        </p:blipFill>
        <p:spPr>
          <a:xfrm>
            <a:off x="2690191" y="3578087"/>
            <a:ext cx="508251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A8D1-4100-3A38-E699-7BC50B28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DEE29-C749-3887-5E28-E7F297DF1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DD222E-1BB0-2F67-6613-3B759D796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87" b="61745"/>
          <a:stretch/>
        </p:blipFill>
        <p:spPr>
          <a:xfrm>
            <a:off x="1590260" y="660240"/>
            <a:ext cx="8640417" cy="42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A9CC1-DB45-94E2-93EF-910D2E5A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5D4A11-9F3E-F20F-BC6E-3A6DED96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Ambos os testes mostraram que a distribuição dos dados segue um modelo de distribuição normal.</a:t>
            </a:r>
          </a:p>
          <a:p>
            <a:r>
              <a:rPr lang="pt-BR" dirty="0"/>
              <a:t>Muitos trabalhos realizados tem mostrado a eficiência dos testes de normalidade e o teste de Shapiro-Wilk tem dado um resultado melhor.</a:t>
            </a:r>
          </a:p>
        </p:txBody>
      </p:sp>
    </p:spTree>
    <p:extLst>
      <p:ext uri="{BB962C8B-B14F-4D97-AF65-F5344CB8AC3E}">
        <p14:creationId xmlns:p14="http://schemas.microsoft.com/office/powerpoint/2010/main" val="404742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37BF-A987-5F33-77F3-24E416E6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BEEBC-A60B-B7CC-2C1E-CAB16F4C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048959"/>
          </a:xfrm>
        </p:spPr>
        <p:txBody>
          <a:bodyPr/>
          <a:lstStyle/>
          <a:p>
            <a:r>
              <a:rPr lang="pt-BR" dirty="0"/>
              <a:t>Crie um </a:t>
            </a:r>
            <a:r>
              <a:rPr lang="pt-BR" dirty="0" err="1"/>
              <a:t>dataframe</a:t>
            </a:r>
            <a:r>
              <a:rPr lang="pt-BR" dirty="0"/>
              <a:t> com os dados da tabela a seguir, gere 3 histogramas, realize 3 testes para verificar se as amostras obedecem uma distribuição normal.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91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CF7E-C865-4A8A-0FA7-AE566A38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Dados: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60277-7F2B-2EBC-3010-3B1EA7DA3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Concentrações de poluentes na água de uma lagoa em mg/L.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AAAD49C8-6F29-409C-028A-8A49F718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27769"/>
              </p:ext>
            </p:extLst>
          </p:nvPr>
        </p:nvGraphicFramePr>
        <p:xfrm>
          <a:off x="1740452" y="269424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8715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18285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239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 25/08/2012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13/10/2012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15/12/2012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4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1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9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0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0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06B0-D9DE-3CBA-8372-C413803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7" y="660240"/>
            <a:ext cx="8743395" cy="614784"/>
          </a:xfrm>
        </p:spPr>
        <p:txBody>
          <a:bodyPr/>
          <a:lstStyle/>
          <a:p>
            <a:r>
              <a:rPr lang="pt-BR" dirty="0"/>
              <a:t>Distribuição Normal: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9906F-D3B7-4C5B-711F-6B71F4B3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Ao se pegar dados aleatórios de uma variável aleatória ocorre em algumas situações que a distribuição destes dados obedece uma lei chamada de distribuição normal.</a:t>
            </a:r>
          </a:p>
          <a:p>
            <a:r>
              <a:rPr lang="pt-BR" dirty="0"/>
              <a:t>Por exemplo se forem coletadas as alturas de uma população com 1000 pessoas de um condomínio, provavelmente essa distribuição será normal.</a:t>
            </a:r>
          </a:p>
        </p:txBody>
      </p:sp>
    </p:spTree>
    <p:extLst>
      <p:ext uri="{BB962C8B-B14F-4D97-AF65-F5344CB8AC3E}">
        <p14:creationId xmlns:p14="http://schemas.microsoft.com/office/powerpoint/2010/main" val="24981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D5F7-5FC4-C0B8-52FA-A09786FE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2C2BD-B9D7-D548-E89B-0129457B2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B1F50B-7017-E87D-EE38-BCEFFC5B2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833273" y="690262"/>
            <a:ext cx="5860152" cy="56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C9F3-87AB-1A02-370C-EC7F6579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Distribuição Normal: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F5758-FB25-B44C-0103-B8B7AB2B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906484"/>
          </a:xfrm>
        </p:spPr>
        <p:txBody>
          <a:bodyPr/>
          <a:lstStyle/>
          <a:p>
            <a:pPr algn="l" rtl="0"/>
            <a:r>
              <a:rPr lang="pt-BR" dirty="0"/>
              <a:t>Em R utiliza-se a função </a:t>
            </a:r>
            <a:r>
              <a:rPr lang="pt-BR" altLang="pt-BR" dirty="0" err="1"/>
              <a:t>dnorm</a:t>
            </a:r>
            <a:r>
              <a:rPr lang="pt-BR" altLang="pt-BR" dirty="0"/>
              <a:t>(x, </a:t>
            </a:r>
            <a:r>
              <a:rPr lang="pt-BR" altLang="pt-BR" dirty="0" err="1"/>
              <a:t>mean</a:t>
            </a:r>
            <a:r>
              <a:rPr lang="pt-BR" altLang="pt-BR" dirty="0"/>
              <a:t>, </a:t>
            </a:r>
            <a:r>
              <a:rPr lang="pt-BR" altLang="pt-BR" dirty="0" err="1"/>
              <a:t>sd</a:t>
            </a:r>
            <a:r>
              <a:rPr lang="pt-BR" altLang="pt-BR" dirty="0"/>
              <a:t>) e a função </a:t>
            </a:r>
            <a:r>
              <a:rPr lang="pt-BR" altLang="pt-BR" dirty="0" err="1"/>
              <a:t>rnorm</a:t>
            </a:r>
            <a:r>
              <a:rPr lang="pt-BR" altLang="pt-BR" dirty="0"/>
              <a:t>(n, </a:t>
            </a:r>
            <a:r>
              <a:rPr lang="pt-BR" altLang="pt-BR" dirty="0" err="1"/>
              <a:t>mean</a:t>
            </a:r>
            <a:r>
              <a:rPr lang="pt-BR" altLang="pt-BR" dirty="0"/>
              <a:t>, </a:t>
            </a:r>
            <a:r>
              <a:rPr lang="pt-BR" altLang="pt-BR" dirty="0" err="1"/>
              <a:t>sd</a:t>
            </a:r>
            <a:r>
              <a:rPr lang="pt-BR" altLang="pt-BR" dirty="0"/>
              <a:t>) para se estudar a distribuição normal.</a:t>
            </a:r>
          </a:p>
          <a:p>
            <a:pPr algn="l" rtl="0"/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A1962-45D5-637D-8686-B9BD2AF2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3" y="660240"/>
            <a:ext cx="6246069" cy="1229567"/>
          </a:xfrm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dnorm</a:t>
            </a:r>
            <a:r>
              <a:rPr lang="pt-BR" dirty="0"/>
              <a:t>():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A79988-3678-92E1-C316-63AD9429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Crie uma distribuição uniforme de dados entre 0 e 10, por exemplo:</a:t>
            </a:r>
          </a:p>
          <a:p>
            <a:pPr algn="l" rtl="0"/>
            <a:r>
              <a:rPr lang="pt-BR" altLang="pt-BR" dirty="0"/>
              <a:t>x &lt;- </a:t>
            </a:r>
            <a:r>
              <a:rPr lang="pt-BR" altLang="pt-BR" dirty="0" err="1"/>
              <a:t>seq</a:t>
            </a:r>
            <a:r>
              <a:rPr lang="pt-BR" altLang="pt-BR" dirty="0"/>
              <a:t>(0, 5, </a:t>
            </a:r>
            <a:r>
              <a:rPr lang="pt-BR" altLang="pt-BR" dirty="0" err="1"/>
              <a:t>by</a:t>
            </a:r>
            <a:r>
              <a:rPr lang="pt-BR" altLang="pt-BR" dirty="0"/>
              <a:t> = .1) </a:t>
            </a:r>
          </a:p>
          <a:p>
            <a:pPr algn="l" rtl="0"/>
            <a:r>
              <a:rPr lang="pt-BR" altLang="pt-BR" dirty="0"/>
              <a:t>Escolha um valor para </a:t>
            </a:r>
            <a:r>
              <a:rPr lang="pt-BR" altLang="pt-BR" dirty="0" err="1"/>
              <a:t>mean</a:t>
            </a:r>
            <a:r>
              <a:rPr lang="pt-BR" altLang="pt-BR" dirty="0"/>
              <a:t> e outro para </a:t>
            </a:r>
            <a:r>
              <a:rPr lang="pt-BR" altLang="pt-BR" dirty="0" err="1"/>
              <a:t>sd</a:t>
            </a:r>
            <a:r>
              <a:rPr lang="pt-BR" altLang="pt-BR" dirty="0"/>
              <a:t>, por exemplo 4.5 e 0.2.</a:t>
            </a:r>
          </a:p>
          <a:p>
            <a:pPr algn="l" rtl="0"/>
            <a:r>
              <a:rPr lang="pt-BR" altLang="pt-BR" dirty="0"/>
              <a:t>Rode no </a:t>
            </a:r>
            <a:r>
              <a:rPr lang="pt-BR" altLang="pt-BR" dirty="0" err="1"/>
              <a:t>RStudio</a:t>
            </a:r>
            <a:r>
              <a:rPr lang="pt-BR" altLang="pt-BR" dirty="0"/>
              <a:t> a função </a:t>
            </a:r>
            <a:r>
              <a:rPr lang="pt-BR" altLang="pt-BR" dirty="0" err="1"/>
              <a:t>dnorm</a:t>
            </a:r>
            <a:r>
              <a:rPr lang="pt-BR" altLang="pt-BR" dirty="0"/>
              <a:t>().</a:t>
            </a:r>
          </a:p>
          <a:p>
            <a:pPr algn="l" rtl="0"/>
            <a:r>
              <a:rPr lang="pt-BR" altLang="pt-BR" dirty="0"/>
              <a:t>y &lt;- </a:t>
            </a:r>
            <a:r>
              <a:rPr lang="pt-BR" altLang="pt-BR" dirty="0" err="1"/>
              <a:t>dnorm</a:t>
            </a:r>
            <a:r>
              <a:rPr lang="pt-BR" altLang="pt-BR" dirty="0"/>
              <a:t>(x, </a:t>
            </a:r>
            <a:r>
              <a:rPr lang="pt-BR" altLang="pt-BR" dirty="0" err="1"/>
              <a:t>mean</a:t>
            </a:r>
            <a:r>
              <a:rPr lang="pt-BR" altLang="pt-BR" dirty="0"/>
              <a:t> = 2.5, </a:t>
            </a:r>
            <a:r>
              <a:rPr lang="pt-BR" altLang="pt-BR" dirty="0" err="1"/>
              <a:t>sd</a:t>
            </a:r>
            <a:r>
              <a:rPr lang="pt-BR" altLang="pt-BR" dirty="0"/>
              <a:t> = 0.2) </a:t>
            </a:r>
          </a:p>
          <a:p>
            <a:pPr algn="l" rtl="0"/>
            <a:r>
              <a:rPr lang="pt-BR" altLang="pt-BR" dirty="0"/>
              <a:t>A seguir </a:t>
            </a:r>
            <a:r>
              <a:rPr lang="pt-BR" altLang="pt-BR" dirty="0" err="1"/>
              <a:t>plot</a:t>
            </a:r>
            <a:r>
              <a:rPr lang="pt-BR" altLang="pt-BR" dirty="0"/>
              <a:t>(</a:t>
            </a:r>
            <a:r>
              <a:rPr lang="pt-BR" altLang="pt-BR" dirty="0" err="1"/>
              <a:t>x,y</a:t>
            </a:r>
            <a:r>
              <a:rPr lang="pt-BR" altLang="pt-BR" dirty="0"/>
              <a:t>) para ver o </a:t>
            </a:r>
            <a:r>
              <a:rPr lang="pt-BR" altLang="pt-BR" dirty="0" err="1"/>
              <a:t>plot</a:t>
            </a:r>
            <a:r>
              <a:rPr lang="pt-BR" altLang="pt-BR" dirty="0"/>
              <a:t> da distribuição normal.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96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F3AEA-EC43-685C-1A85-2C7E4EDB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DC8B3C-0249-93A7-1B65-89C4349B9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131B0-19DD-C5EF-C822-1437A0CE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 t="26749" r="2173" b="7806"/>
          <a:stretch/>
        </p:blipFill>
        <p:spPr>
          <a:xfrm>
            <a:off x="450573" y="660240"/>
            <a:ext cx="11741427" cy="4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6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6CD4-8D07-A910-1D66-0B39717A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Histograma: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B1E15-AFE8-B5C8-B350-5D3022A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1639167"/>
          </a:xfrm>
        </p:spPr>
        <p:txBody>
          <a:bodyPr/>
          <a:lstStyle/>
          <a:p>
            <a:r>
              <a:rPr lang="pt-BR" dirty="0"/>
              <a:t>Construa o </a:t>
            </a:r>
            <a:r>
              <a:rPr lang="pt-BR" dirty="0" err="1"/>
              <a:t>histrogrma</a:t>
            </a:r>
            <a:r>
              <a:rPr lang="pt-BR" dirty="0"/>
              <a:t> da distribuição normal a partir dos dados:</a:t>
            </a:r>
          </a:p>
          <a:p>
            <a:r>
              <a:rPr lang="pt-BR" dirty="0"/>
              <a:t>v &lt;-  c(25,23,21,28,22,15,31,27,19)</a:t>
            </a:r>
          </a:p>
          <a:p>
            <a:r>
              <a:rPr lang="pt-BR" dirty="0" err="1"/>
              <a:t>hist</a:t>
            </a:r>
            <a:r>
              <a:rPr lang="pt-BR" dirty="0"/>
              <a:t>(v, </a:t>
            </a:r>
            <a:r>
              <a:rPr lang="pt-BR" dirty="0" err="1"/>
              <a:t>main</a:t>
            </a:r>
            <a:r>
              <a:rPr lang="pt-BR" dirty="0"/>
              <a:t> = "distribuição normal")</a:t>
            </a:r>
          </a:p>
        </p:txBody>
      </p:sp>
    </p:spTree>
    <p:extLst>
      <p:ext uri="{BB962C8B-B14F-4D97-AF65-F5344CB8AC3E}">
        <p14:creationId xmlns:p14="http://schemas.microsoft.com/office/powerpoint/2010/main" val="11339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09EE8-31F6-A29E-464E-46EE5C0D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2E8BC3-9B40-736A-F6FC-7C809D6F0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1F484E-44F6-44FD-2E72-E2726BFE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3" t="22402" b="8192"/>
          <a:stretch/>
        </p:blipFill>
        <p:spPr>
          <a:xfrm>
            <a:off x="2186609" y="660240"/>
            <a:ext cx="6484608" cy="54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4013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963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Lato</vt:lpstr>
      <vt:lpstr>sohne</vt:lpstr>
      <vt:lpstr>Tahoma</vt:lpstr>
      <vt:lpstr>Trebuchet MS</vt:lpstr>
      <vt:lpstr>aula 12</vt:lpstr>
      <vt:lpstr>Linguagem R </vt:lpstr>
      <vt:lpstr>Aula 9 </vt:lpstr>
      <vt:lpstr>Distribuição Normal:</vt:lpstr>
      <vt:lpstr>Apresentação do PowerPoint</vt:lpstr>
      <vt:lpstr>Distribuição Normal:</vt:lpstr>
      <vt:lpstr>Usando a função dnorm():</vt:lpstr>
      <vt:lpstr>Apresentação do PowerPoint</vt:lpstr>
      <vt:lpstr>Histograma:</vt:lpstr>
      <vt:lpstr>Apresentação do PowerPoint</vt:lpstr>
      <vt:lpstr>Teorema do Limite Central:</vt:lpstr>
      <vt:lpstr>Aplicação do Teorema do Limite Central:</vt:lpstr>
      <vt:lpstr>Apresentação do PowerPoint</vt:lpstr>
      <vt:lpstr>Aplicação do Teorema do Limite Central:</vt:lpstr>
      <vt:lpstr>Apresentação do PowerPoint</vt:lpstr>
      <vt:lpstr>Teste de Normalidade:</vt:lpstr>
      <vt:lpstr>Teste de Normalidade:</vt:lpstr>
      <vt:lpstr>Teste de Normalidade:</vt:lpstr>
      <vt:lpstr>Teste de Normalidade:</vt:lpstr>
      <vt:lpstr>Apresentação do PowerPoint</vt:lpstr>
      <vt:lpstr>Teste de Normalidade:</vt:lpstr>
      <vt:lpstr>Teste Shapiro-Wilk:</vt:lpstr>
      <vt:lpstr>Teste Shapiro-Wilk:</vt:lpstr>
      <vt:lpstr>Teste de Kolmogorov-Smirnov: </vt:lpstr>
      <vt:lpstr>Teste de Kolmogorov-Smirnov: </vt:lpstr>
      <vt:lpstr>Apresentação do PowerPoint</vt:lpstr>
      <vt:lpstr>Conclusão:</vt:lpstr>
      <vt:lpstr>Exercício:</vt:lpstr>
      <vt:lpstr>Dados: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93</cp:revision>
  <dcterms:created xsi:type="dcterms:W3CDTF">2022-10-27T10:35:11Z</dcterms:created>
  <dcterms:modified xsi:type="dcterms:W3CDTF">2022-11-11T14:18:02Z</dcterms:modified>
</cp:coreProperties>
</file>