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0137" y="665517"/>
            <a:ext cx="8891727" cy="61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7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2"/>
          </a:xfrm>
        </p:spPr>
        <p:txBody>
          <a:bodyPr lIns="0" tIns="0" rIns="0" bIns="0"/>
          <a:lstStyle>
            <a:lvl1pPr>
              <a:defRPr sz="2663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E21E-547C-450B-86AB-02C2F86CB64A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2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18" name="bg object 18"/>
          <p:cNvSpPr/>
          <p:nvPr/>
        </p:nvSpPr>
        <p:spPr>
          <a:xfrm>
            <a:off x="364795" y="6423835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5717-5C8B-3120-332E-6C487E44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429" y="2205159"/>
            <a:ext cx="5127400" cy="2447682"/>
          </a:xfrm>
        </p:spPr>
        <p:txBody>
          <a:bodyPr/>
          <a:lstStyle/>
          <a:p>
            <a:pPr algn="ctr"/>
            <a:r>
              <a:rPr lang="pt-BR" dirty="0"/>
              <a:t>Linguagem R	</a:t>
            </a:r>
          </a:p>
        </p:txBody>
      </p:sp>
      <p:pic>
        <p:nvPicPr>
          <p:cNvPr id="1026" name="Picture 2" descr="Estatística básica no Enem - Brasil Escola">
            <a:extLst>
              <a:ext uri="{FF2B5EF4-FFF2-40B4-BE49-F238E27FC236}">
                <a16:creationId xmlns:a16="http://schemas.microsoft.com/office/drawing/2014/main" id="{2E498CBE-5DBA-4B8F-973B-2A0444AE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1" y="1304263"/>
            <a:ext cx="5287915" cy="3527795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1632B-4904-5C1C-7D7D-DE2C32E1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723" y="739753"/>
            <a:ext cx="6815912" cy="1844351"/>
          </a:xfrm>
        </p:spPr>
        <p:txBody>
          <a:bodyPr/>
          <a:lstStyle/>
          <a:p>
            <a:r>
              <a:rPr lang="pt-BR" dirty="0"/>
              <a:t>Regressão linear múltipla: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417FCB-F5B6-3212-B325-7819064E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793603"/>
          </a:xfrm>
        </p:spPr>
        <p:txBody>
          <a:bodyPr/>
          <a:lstStyle/>
          <a:p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R</a:t>
            </a:r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egressão linear múltipla é uma regressão linear entre mais de duas variáveis preditoras e uma alvo.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A equação matemática geral para regressão múltipla</a:t>
            </a:r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 é:</a:t>
            </a:r>
          </a:p>
          <a:p>
            <a:pPr algn="l" rtl="0"/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y = a + b1.x1 + b2.x2 +...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bn.xn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algn="l" rtl="0"/>
            <a:r>
              <a:rPr lang="pt-BR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 sintaxe básica para a função </a:t>
            </a:r>
            <a:r>
              <a:rPr lang="pt-BR" sz="2000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lm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na regressão múltipla é</a:t>
            </a:r>
            <a:r>
              <a:rPr lang="pt-BR" sz="2800" dirty="0">
                <a:solidFill>
                  <a:srgbClr val="000000"/>
                </a:solidFill>
                <a:latin typeface="var(--bs-font-monospace)"/>
              </a:rPr>
              <a:t>:</a:t>
            </a:r>
          </a:p>
          <a:p>
            <a:pPr algn="l" rtl="0"/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lm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(y ~ x1+x2+x3+...,dados)</a:t>
            </a:r>
          </a:p>
          <a:p>
            <a:pPr algn="l" rtl="0"/>
            <a:endParaRPr lang="pt-BR" sz="2800" dirty="0">
              <a:solidFill>
                <a:srgbClr val="000000"/>
              </a:solidFill>
              <a:latin typeface="var(--bs-font-monospace)"/>
            </a:endParaRPr>
          </a:p>
          <a:p>
            <a:pPr algn="l" rtl="0"/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30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EEDCA-9252-27C5-9767-233F69F8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A2A0AE-C280-C73A-CEA4-3C5AF6B1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r>
              <a:rPr lang="pt-BR" dirty="0"/>
              <a:t>Considere um modelo linear múltiplo com as variáveis</a:t>
            </a:r>
          </a:p>
          <a:p>
            <a:r>
              <a:rPr lang="pt-BR" dirty="0"/>
              <a:t>y(km/l), x1(potência), x2(peso) de um veículo.</a:t>
            </a:r>
          </a:p>
          <a:p>
            <a:r>
              <a:rPr lang="pt-BR" dirty="0"/>
              <a:t>O objetivo é estabelecer uma relação entre o consumo (km/l) do veículo a partir da relação entre as outras variáveis; potência e peso.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65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9AC2C-440A-133D-8999-E1C30508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/>
          <a:lstStyle/>
          <a:p>
            <a:r>
              <a:rPr lang="pt-BR" dirty="0"/>
              <a:t>Exemplo: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A2886-5FF7-25E7-0417-FBAE3082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dirty="0"/>
              <a:t>Como exemplo utilize os seguintes dados:</a:t>
            </a:r>
          </a:p>
          <a:p>
            <a:r>
              <a:rPr lang="es-ES" dirty="0"/>
              <a:t>y : </a:t>
            </a:r>
            <a:r>
              <a:rPr lang="es-ES" dirty="0" err="1"/>
              <a:t>Relação</a:t>
            </a:r>
            <a:r>
              <a:rPr lang="es-ES" dirty="0"/>
              <a:t> km/l: (21,21,23,22,19,18)</a:t>
            </a:r>
          </a:p>
          <a:p>
            <a:r>
              <a:rPr lang="es-ES" dirty="0"/>
              <a:t>x1: </a:t>
            </a:r>
            <a:r>
              <a:rPr lang="es-ES" dirty="0" err="1"/>
              <a:t>Potência</a:t>
            </a:r>
            <a:r>
              <a:rPr lang="es-ES" dirty="0"/>
              <a:t> (HP):(110,110,93,110,175,105)</a:t>
            </a:r>
          </a:p>
          <a:p>
            <a:r>
              <a:rPr lang="es-ES" dirty="0"/>
              <a:t>x2: Peso (kg): (2620,2875,2320,3215,3440,3460)</a:t>
            </a:r>
          </a:p>
          <a:p>
            <a:endParaRPr lang="es-ES" dirty="0"/>
          </a:p>
          <a:p>
            <a:r>
              <a:rPr lang="es-ES" dirty="0"/>
              <a:t>A partir </a:t>
            </a:r>
            <a:r>
              <a:rPr lang="es-ES" dirty="0" err="1"/>
              <a:t>dai</a:t>
            </a:r>
            <a:r>
              <a:rPr lang="es-ES" dirty="0"/>
              <a:t> </a:t>
            </a:r>
            <a:r>
              <a:rPr lang="es-ES" dirty="0" err="1"/>
              <a:t>cria</a:t>
            </a:r>
            <a:r>
              <a:rPr lang="es-ES" dirty="0"/>
              <a:t>-se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dataframe</a:t>
            </a:r>
            <a:r>
              <a:rPr lang="es-ES" dirty="0"/>
              <a:t> </a:t>
            </a:r>
            <a:r>
              <a:rPr lang="es-ES" dirty="0" err="1"/>
              <a:t>com</a:t>
            </a:r>
            <a:r>
              <a:rPr lang="es-ES" dirty="0"/>
              <a:t> as </a:t>
            </a:r>
            <a:r>
              <a:rPr lang="es-ES" dirty="0" err="1"/>
              <a:t>variáveis</a:t>
            </a:r>
            <a:r>
              <a:rPr lang="es-ES" dirty="0"/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29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C386F-D188-4A98-1F66-293E99A6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6007530" cy="1229567"/>
          </a:xfrm>
        </p:spPr>
        <p:txBody>
          <a:bodyPr/>
          <a:lstStyle/>
          <a:p>
            <a:r>
              <a:rPr lang="pt-BR" dirty="0"/>
              <a:t>Criação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DFA7FE-9CA7-F39E-90B1-EC191EA4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dirty="0"/>
              <a:t>y&lt;- c(21,21,23,22,19,18)</a:t>
            </a:r>
          </a:p>
          <a:p>
            <a:r>
              <a:rPr lang="pt-BR" dirty="0"/>
              <a:t>x1&lt;- c(110,110,93,110,175,105)</a:t>
            </a:r>
          </a:p>
          <a:p>
            <a:r>
              <a:rPr lang="pt-BR" dirty="0"/>
              <a:t>x2&lt;- c(2620,2875,2320,3215,3440,3460)</a:t>
            </a:r>
          </a:p>
          <a:p>
            <a:r>
              <a:rPr lang="pt-BR" dirty="0" err="1"/>
              <a:t>dataframe</a:t>
            </a:r>
            <a:r>
              <a:rPr lang="pt-BR" dirty="0"/>
              <a:t> &lt;- </a:t>
            </a:r>
            <a:r>
              <a:rPr lang="pt-BR" dirty="0" err="1"/>
              <a:t>data.frame</a:t>
            </a:r>
            <a:r>
              <a:rPr lang="pt-BR" dirty="0"/>
              <a:t>(y,x1,x2)</a:t>
            </a:r>
          </a:p>
          <a:p>
            <a:r>
              <a:rPr lang="pt-BR" dirty="0"/>
              <a:t>print(</a:t>
            </a:r>
            <a:r>
              <a:rPr lang="pt-BR" dirty="0" err="1"/>
              <a:t>dataframe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6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5FA6-A003-305D-F4BD-D46A78A1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O modelo: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74B29-BEC8-39C4-F519-967ACBCB0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639167"/>
          </a:xfrm>
        </p:spPr>
        <p:txBody>
          <a:bodyPr/>
          <a:lstStyle/>
          <a:p>
            <a:r>
              <a:rPr lang="pt-BR" dirty="0"/>
              <a:t>A seguir cria-se o modelo:</a:t>
            </a:r>
          </a:p>
          <a:p>
            <a:r>
              <a:rPr lang="pt-BR" dirty="0" err="1"/>
              <a:t>relacao</a:t>
            </a:r>
            <a:r>
              <a:rPr lang="pt-BR" dirty="0"/>
              <a:t> &lt;- </a:t>
            </a:r>
            <a:r>
              <a:rPr lang="pt-BR" dirty="0" err="1"/>
              <a:t>lm</a:t>
            </a:r>
            <a:r>
              <a:rPr lang="pt-BR" dirty="0"/>
              <a:t>(y~(x1+x2),data=</a:t>
            </a:r>
            <a:r>
              <a:rPr lang="pt-BR" dirty="0" err="1"/>
              <a:t>dataframe</a:t>
            </a:r>
            <a:r>
              <a:rPr lang="pt-BR" dirty="0"/>
              <a:t>)</a:t>
            </a:r>
          </a:p>
          <a:p>
            <a:r>
              <a:rPr lang="pt-BR" dirty="0"/>
              <a:t>print(</a:t>
            </a:r>
            <a:r>
              <a:rPr lang="pt-BR" dirty="0" err="1"/>
              <a:t>relacao</a:t>
            </a:r>
            <a:r>
              <a:rPr lang="pt-BR" dirty="0"/>
              <a:t>)</a:t>
            </a:r>
          </a:p>
          <a:p>
            <a:r>
              <a:rPr lang="pt-BR" dirty="0"/>
              <a:t>print(</a:t>
            </a:r>
            <a:r>
              <a:rPr lang="pt-BR" dirty="0" err="1"/>
              <a:t>summary</a:t>
            </a:r>
            <a:r>
              <a:rPr lang="pt-BR" dirty="0"/>
              <a:t>(</a:t>
            </a:r>
            <a:r>
              <a:rPr lang="pt-BR" dirty="0" err="1"/>
              <a:t>relacao</a:t>
            </a:r>
            <a:r>
              <a:rPr lang="pt-B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8950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43527-58EB-5183-7DBE-C5DABA9B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D568D8-275D-22B6-0AC0-63C0862CC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176633-3970-FFAD-16EF-4ADFCC87A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2" r="66522" b="4326"/>
          <a:stretch/>
        </p:blipFill>
        <p:spPr>
          <a:xfrm>
            <a:off x="3227772" y="670179"/>
            <a:ext cx="5592418" cy="57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5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4513B-497C-64FC-16BB-F0518586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A equação da reta: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7D8D9-5EEE-7B5C-7CD5-2EA83CA0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229376"/>
          </a:xfrm>
        </p:spPr>
        <p:txBody>
          <a:bodyPr/>
          <a:lstStyle/>
          <a:p>
            <a:r>
              <a:rPr lang="pt-BR" dirty="0"/>
              <a:t>A partir dos resultados, a equação da reta é dada por:</a:t>
            </a:r>
          </a:p>
          <a:p>
            <a:r>
              <a:rPr lang="pt-BR" dirty="0"/>
              <a:t>y=30.258095-0.004232.x1-0.003044.x2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A8FC3D-6970-945D-6F47-49AE5CE0A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7" t="79628" r="72174" b="13490"/>
          <a:stretch/>
        </p:blipFill>
        <p:spPr>
          <a:xfrm>
            <a:off x="3032496" y="4644190"/>
            <a:ext cx="5682377" cy="9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7896B-679C-0F96-B7EB-0E712E7D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60240"/>
            <a:ext cx="7074568" cy="1229567"/>
          </a:xfrm>
        </p:spPr>
        <p:txBody>
          <a:bodyPr/>
          <a:lstStyle/>
          <a:p>
            <a:r>
              <a:rPr lang="pt-BR" dirty="0"/>
              <a:t>Realizando a previsão: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4F76BA-7966-FEA9-9897-8EA05283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dirty="0"/>
              <a:t>1ª maneira:</a:t>
            </a:r>
          </a:p>
          <a:p>
            <a:r>
              <a:rPr lang="pt-BR" dirty="0"/>
              <a:t>Escreve-se a função com os coeficientes, os novos valores e a partir dai faz-se o cálculo:</a:t>
            </a:r>
          </a:p>
          <a:p>
            <a:r>
              <a:rPr lang="en-US" dirty="0"/>
              <a:t>new_x1&lt;-105</a:t>
            </a:r>
          </a:p>
          <a:p>
            <a:r>
              <a:rPr lang="en-US" dirty="0"/>
              <a:t>new_x2&lt;-3460</a:t>
            </a:r>
          </a:p>
          <a:p>
            <a:r>
              <a:rPr lang="en-US" dirty="0"/>
              <a:t>y&lt;-30.258095-0.004232*new_x1-0.003044*new_x2</a:t>
            </a:r>
          </a:p>
          <a:p>
            <a:r>
              <a:rPr lang="en-US" dirty="0"/>
              <a:t>print(y)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7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842FC-133E-041C-3CDA-A8BE64B5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6445898" cy="1229567"/>
          </a:xfrm>
        </p:spPr>
        <p:txBody>
          <a:bodyPr/>
          <a:lstStyle/>
          <a:p>
            <a:r>
              <a:rPr lang="pt-BR" dirty="0"/>
              <a:t>Realizando a previsão: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A26BD5-3008-D191-6CFE-F0F34855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r>
              <a:rPr lang="pt-BR" dirty="0"/>
              <a:t>2ª maneira:</a:t>
            </a:r>
          </a:p>
          <a:p>
            <a:r>
              <a:rPr lang="pt-BR" dirty="0"/>
              <a:t>Faz-se um novo modelo.</a:t>
            </a:r>
          </a:p>
          <a:p>
            <a:r>
              <a:rPr lang="pt-BR" dirty="0" err="1"/>
              <a:t>new_dataframe</a:t>
            </a:r>
            <a:r>
              <a:rPr lang="pt-BR" dirty="0"/>
              <a:t> &lt;- </a:t>
            </a:r>
            <a:r>
              <a:rPr lang="pt-BR" dirty="0" err="1"/>
              <a:t>data.frame</a:t>
            </a:r>
            <a:r>
              <a:rPr lang="pt-BR" dirty="0"/>
              <a:t>(new_x1,new_x2)</a:t>
            </a:r>
          </a:p>
          <a:p>
            <a:r>
              <a:rPr lang="pt-BR" dirty="0" err="1"/>
              <a:t>new_relacao</a:t>
            </a:r>
            <a:r>
              <a:rPr lang="pt-BR" dirty="0"/>
              <a:t> &lt;- </a:t>
            </a:r>
            <a:r>
              <a:rPr lang="pt-BR" dirty="0" err="1"/>
              <a:t>lm</a:t>
            </a:r>
            <a:r>
              <a:rPr lang="pt-BR" dirty="0"/>
              <a:t>(y~(x1+x2),data=</a:t>
            </a:r>
            <a:r>
              <a:rPr lang="pt-BR" dirty="0" err="1"/>
              <a:t>new_dataframe</a:t>
            </a:r>
            <a:r>
              <a:rPr lang="pt-BR" dirty="0"/>
              <a:t>)</a:t>
            </a:r>
          </a:p>
          <a:p>
            <a:r>
              <a:rPr lang="pt-BR" dirty="0"/>
              <a:t>resultado &lt;- 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new_relacao,data</a:t>
            </a:r>
            <a:r>
              <a:rPr lang="pt-BR" dirty="0"/>
              <a:t>=</a:t>
            </a:r>
            <a:r>
              <a:rPr lang="pt-BR" dirty="0" err="1"/>
              <a:t>new_dataframe</a:t>
            </a:r>
            <a:r>
              <a:rPr lang="pt-BR" dirty="0"/>
              <a:t>)</a:t>
            </a:r>
          </a:p>
          <a:p>
            <a:r>
              <a:rPr lang="pt-BR" dirty="0"/>
              <a:t>print(resultado)</a:t>
            </a:r>
          </a:p>
        </p:txBody>
      </p:sp>
    </p:spTree>
    <p:extLst>
      <p:ext uri="{BB962C8B-B14F-4D97-AF65-F5344CB8AC3E}">
        <p14:creationId xmlns:p14="http://schemas.microsoft.com/office/powerpoint/2010/main" val="123350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A0F72-84DC-C2B8-7C5B-65947AA1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EE511-AB2D-5880-D8AE-D783BCCAF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20F209-655F-F9B8-3A7B-28F33869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" t="21214" r="61233" b="24198"/>
          <a:stretch/>
        </p:blipFill>
        <p:spPr>
          <a:xfrm>
            <a:off x="2815389" y="660240"/>
            <a:ext cx="6689558" cy="54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A02B-88D5-8875-E54A-5126734E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/>
          <a:lstStyle/>
          <a:p>
            <a:r>
              <a:rPr lang="pt-BR" dirty="0"/>
              <a:t>Aula 10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7F5C2-67C4-1329-81CF-440EEA0A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04" y="2528911"/>
            <a:ext cx="9629987" cy="12293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Regressão linear;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Regressão linear múltipla;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Séries temporais.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DE0444-17B3-47C8-815C-000F55AE7926}"/>
              </a:ext>
            </a:extLst>
          </p:cNvPr>
          <p:cNvSpPr txBox="1">
            <a:spLocks/>
          </p:cNvSpPr>
          <p:nvPr/>
        </p:nvSpPr>
        <p:spPr>
          <a:xfrm>
            <a:off x="1281005" y="2004463"/>
            <a:ext cx="9629987" cy="40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2663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608853" eaLnBrk="1" hangingPunct="1">
              <a:defRPr>
                <a:latin typeface="+mn-lt"/>
                <a:ea typeface="+mn-ea"/>
                <a:cs typeface="+mn-cs"/>
              </a:defRPr>
            </a:lvl2pPr>
            <a:lvl3pPr marL="1217706" eaLnBrk="1" hangingPunct="1">
              <a:defRPr>
                <a:latin typeface="+mn-lt"/>
                <a:ea typeface="+mn-ea"/>
                <a:cs typeface="+mn-cs"/>
              </a:defRPr>
            </a:lvl3pPr>
            <a:lvl4pPr marL="1826560" eaLnBrk="1" hangingPunct="1">
              <a:defRPr>
                <a:latin typeface="+mn-lt"/>
                <a:ea typeface="+mn-ea"/>
                <a:cs typeface="+mn-cs"/>
              </a:defRPr>
            </a:lvl4pPr>
            <a:lvl5pPr marL="2435413" eaLnBrk="1" hangingPunct="1">
              <a:defRPr>
                <a:latin typeface="+mn-lt"/>
                <a:ea typeface="+mn-ea"/>
                <a:cs typeface="+mn-cs"/>
              </a:defRPr>
            </a:lvl5pPr>
            <a:lvl6pPr marL="3044266" eaLnBrk="1" hangingPunct="1">
              <a:defRPr>
                <a:latin typeface="+mn-lt"/>
                <a:ea typeface="+mn-ea"/>
                <a:cs typeface="+mn-cs"/>
              </a:defRPr>
            </a:lvl6pPr>
            <a:lvl7pPr marL="3653119" eaLnBrk="1" hangingPunct="1">
              <a:defRPr>
                <a:latin typeface="+mn-lt"/>
                <a:ea typeface="+mn-ea"/>
                <a:cs typeface="+mn-cs"/>
              </a:defRPr>
            </a:lvl7pPr>
            <a:lvl8pPr marL="4261973" eaLnBrk="1" hangingPunct="1">
              <a:defRPr>
                <a:latin typeface="+mn-lt"/>
                <a:ea typeface="+mn-ea"/>
                <a:cs typeface="+mn-cs"/>
              </a:defRPr>
            </a:lvl8pPr>
            <a:lvl9pPr marL="4870826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kern="0" dirty="0"/>
              <a:t>Objetivo da aula:</a:t>
            </a:r>
          </a:p>
        </p:txBody>
      </p:sp>
    </p:spTree>
    <p:extLst>
      <p:ext uri="{BB962C8B-B14F-4D97-AF65-F5344CB8AC3E}">
        <p14:creationId xmlns:p14="http://schemas.microsoft.com/office/powerpoint/2010/main" val="410618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B3397-C783-E66A-27E3-78042EA7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Séries Temporais: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7DCDA1-65CF-0250-158D-96A140DC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dirty="0"/>
              <a:t>Uma série temporal é um conjunto de dados que varia no tempo.</a:t>
            </a:r>
          </a:p>
          <a:p>
            <a:r>
              <a:rPr lang="pt-BR" dirty="0"/>
              <a:t>Exemplos simples de séries temporais pode-se dizer que é o valor de uma ação no mercado de ações em diferentes pontos do tempo em um determinado dia. A previsão diária de clima numa cidade também é uma série temporal.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51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49849-8CAA-94C9-6C5E-C26EF5E9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Séries Temporais: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FE6C16-6AAC-D740-F2A9-0F4F1650C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507709"/>
          </a:xfrm>
        </p:spPr>
        <p:txBody>
          <a:bodyPr/>
          <a:lstStyle/>
          <a:p>
            <a:r>
              <a:rPr lang="pt-BR" dirty="0"/>
              <a:t>O objeto de série temporal em R é criado usando a função </a:t>
            </a:r>
            <a:r>
              <a:rPr lang="pt-BR" dirty="0" err="1"/>
              <a:t>ts</a:t>
            </a:r>
            <a:r>
              <a:rPr lang="pt-BR" dirty="0"/>
              <a:t>().</a:t>
            </a:r>
          </a:p>
          <a:p>
            <a:endParaRPr lang="pt-BR" dirty="0"/>
          </a:p>
          <a:p>
            <a:r>
              <a:rPr lang="pt-BR" dirty="0"/>
              <a:t>Em R uma série temporal é definida como:</a:t>
            </a:r>
          </a:p>
          <a:p>
            <a:pPr algn="l" rtl="0"/>
            <a:r>
              <a:rPr lang="pt-BR" altLang="pt-BR" dirty="0"/>
              <a:t>timeseries.object.name &lt;- </a:t>
            </a:r>
            <a:r>
              <a:rPr lang="pt-BR" altLang="pt-BR" dirty="0" err="1"/>
              <a:t>ts</a:t>
            </a:r>
            <a:r>
              <a:rPr lang="pt-BR" altLang="pt-BR" dirty="0"/>
              <a:t>(data, start, </a:t>
            </a:r>
            <a:r>
              <a:rPr lang="pt-BR" altLang="pt-BR" dirty="0" err="1"/>
              <a:t>end</a:t>
            </a:r>
            <a:r>
              <a:rPr lang="pt-BR" altLang="pt-BR" dirty="0"/>
              <a:t>, </a:t>
            </a:r>
            <a:r>
              <a:rPr lang="pt-BR" altLang="pt-BR" dirty="0" err="1"/>
              <a:t>frequency</a:t>
            </a:r>
            <a:r>
              <a:rPr lang="pt-BR" altLang="pt-BR" dirty="0"/>
              <a:t>) </a:t>
            </a:r>
          </a:p>
          <a:p>
            <a:pPr algn="l" rtl="0"/>
            <a:endParaRPr lang="pt-BR" altLang="pt-BR" dirty="0"/>
          </a:p>
          <a:p>
            <a:pPr algn="just"/>
            <a:r>
              <a:rPr lang="pt-BR" altLang="pt-BR" dirty="0"/>
              <a:t>Onde, </a:t>
            </a:r>
            <a:r>
              <a:rPr lang="pt-BR" dirty="0"/>
              <a:t>data é um vetor que contém os dados usados ​​na série temporal, start especifica a hora de início para a primeira observação na série temporal, </a:t>
            </a:r>
            <a:r>
              <a:rPr lang="pt-BR" dirty="0" err="1"/>
              <a:t>end</a:t>
            </a:r>
            <a:r>
              <a:rPr lang="pt-BR" dirty="0"/>
              <a:t> especifica a hora de término da última observação na série temporal e a frequência especifica o número de observações por unidade de tempo.</a:t>
            </a:r>
          </a:p>
        </p:txBody>
      </p:sp>
    </p:spTree>
    <p:extLst>
      <p:ext uri="{BB962C8B-B14F-4D97-AF65-F5344CB8AC3E}">
        <p14:creationId xmlns:p14="http://schemas.microsoft.com/office/powerpoint/2010/main" val="19494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34C32-9544-1891-B3C3-54B06B6E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Séries Temporais: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9BA13-E384-BF1B-F378-1B96175A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140108"/>
          </a:xfrm>
        </p:spPr>
        <p:txBody>
          <a:bodyPr/>
          <a:lstStyle/>
          <a:p>
            <a:r>
              <a:rPr lang="pt-BR" dirty="0"/>
              <a:t>Exemplo de série temporal.</a:t>
            </a:r>
          </a:p>
          <a:p>
            <a:r>
              <a:rPr lang="pt-BR" dirty="0"/>
              <a:t>Admita que os valores a seguir são dados coletados de temperatura (Kelvin) medida todo dia 05 de cada mês ao longo do ano de 2012.</a:t>
            </a:r>
          </a:p>
          <a:p>
            <a:pPr algn="l" rtl="0"/>
            <a:r>
              <a:rPr lang="pt-BR" altLang="pt-BR" sz="2800" dirty="0" err="1">
                <a:solidFill>
                  <a:srgbClr val="000000"/>
                </a:solidFill>
                <a:latin typeface="var(--bs-font-monospace)"/>
              </a:rPr>
              <a:t>temp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&lt;-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799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1174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865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1334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635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918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685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998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784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985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882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1071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/>
              <a:t>Criando o modelo de série temporal. Para isto use:</a:t>
            </a:r>
          </a:p>
          <a:p>
            <a:pPr algn="l" rtl="0"/>
            <a:r>
              <a:rPr lang="pt-BR" altLang="pt-BR" sz="2800" dirty="0" err="1">
                <a:solidFill>
                  <a:srgbClr val="000000"/>
                </a:solidFill>
                <a:latin typeface="var(--bs-font-monospace)"/>
              </a:rPr>
              <a:t>temp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timeseries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&lt;-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ts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temp,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start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2012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),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frequency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12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/>
              <a:t>A partir daí faz-se um print da serie temporal para obter a tabela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03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E179E-BCF2-DA15-50FD-355551E5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Séries Temporais: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9C19F-E03D-5A51-FE1C-51A48452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639167"/>
          </a:xfrm>
        </p:spPr>
        <p:txBody>
          <a:bodyPr/>
          <a:lstStyle/>
          <a:p>
            <a:r>
              <a:rPr lang="pt-BR" dirty="0"/>
              <a:t>Imprimindo a tabela e gerando o gráfico.</a:t>
            </a:r>
          </a:p>
          <a:p>
            <a:r>
              <a:rPr lang="en-US" dirty="0"/>
              <a:t>print(</a:t>
            </a:r>
            <a:r>
              <a:rPr lang="en-US" dirty="0" err="1"/>
              <a:t>temp.timeseries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temp.timeseries</a:t>
            </a:r>
            <a:r>
              <a:rPr lang="en-US" dirty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00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EDA0D-FE40-511D-2167-80CCFE7A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B58BF-EE40-6512-CD35-08DD37DB7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0AABC8-B64D-EBA1-3962-6826F7091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27546" r="2006" b="7348"/>
          <a:stretch/>
        </p:blipFill>
        <p:spPr>
          <a:xfrm>
            <a:off x="116475" y="660240"/>
            <a:ext cx="11815011" cy="44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0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806B0-D9DE-3CBA-8372-C4138035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7" y="660240"/>
            <a:ext cx="8743395" cy="614784"/>
          </a:xfrm>
        </p:spPr>
        <p:txBody>
          <a:bodyPr/>
          <a:lstStyle/>
          <a:p>
            <a:r>
              <a:rPr lang="pt-BR" dirty="0"/>
              <a:t>Regressão linear: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9906F-D3B7-4C5B-711F-6B71F4B3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140108"/>
          </a:xfrm>
        </p:spPr>
        <p:txBody>
          <a:bodyPr/>
          <a:lstStyle/>
          <a:p>
            <a:r>
              <a:rPr lang="pt-BR" b="1" dirty="0"/>
              <a:t>Regressão Linear </a:t>
            </a:r>
            <a:r>
              <a:rPr lang="pt-BR" dirty="0"/>
              <a:t>é uma técnica estatística que visa determinar a equação da ‘melhor’  reta que ajusta a um conjunto de dados (</a:t>
            </a:r>
            <a:r>
              <a:rPr lang="pt-BR" dirty="0" err="1"/>
              <a:t>x,y</a:t>
            </a:r>
            <a:r>
              <a:rPr lang="pt-BR" dirty="0"/>
              <a:t>).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No modelo </a:t>
            </a:r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d</a:t>
            </a:r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e regressão linear a variável dependente (x) é chamada de variável preditora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predict</a:t>
            </a:r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) cujo valor é obtido por meio de experimentos. A variável independente (y) é chamada de variável alvo (target).</a:t>
            </a:r>
          </a:p>
          <a:p>
            <a:pPr algn="l" rtl="0"/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A equação matemática geral para uma regressão linear é</a:t>
            </a:r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 dada por: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y =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ax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+ b</a:t>
            </a:r>
            <a:r>
              <a:rPr lang="pt-BR" altLang="pt-BR" sz="2800" dirty="0">
                <a:latin typeface="var(--bs-font-monospace)"/>
              </a:rPr>
              <a:t>, onde a é o coeficiente angular e b o linear (chamado </a:t>
            </a:r>
            <a:r>
              <a:rPr lang="pt-BR" altLang="pt-BR" sz="2800" dirty="0" err="1">
                <a:latin typeface="var(--bs-font-monospace)"/>
              </a:rPr>
              <a:t>intercept</a:t>
            </a:r>
            <a:r>
              <a:rPr lang="pt-BR" altLang="pt-BR" sz="2800" dirty="0">
                <a:latin typeface="var(--bs-font-monospace)"/>
              </a:rPr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1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0842F-90EB-DD29-D118-D6DC3F1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Regressão em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BF21A-9CB8-CFC7-2343-DCB1E2F3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pPr algn="l"/>
            <a:r>
              <a:rPr lang="pt-BR" dirty="0"/>
              <a:t>Como estabelecer um modelo:</a:t>
            </a:r>
          </a:p>
          <a:p>
            <a:pPr algn="l"/>
            <a:r>
              <a:rPr lang="pt-BR" dirty="0"/>
              <a:t>Colete os dados de x e y.</a:t>
            </a:r>
          </a:p>
          <a:p>
            <a:pPr algn="l"/>
            <a:r>
              <a:rPr lang="pt-BR" dirty="0"/>
              <a:t>Crie um modelo de relacionamento usando as funções </a:t>
            </a:r>
            <a:r>
              <a:rPr lang="pt-BR" dirty="0" err="1"/>
              <a:t>lm</a:t>
            </a:r>
            <a:r>
              <a:rPr lang="pt-BR" dirty="0"/>
              <a:t>() em R.</a:t>
            </a:r>
          </a:p>
          <a:p>
            <a:pPr algn="l"/>
            <a:r>
              <a:rPr lang="pt-BR" dirty="0"/>
              <a:t>Encontre os coeficientes do modelo criado e crie a equação matemática usando estes coeficientes.</a:t>
            </a:r>
          </a:p>
          <a:p>
            <a:pPr algn="l"/>
            <a:r>
              <a:rPr lang="pt-BR" dirty="0"/>
              <a:t>Obtenha um resumo do modelo de relacionamento para saber o erro médio na previsão.</a:t>
            </a:r>
          </a:p>
          <a:p>
            <a:pPr algn="l"/>
            <a:r>
              <a:rPr lang="pt-BR" dirty="0"/>
              <a:t>Para prever o peso de novas pessoas, use a função </a:t>
            </a:r>
            <a:r>
              <a:rPr lang="pt-BR" dirty="0" err="1"/>
              <a:t>predict</a:t>
            </a:r>
            <a:r>
              <a:rPr lang="pt-BR" dirty="0"/>
              <a:t>() em R.</a:t>
            </a:r>
          </a:p>
        </p:txBody>
      </p:sp>
    </p:spTree>
    <p:extLst>
      <p:ext uri="{BB962C8B-B14F-4D97-AF65-F5344CB8AC3E}">
        <p14:creationId xmlns:p14="http://schemas.microsoft.com/office/powerpoint/2010/main" val="158583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D5307-6520-D299-A092-85C35E1C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9609A-3345-9CBF-DB7C-7BEAFD51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161204"/>
          </a:xfrm>
        </p:spPr>
        <p:txBody>
          <a:bodyPr/>
          <a:lstStyle/>
          <a:p>
            <a:r>
              <a:rPr lang="pt-BR" dirty="0"/>
              <a:t>Digite no </a:t>
            </a:r>
            <a:r>
              <a:rPr lang="pt-BR" dirty="0" err="1"/>
              <a:t>RStudio</a:t>
            </a:r>
            <a:r>
              <a:rPr lang="pt-BR" dirty="0"/>
              <a:t> os dados:</a:t>
            </a:r>
          </a:p>
          <a:p>
            <a:pPr algn="l" rtl="0"/>
            <a:r>
              <a:rPr lang="pt-BR" altLang="pt-BR" dirty="0"/>
              <a:t>Dados de peso: 151, 174, 138, 186, 128, 136, 179, 163, 152, 131  </a:t>
            </a:r>
          </a:p>
          <a:p>
            <a:pPr algn="l" rtl="0"/>
            <a:r>
              <a:rPr lang="pt-BR" altLang="pt-BR" dirty="0"/>
              <a:t>Dados de altura: 63, 81, 56, 91, 47, 57, 76, 72, 62, 48 </a:t>
            </a:r>
          </a:p>
          <a:p>
            <a:pPr algn="l" rtl="0"/>
            <a:endParaRPr lang="pt-BR" altLang="pt-BR" dirty="0"/>
          </a:p>
          <a:p>
            <a:pPr algn="l" rtl="0"/>
            <a:r>
              <a:rPr lang="pt-BR" altLang="pt-BR" dirty="0"/>
              <a:t>Crie a função </a:t>
            </a:r>
            <a:r>
              <a:rPr lang="pt-BR" altLang="pt-BR" dirty="0" err="1"/>
              <a:t>lm</a:t>
            </a:r>
            <a:r>
              <a:rPr lang="pt-BR" altLang="pt-BR" dirty="0"/>
              <a:t>(</a:t>
            </a:r>
            <a:r>
              <a:rPr lang="pt-BR" altLang="pt-BR" dirty="0" err="1"/>
              <a:t>y~x</a:t>
            </a:r>
            <a:r>
              <a:rPr lang="pt-BR" altLang="pt-BR" dirty="0"/>
              <a:t>) no </a:t>
            </a:r>
            <a:r>
              <a:rPr lang="pt-BR" altLang="pt-BR" dirty="0" err="1"/>
              <a:t>RStudio</a:t>
            </a:r>
            <a:r>
              <a:rPr lang="pt-BR" altLang="pt-BR" dirty="0"/>
              <a:t>. Para isto usa-se:</a:t>
            </a:r>
          </a:p>
          <a:p>
            <a:pPr algn="l" rtl="0"/>
            <a:r>
              <a:rPr lang="pt-BR" altLang="pt-BR" dirty="0"/>
              <a:t>rela &lt;- </a:t>
            </a:r>
            <a:r>
              <a:rPr lang="pt-BR" altLang="pt-BR" dirty="0" err="1"/>
              <a:t>lm</a:t>
            </a:r>
            <a:r>
              <a:rPr lang="pt-BR" altLang="pt-BR" dirty="0"/>
              <a:t>(</a:t>
            </a:r>
            <a:r>
              <a:rPr lang="pt-BR" altLang="pt-BR" dirty="0" err="1"/>
              <a:t>y~x</a:t>
            </a:r>
            <a:r>
              <a:rPr lang="pt-BR" altLang="pt-BR" dirty="0"/>
              <a:t>) </a:t>
            </a:r>
          </a:p>
          <a:p>
            <a:pPr algn="l" rtl="0"/>
            <a:r>
              <a:rPr lang="pt-BR" altLang="pt-BR" dirty="0"/>
              <a:t>print(rela)</a:t>
            </a:r>
          </a:p>
          <a:p>
            <a:pPr algn="l" rtl="0"/>
            <a:r>
              <a:rPr lang="pt-BR" altLang="pt-BR" dirty="0"/>
              <a:t>print(</a:t>
            </a:r>
            <a:r>
              <a:rPr lang="pt-BR" altLang="pt-BR" dirty="0" err="1"/>
              <a:t>summary</a:t>
            </a:r>
            <a:r>
              <a:rPr lang="pt-BR" altLang="pt-BR" dirty="0"/>
              <a:t>(rela))</a:t>
            </a:r>
          </a:p>
          <a:p>
            <a:pPr algn="l" rtl="0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2717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3DE39-D627-33C4-9558-8BFF9567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426" y="698481"/>
            <a:ext cx="6723147" cy="1229567"/>
          </a:xfrm>
        </p:spPr>
        <p:txBody>
          <a:bodyPr/>
          <a:lstStyle/>
          <a:p>
            <a:r>
              <a:rPr lang="pt-BR" dirty="0"/>
              <a:t>Continuação do Exemplo: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691420-8EC8-5587-C165-84E82845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dirty="0"/>
              <a:t>Para se fazer uma previsão, ou seja inserir um valor de x no modelo e obter um valor de y usa-se a função </a:t>
            </a:r>
            <a:r>
              <a:rPr lang="pt-BR" dirty="0" err="1"/>
              <a:t>predict</a:t>
            </a:r>
            <a:r>
              <a:rPr lang="pt-BR" dirty="0"/>
              <a:t>().</a:t>
            </a:r>
          </a:p>
          <a:p>
            <a:r>
              <a:rPr lang="pt-BR" dirty="0"/>
              <a:t>Para isto 1º define-se o novo valor de x da seguinte maneira:</a:t>
            </a:r>
          </a:p>
          <a:p>
            <a:r>
              <a:rPr lang="pt-BR" dirty="0" err="1"/>
              <a:t>x_new</a:t>
            </a:r>
            <a:r>
              <a:rPr lang="pt-BR" dirty="0"/>
              <a:t>&lt;- </a:t>
            </a:r>
            <a:r>
              <a:rPr lang="pt-BR" dirty="0" err="1"/>
              <a:t>data.frame</a:t>
            </a:r>
            <a:r>
              <a:rPr lang="pt-BR" dirty="0"/>
              <a:t>(x=valor)</a:t>
            </a:r>
          </a:p>
          <a:p>
            <a:r>
              <a:rPr lang="pt-BR" dirty="0"/>
              <a:t>res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rela,x_new</a:t>
            </a:r>
            <a:r>
              <a:rPr lang="pt-BR" dirty="0"/>
              <a:t>)</a:t>
            </a:r>
          </a:p>
          <a:p>
            <a:r>
              <a:rPr lang="pt-BR" dirty="0"/>
              <a:t>print(res)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69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6024F-CBAF-DB3D-3051-994D24C3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D05A5-6129-7D39-EBD8-4430CAA2A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EDDA48-BAD8-85E5-60D5-1EFD98375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5" r="57609" b="8192"/>
          <a:stretch/>
        </p:blipFill>
        <p:spPr>
          <a:xfrm>
            <a:off x="2857807" y="660240"/>
            <a:ext cx="5601375" cy="54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7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7FDCC-F99B-92CE-AC29-11BC9662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Gráfico: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97498E-CC4C-6561-5865-12266B51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dirty="0"/>
              <a:t>Para construir o gráfico use:</a:t>
            </a:r>
          </a:p>
          <a:p>
            <a:r>
              <a:rPr lang="pt-BR" dirty="0" err="1"/>
              <a:t>plot</a:t>
            </a:r>
            <a:r>
              <a:rPr lang="pt-BR" dirty="0"/>
              <a:t>(</a:t>
            </a:r>
            <a:r>
              <a:rPr lang="pt-BR" dirty="0" err="1"/>
              <a:t>y,x,col</a:t>
            </a:r>
            <a:r>
              <a:rPr lang="pt-BR" dirty="0"/>
              <a:t> = "blue",</a:t>
            </a:r>
            <a:r>
              <a:rPr lang="pt-BR" dirty="0" err="1"/>
              <a:t>main</a:t>
            </a:r>
            <a:r>
              <a:rPr lang="pt-BR" dirty="0"/>
              <a:t> = "Relação: Peso e Altura",</a:t>
            </a:r>
          </a:p>
          <a:p>
            <a:r>
              <a:rPr lang="pt-BR" dirty="0"/>
              <a:t>     </a:t>
            </a:r>
            <a:r>
              <a:rPr lang="pt-BR" dirty="0" err="1"/>
              <a:t>abline</a:t>
            </a:r>
            <a:r>
              <a:rPr lang="pt-BR" dirty="0"/>
              <a:t>(</a:t>
            </a:r>
            <a:r>
              <a:rPr lang="pt-BR" dirty="0" err="1"/>
              <a:t>lm</a:t>
            </a:r>
            <a:r>
              <a:rPr lang="pt-BR" dirty="0"/>
              <a:t>(</a:t>
            </a:r>
            <a:r>
              <a:rPr lang="pt-BR" dirty="0" err="1"/>
              <a:t>x~y</a:t>
            </a:r>
            <a:r>
              <a:rPr lang="pt-BR" dirty="0"/>
              <a:t>)),</a:t>
            </a:r>
            <a:r>
              <a:rPr lang="pt-BR" dirty="0" err="1"/>
              <a:t>cex</a:t>
            </a:r>
            <a:r>
              <a:rPr lang="pt-BR" dirty="0"/>
              <a:t> = 1.3,pch = 16,xlab = "Peso em Kg",</a:t>
            </a:r>
            <a:r>
              <a:rPr lang="pt-BR" dirty="0" err="1"/>
              <a:t>ylab</a:t>
            </a:r>
            <a:r>
              <a:rPr lang="pt-BR" dirty="0"/>
              <a:t> = "Altura em cm")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27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9124-CD6E-40AD-F55E-92445BF2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DF8E93-10D2-4D32-C0C0-11DF60F9F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854ABD-B1B6-DF2A-5390-EE1CA860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65" t="22403" b="7418"/>
          <a:stretch/>
        </p:blipFill>
        <p:spPr>
          <a:xfrm>
            <a:off x="3105301" y="660240"/>
            <a:ext cx="5539409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8873"/>
      </p:ext>
    </p:extLst>
  </p:cSld>
  <p:clrMapOvr>
    <a:masterClrMapping/>
  </p:clrMapOvr>
</p:sld>
</file>

<file path=ppt/theme/theme1.xml><?xml version="1.0" encoding="utf-8"?>
<a:theme xmlns:a="http://schemas.openxmlformats.org/drawingml/2006/main" name="aula 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1072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Lato</vt:lpstr>
      <vt:lpstr>Nunito</vt:lpstr>
      <vt:lpstr>Tahoma</vt:lpstr>
      <vt:lpstr>Trebuchet MS</vt:lpstr>
      <vt:lpstr>var(--bs-font-monospace)</vt:lpstr>
      <vt:lpstr>aula 12</vt:lpstr>
      <vt:lpstr>Linguagem R </vt:lpstr>
      <vt:lpstr>Aula 10 </vt:lpstr>
      <vt:lpstr>Regressão linear:</vt:lpstr>
      <vt:lpstr>Regressão em R:</vt:lpstr>
      <vt:lpstr>Exemplo:</vt:lpstr>
      <vt:lpstr>Continuação do Exemplo:</vt:lpstr>
      <vt:lpstr>Apresentação do PowerPoint</vt:lpstr>
      <vt:lpstr>Gráfico:</vt:lpstr>
      <vt:lpstr>Apresentação do PowerPoint</vt:lpstr>
      <vt:lpstr>Regressão linear múltipla: </vt:lpstr>
      <vt:lpstr>Exemplo:</vt:lpstr>
      <vt:lpstr>Exemplo: </vt:lpstr>
      <vt:lpstr>Criação do DataFrame:</vt:lpstr>
      <vt:lpstr>O modelo:</vt:lpstr>
      <vt:lpstr>Apresentação do PowerPoint</vt:lpstr>
      <vt:lpstr>A equação da reta:</vt:lpstr>
      <vt:lpstr>Realizando a previsão:</vt:lpstr>
      <vt:lpstr>Realizando a previsão:</vt:lpstr>
      <vt:lpstr>Apresentação do PowerPoint</vt:lpstr>
      <vt:lpstr>Séries Temporais:</vt:lpstr>
      <vt:lpstr>Séries Temporais:</vt:lpstr>
      <vt:lpstr>Séries Temporais:</vt:lpstr>
      <vt:lpstr>Séries Temporais: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Dourival Júnior</dc:creator>
  <cp:lastModifiedBy>Dourival Júnior</cp:lastModifiedBy>
  <cp:revision>94</cp:revision>
  <dcterms:created xsi:type="dcterms:W3CDTF">2022-10-27T10:35:11Z</dcterms:created>
  <dcterms:modified xsi:type="dcterms:W3CDTF">2022-11-11T11:55:53Z</dcterms:modified>
</cp:coreProperties>
</file>