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292" r:id="rId6"/>
    <p:sldId id="305" r:id="rId7"/>
    <p:sldId id="293" r:id="rId8"/>
    <p:sldId id="299" r:id="rId9"/>
    <p:sldId id="301" r:id="rId10"/>
    <p:sldId id="300" r:id="rId11"/>
    <p:sldId id="294" r:id="rId12"/>
    <p:sldId id="339" r:id="rId13"/>
    <p:sldId id="306" r:id="rId14"/>
    <p:sldId id="307" r:id="rId15"/>
    <p:sldId id="340" r:id="rId16"/>
    <p:sldId id="341" r:id="rId17"/>
    <p:sldId id="338" r:id="rId18"/>
    <p:sldId id="342" r:id="rId19"/>
    <p:sldId id="343" r:id="rId20"/>
    <p:sldId id="309" r:id="rId21"/>
    <p:sldId id="310" r:id="rId22"/>
    <p:sldId id="313" r:id="rId23"/>
    <p:sldId id="314" r:id="rId24"/>
    <p:sldId id="295" r:id="rId25"/>
    <p:sldId id="315" r:id="rId26"/>
    <p:sldId id="316" r:id="rId27"/>
    <p:sldId id="317" r:id="rId28"/>
    <p:sldId id="267" r:id="rId29"/>
    <p:sldId id="318" r:id="rId30"/>
    <p:sldId id="320" r:id="rId31"/>
    <p:sldId id="319" r:id="rId32"/>
    <p:sldId id="268" r:id="rId33"/>
    <p:sldId id="269" r:id="rId34"/>
    <p:sldId id="270" r:id="rId35"/>
    <p:sldId id="271" r:id="rId36"/>
    <p:sldId id="272" r:id="rId37"/>
    <p:sldId id="273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7" r:id="rId52"/>
    <p:sldId id="334" r:id="rId53"/>
    <p:sldId id="336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FD4C6-FA6B-E8B4-0451-AD255438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EC34-96B4-7177-2274-962EC307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3B456-D3C3-73C9-7B51-5BD1D3B7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55932-F246-0A72-3BCF-1E048A02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521A1-88A3-7440-38B3-89596115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2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3C925-FF32-72F2-5295-ED99D3DA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1C9D60-4DBE-C866-A3B7-29A8101B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7532F-9A17-2CA6-DCA9-C510B38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BFB0A-8742-DBD7-B7B9-4AD9E98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FFE3A-2DBB-5011-8178-79642BC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C95F3B-304A-EA5C-66B9-FB406F7A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12E7A2-6EBC-BF6A-F7DA-A25A196B6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959A1-24AD-AA96-8AEB-367E56BC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10E20-8923-91F0-1980-705F9505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F33F-F225-9228-9C2C-855B774D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D452D-C885-5DD1-4232-F52FE204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50E3B-6232-7FCD-4AAA-2115BE61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E5DBB-B7A2-02FC-6652-DA987199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7F176-EED0-DCDF-FDB2-B753B8AA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9384D-BB6F-80E6-4A75-410F1303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8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0F640-5832-1036-644F-7A02688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21F67-A32F-0CD0-B071-8B5C8D0F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196D5-D632-3470-3A41-4301338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FB272-AF19-B4BC-C3C0-358B77FF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14DC9-11AD-BC72-D88A-408EAA5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EE2A-68EA-7790-F078-BDD044CC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E0781-1D13-99EC-A119-9C27DE89F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B970DB-691B-0E73-8FA3-3C56E553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71B27-A636-BBCD-95D8-61999BE6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96943-5F7C-6F34-5C19-CBA7C5DF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AF9BE2-D29C-2B14-C288-21FA70F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ACF9-A29D-A900-DA34-C50A55E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C445C-26DC-5DCD-5D06-3C747BC4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DCBF4-D140-4AB2-19BB-E97BD43AC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A219FC-78A8-4DA3-816D-7759B401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3A54B7-1E60-733E-D48D-4C0E1460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9ABEA-5385-E61D-3A3E-E97E5042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0B7053-06F6-A957-A42B-B201B2A3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1E9F1-C189-61EA-3246-E5E2F63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6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991CD-EC6D-9296-6E89-7107AA55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A105D8-79D9-9A44-892E-13FB9C8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3DAA40-FC73-4A2E-E753-70D52139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8989EB-7D00-208E-D6BB-B5DBCD5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4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25C4D-32B8-F91D-3B8D-6FB2BCC4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091400-E761-1D77-6F55-99215B16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8D2BC6-F5EB-29AB-8563-BFA10739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CDAD0-5C60-10F3-F231-378F3B7C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5E65B-131F-5887-BC09-36326ED1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60D2F-5D3E-0463-4008-80CC3D94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4055F1-BA10-E5DE-7FAA-71FF59FA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96C6D-81CD-DCF6-C883-D276EAF3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BD50F-A721-B3D0-6FCC-477E6537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9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0989F-5A53-69AB-FDAB-047B128C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3702D2-321B-222D-A4D9-763F82CC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2EC77-F96C-94FA-AE69-22D36AE4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9BF23C-CD75-7FB8-D841-8E303C27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3D55B1-E1F3-9F34-5F76-C70954A4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DE305E-F01B-13B7-5EC7-3B1309C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01E78-B1DA-AF7C-89B3-D3C79C3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1DFA20-36A4-0AA0-E3E7-2A6900B6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684A7-4C66-1BD0-9688-F9454A954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A4DE-4E40-42D9-91E5-22AE04458DB3}" type="datetimeFigureOut">
              <a:rPr lang="pt-BR" smtClean="0"/>
              <a:t>14/11/2022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FDA04-8C06-6D7D-F62B-3907C7CE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CF11F-015F-FB6D-F947-DAF9FF9FD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4386-CABF-4957-AFC3-E21EAC5DB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6AFC4-15D8-BE53-2F17-AF15F4E6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9DFEE-A37E-0273-98D8-40629389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0223"/>
          </a:xfrm>
        </p:spPr>
        <p:txBody>
          <a:bodyPr>
            <a:normAutofit/>
          </a:bodyPr>
          <a:lstStyle/>
          <a:p>
            <a:r>
              <a:rPr lang="pt-BR" dirty="0"/>
              <a:t>Aula 02</a:t>
            </a:r>
          </a:p>
          <a:p>
            <a:endParaRPr lang="pt-BR" dirty="0"/>
          </a:p>
          <a:p>
            <a:r>
              <a:rPr lang="pt-BR" dirty="0"/>
              <a:t>CONTEÚDO:</a:t>
            </a:r>
          </a:p>
          <a:p>
            <a:pPr marL="342900" indent="-342900">
              <a:buFontTx/>
              <a:buChar char="-"/>
            </a:pPr>
            <a:r>
              <a:rPr lang="pt-BR" dirty="0"/>
              <a:t>Trabalhando com Dados no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 marL="342900" indent="-342900">
              <a:buFontTx/>
              <a:buChar char="-"/>
            </a:pPr>
            <a:r>
              <a:rPr lang="pt-BR" dirty="0"/>
              <a:t>Trabalhando com Métodos no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21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90994D-E33F-EEF4-70E2-69511EA3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74674" b="75360"/>
          <a:stretch/>
        </p:blipFill>
        <p:spPr>
          <a:xfrm>
            <a:off x="1364974" y="2040835"/>
            <a:ext cx="9012568" cy="4161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707CC54-4C67-6B16-3E87-327F33C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17348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1F9D5-981E-D154-FC17-6EE35080E4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Métodos GET e POST: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A2D35-3D94-1C1C-7B5D-4C40FA64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254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Principais métodos usados em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  <a:p>
            <a:r>
              <a:rPr lang="pt-BR" dirty="0"/>
              <a:t> Métodos usados para se enviar e receber dados na comunicação cliente-servidor.</a:t>
            </a:r>
          </a:p>
          <a:p>
            <a:r>
              <a:rPr lang="pt-BR" dirty="0"/>
              <a:t>Métodos muito usados para preenchimento de formulários.</a:t>
            </a:r>
          </a:p>
        </p:txBody>
      </p:sp>
    </p:spTree>
    <p:extLst>
      <p:ext uri="{BB962C8B-B14F-4D97-AF65-F5344CB8AC3E}">
        <p14:creationId xmlns:p14="http://schemas.microsoft.com/office/powerpoint/2010/main" val="26073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2E5BF-3E4D-AF4C-25EB-632B33E831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b="1" dirty="0"/>
              <a:t>Métodos GET e POST: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8BE-5416-99D8-2F76-355C0DA9F5F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Como vamos trabalhar com os métodos GET e POST, precisamos entender alguns conceitos antes.</a:t>
            </a:r>
          </a:p>
        </p:txBody>
      </p:sp>
    </p:spTree>
    <p:extLst>
      <p:ext uri="{BB962C8B-B14F-4D97-AF65-F5344CB8AC3E}">
        <p14:creationId xmlns:p14="http://schemas.microsoft.com/office/powerpoint/2010/main" val="78604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4FD4-646F-BE9E-8916-2993BA5929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Sobre o protocolo HTTP (Protocolo de Transferência de Hipertexto):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67D42-7FB3-00E6-4A34-BB1B2B70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108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HTTP é um protocolo de comunicação. </a:t>
            </a:r>
          </a:p>
          <a:p>
            <a:r>
              <a:rPr lang="pt-BR" dirty="0"/>
              <a:t>Através do HTTP cliente e servidor conseguem se comunicar.</a:t>
            </a:r>
          </a:p>
          <a:p>
            <a:r>
              <a:rPr lang="pt-BR" dirty="0"/>
              <a:t>A comunicação segue um conjunto de regras bem definidas.</a:t>
            </a:r>
          </a:p>
        </p:txBody>
      </p:sp>
    </p:spTree>
    <p:extLst>
      <p:ext uri="{BB962C8B-B14F-4D97-AF65-F5344CB8AC3E}">
        <p14:creationId xmlns:p14="http://schemas.microsoft.com/office/powerpoint/2010/main" val="263302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3011-2FDD-50F1-17BB-C8334B7226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870C-203D-99B2-2161-47F3740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411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Numa aplicação web.</a:t>
            </a:r>
          </a:p>
          <a:p>
            <a:r>
              <a:rPr lang="pt-BR" dirty="0"/>
              <a:t>O cliente é o browser que envia um pedido para o servidor web usando o protocolo HTTP.</a:t>
            </a:r>
          </a:p>
          <a:p>
            <a:r>
              <a:rPr lang="pt-BR" dirty="0"/>
              <a:t>Se tudo estiver correto o servidor responde ao cliente.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728F567B-101E-DDDA-8753-EEF3C7DF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7" y="3306417"/>
            <a:ext cx="3631096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443781DD-CAF4-DCD0-FD1A-EF79AF81C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6" t="27050" r="30229" b="22334"/>
          <a:stretch/>
        </p:blipFill>
        <p:spPr bwMode="auto">
          <a:xfrm rot="20335549">
            <a:off x="10492715" y="5066077"/>
            <a:ext cx="384314" cy="4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7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DEDCD-2987-DDAF-BBF4-9CC27A365B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e Response: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15A97-76A5-D297-9C16-AE82192260D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É um método de comunicação síncrono, ou seja, depois da requisição o cliente fica esperando a resposta.</a:t>
            </a:r>
          </a:p>
          <a:p>
            <a:endParaRPr lang="pt-BR" dirty="0"/>
          </a:p>
        </p:txBody>
      </p:sp>
      <p:pic>
        <p:nvPicPr>
          <p:cNvPr id="2050" name="Picture 2" descr="O Que É Request E Response ">
            <a:extLst>
              <a:ext uri="{FF2B5EF4-FFF2-40B4-BE49-F238E27FC236}">
                <a16:creationId xmlns:a16="http://schemas.microsoft.com/office/drawing/2014/main" id="{BA470CBC-6A6E-5541-8C89-C5AC91D2F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98"/>
          <a:stretch/>
        </p:blipFill>
        <p:spPr bwMode="auto">
          <a:xfrm>
            <a:off x="2627038" y="3131448"/>
            <a:ext cx="3985798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pu Core i5 3.40Ghz+ 8Gb + Ssd240 +Wifi E Frete Gratis Intel">
            <a:extLst>
              <a:ext uri="{FF2B5EF4-FFF2-40B4-BE49-F238E27FC236}">
                <a16:creationId xmlns:a16="http://schemas.microsoft.com/office/drawing/2014/main" id="{755C5EB7-7DDD-6432-5C78-4D3D9A7A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75" y="3429000"/>
            <a:ext cx="1790699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424E8E-AFC1-2AEE-5421-B0621F8C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(requisição):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C68148-E380-021E-3316-A8CDAD20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 err="1"/>
              <a:t>Request</a:t>
            </a:r>
            <a:r>
              <a:rPr lang="pt-BR" dirty="0"/>
              <a:t> é o pedido que um cliente (browser) realiza ao servidor.</a:t>
            </a:r>
          </a:p>
          <a:p>
            <a:r>
              <a:rPr lang="pt-BR" dirty="0"/>
              <a:t>No browser quando mudamos de página ou digitamos um valor num formulário uma nova </a:t>
            </a:r>
            <a:r>
              <a:rPr lang="pt-BR" dirty="0" err="1"/>
              <a:t>request</a:t>
            </a:r>
            <a:r>
              <a:rPr lang="pt-BR" dirty="0"/>
              <a:t> é feita. </a:t>
            </a:r>
          </a:p>
        </p:txBody>
      </p:sp>
    </p:spTree>
    <p:extLst>
      <p:ext uri="{BB962C8B-B14F-4D97-AF65-F5344CB8AC3E}">
        <p14:creationId xmlns:p14="http://schemas.microsoft.com/office/powerpoint/2010/main" val="153306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BFC43-6DB5-5CB8-9E0A-56D138597B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Response (resposta):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2124C-6793-F864-8865-3E790A2EC25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Depois que o cliente envia o </a:t>
            </a:r>
            <a:r>
              <a:rPr lang="pt-BR" dirty="0" err="1"/>
              <a:t>request</a:t>
            </a:r>
            <a:r>
              <a:rPr lang="pt-BR" dirty="0"/>
              <a:t>, o servidor recebe e processa o . O resultado deste processamento é enviado como resposta.</a:t>
            </a:r>
          </a:p>
          <a:p>
            <a:r>
              <a:rPr lang="pt-BR" dirty="0"/>
              <a:t>Esta resposta pode ser a esperada pelo usuário ou pode ser uma mensagem de erro. </a:t>
            </a:r>
          </a:p>
          <a:p>
            <a:r>
              <a:rPr lang="pt-BR" dirty="0"/>
              <a:t>Erros com códigos 404 ou 500.</a:t>
            </a:r>
          </a:p>
        </p:txBody>
      </p:sp>
    </p:spTree>
    <p:extLst>
      <p:ext uri="{BB962C8B-B14F-4D97-AF65-F5344CB8AC3E}">
        <p14:creationId xmlns:p14="http://schemas.microsoft.com/office/powerpoint/2010/main" val="398776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63C660-DDEB-CF18-D1AB-0BC8A2A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Códigos HTTP: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B07CA8-616C-BB12-AAD8-A0946CEA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361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pt-BR" dirty="0"/>
              <a:t>O cliente enviar uma requisição ao servidor. </a:t>
            </a:r>
          </a:p>
          <a:p>
            <a:r>
              <a:rPr lang="pt-BR" dirty="0"/>
              <a:t>A resposta pode conter os dados ou não que o cliente esperava receber.</a:t>
            </a:r>
          </a:p>
          <a:p>
            <a:r>
              <a:rPr lang="pt-BR" dirty="0"/>
              <a:t>Esse procedimento vai gerar um código.</a:t>
            </a:r>
          </a:p>
          <a:p>
            <a:r>
              <a:rPr lang="pt-BR" dirty="0"/>
              <a:t>O servidor utiliza um código desse na resposta para indicar o que aconteceu na comunicação servidor-cliente.</a:t>
            </a:r>
          </a:p>
        </p:txBody>
      </p:sp>
    </p:spTree>
    <p:extLst>
      <p:ext uri="{BB962C8B-B14F-4D97-AF65-F5344CB8AC3E}">
        <p14:creationId xmlns:p14="http://schemas.microsoft.com/office/powerpoint/2010/main" val="9696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8AC5CD-0D0A-9301-C622-9E0E1A62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códigos específicos em HTML: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04C712-3AAC-E1EE-4A7C-5A5029D3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05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200 - Tudo ocorreu corretamente.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301 – Indica redirecionamento permanente.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401 – Não autorizado.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404 – O recurso solicitado não foi encontrado no servidor.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85CCB-2061-CBA6-9059-4A1C57E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Enviando valores de variáveis do </a:t>
            </a:r>
            <a:r>
              <a:rPr lang="pt-BR" b="1" dirty="0" err="1"/>
              <a:t>Flask</a:t>
            </a:r>
            <a:r>
              <a:rPr lang="pt-BR" b="1" dirty="0"/>
              <a:t> para o </a:t>
            </a:r>
            <a:r>
              <a:rPr lang="pt-BR" b="1" dirty="0" err="1"/>
              <a:t>Template</a:t>
            </a:r>
            <a:r>
              <a:rPr lang="pt-BR" b="1" dirty="0"/>
              <a:t> pelo método </a:t>
            </a:r>
            <a:r>
              <a:rPr lang="pt-BR" b="1" dirty="0" err="1"/>
              <a:t>render_template</a:t>
            </a:r>
            <a:r>
              <a:rPr lang="pt-BR" b="1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57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82720-8AD7-0CB6-2127-761ADEF270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O que é GET e POST?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812CC-014E-B9DE-036A-48BD3B66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482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Tanto GET como POST são métodos HTTP. </a:t>
            </a:r>
          </a:p>
          <a:p>
            <a:r>
              <a:rPr lang="pt-BR" dirty="0"/>
              <a:t>Eles indicam para o servidor qual a ação que o cliente deseja realizar. </a:t>
            </a:r>
          </a:p>
          <a:p>
            <a:r>
              <a:rPr lang="pt-BR" dirty="0"/>
              <a:t>Quando realizamos uma requisição obrigatoriamente precisamos informar um método.</a:t>
            </a:r>
          </a:p>
        </p:txBody>
      </p:sp>
    </p:spTree>
    <p:extLst>
      <p:ext uri="{BB962C8B-B14F-4D97-AF65-F5344CB8AC3E}">
        <p14:creationId xmlns:p14="http://schemas.microsoft.com/office/powerpoint/2010/main" val="253305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29A6-54F2-29C5-254B-15A624562B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Quando usamos os métodos GET, POST?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D4AB6-8BFA-7195-96A2-AED682D8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60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Método GET é usado quando o cliente deseja obter recursos do servidor.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Método POST é usado quando o cliente deseja enviar dados para processamento ao servidor.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5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 Que É Request E Response">
            <a:extLst>
              <a:ext uri="{FF2B5EF4-FFF2-40B4-BE49-F238E27FC236}">
                <a16:creationId xmlns:a16="http://schemas.microsoft.com/office/drawing/2014/main" id="{D2B5B9EE-D4AD-E31A-E648-045A7BA3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15" y="1049820"/>
            <a:ext cx="9996614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pu Core i5 3.40Ghz+ 8Gb + Ssd240 +Wifi E Frete Gratis Intel">
            <a:extLst>
              <a:ext uri="{FF2B5EF4-FFF2-40B4-BE49-F238E27FC236}">
                <a16:creationId xmlns:a16="http://schemas.microsoft.com/office/drawing/2014/main" id="{AB5D160D-5557-45B8-D535-A7A1BE55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23" y="2421835"/>
            <a:ext cx="2744855" cy="27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2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FB1B2-8361-1B61-CBDB-E159B4AB94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Aplicação dos Métodos </a:t>
            </a:r>
            <a:r>
              <a:rPr lang="pt-BR" dirty="0" err="1"/>
              <a:t>Get</a:t>
            </a:r>
            <a:r>
              <a:rPr lang="pt-BR" dirty="0"/>
              <a:t>/Post em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715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3E7D-3B35-EE8B-0514-2412E30817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 GET: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0F96876-1361-0B37-B329-C35C4BF0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Envia dados de maneira não-criptografada para o servidor.</a:t>
            </a:r>
          </a:p>
          <a:p>
            <a:endParaRPr lang="pt-BR" dirty="0"/>
          </a:p>
          <a:p>
            <a:r>
              <a:rPr lang="pt-BR" dirty="0"/>
              <a:t>Bloco de Código:</a:t>
            </a:r>
          </a:p>
          <a:p>
            <a:pPr marL="0" indent="0">
              <a:buNone/>
            </a:pP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 err="1"/>
              <a:t>request.methods</a:t>
            </a:r>
            <a:r>
              <a:rPr lang="pt-BR" b="1" dirty="0"/>
              <a:t>==‘GET’:</a:t>
            </a:r>
          </a:p>
          <a:p>
            <a:pPr marL="0" indent="0">
              <a:buNone/>
            </a:pPr>
            <a:r>
              <a:rPr lang="pt-BR" b="1" dirty="0"/>
              <a:t>  variável=</a:t>
            </a:r>
            <a:r>
              <a:rPr lang="pt-BR" b="1" dirty="0" err="1"/>
              <a:t>request.args.get</a:t>
            </a:r>
            <a:r>
              <a:rPr lang="pt-BR" b="1" dirty="0"/>
              <a:t>(‘valor’)</a:t>
            </a:r>
          </a:p>
          <a:p>
            <a:pPr marL="0" indent="0">
              <a:buNone/>
            </a:pPr>
            <a:r>
              <a:rPr lang="pt-BR" b="1" dirty="0" err="1"/>
              <a:t>return</a:t>
            </a:r>
            <a:r>
              <a:rPr lang="pt-BR" b="1" dirty="0"/>
              <a:t> ‘variável: {}’.</a:t>
            </a:r>
            <a:r>
              <a:rPr lang="pt-BR" b="1" dirty="0" err="1"/>
              <a:t>format</a:t>
            </a:r>
            <a:r>
              <a:rPr lang="pt-BR" b="1" dirty="0"/>
              <a:t>(variável)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50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E76E-952E-D7AC-34D8-28560A0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Script: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2A3295-1CDC-7A1F-6F98-554B740EB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902" r="38152" b="38932"/>
          <a:stretch/>
        </p:blipFill>
        <p:spPr>
          <a:xfrm>
            <a:off x="838200" y="1868557"/>
            <a:ext cx="6137733" cy="46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CD4AA-3E6B-190B-FEC5-B425253A13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53316-19BB-A82C-82DB-A292CA91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6" t="7902" r="32717" b="42798"/>
          <a:stretch/>
        </p:blipFill>
        <p:spPr>
          <a:xfrm>
            <a:off x="1245705" y="1842052"/>
            <a:ext cx="7800750" cy="4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7753-1B67-0B24-56B8-73FA70135D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B76519-E417-082E-578D-B635DDDA0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6739" b="77791"/>
          <a:stretch/>
        </p:blipFill>
        <p:spPr>
          <a:xfrm>
            <a:off x="450574" y="2087908"/>
            <a:ext cx="9797942" cy="2152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B3B02F-B886-207A-2CBA-CF96921D9C3B}"/>
              </a:ext>
            </a:extLst>
          </p:cNvPr>
          <p:cNvSpPr txBox="1"/>
          <p:nvPr/>
        </p:nvSpPr>
        <p:spPr>
          <a:xfrm>
            <a:off x="6564412" y="3244334"/>
            <a:ext cx="45806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 método GET os dados inseridos  aparecem.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1EC8FEE-807E-44EE-3F56-E3FB9D9072F5}"/>
              </a:ext>
            </a:extLst>
          </p:cNvPr>
          <p:cNvCxnSpPr/>
          <p:nvPr/>
        </p:nvCxnSpPr>
        <p:spPr>
          <a:xfrm flipH="1" flipV="1">
            <a:off x="8335617" y="2451652"/>
            <a:ext cx="1020418" cy="7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3BB05-8026-A023-5E7E-4B9F7C24D2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Método POST: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B96800C-F00C-4BB4-AF82-3E2D6F24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Usado para enviar dados como formulários HTML ao servidor.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Os dados recebidos pelo método POST não são armazenados em cache pelo servidor.</a:t>
            </a:r>
          </a:p>
          <a:p>
            <a:pPr marL="0" indent="0" algn="l" fontAlgn="base">
              <a:buNone/>
            </a:pPr>
            <a:endParaRPr lang="pt-BR" dirty="0"/>
          </a:p>
          <a:p>
            <a:r>
              <a:rPr lang="pt-BR" dirty="0"/>
              <a:t>Bloco de Código:</a:t>
            </a:r>
          </a:p>
          <a:p>
            <a:pPr marL="0" indent="0">
              <a:buNone/>
            </a:pP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 err="1"/>
              <a:t>request.methods</a:t>
            </a:r>
            <a:r>
              <a:rPr lang="pt-BR" b="1" dirty="0"/>
              <a:t>==‘POST’:</a:t>
            </a:r>
          </a:p>
          <a:p>
            <a:pPr marL="0" indent="0">
              <a:buNone/>
            </a:pPr>
            <a:r>
              <a:rPr lang="pt-BR" b="1" dirty="0"/>
              <a:t>  variável=</a:t>
            </a:r>
            <a:r>
              <a:rPr lang="pt-BR" b="1" dirty="0" err="1"/>
              <a:t>request.form.get</a:t>
            </a:r>
            <a:r>
              <a:rPr lang="pt-BR" b="1" dirty="0"/>
              <a:t>(‘valor’)</a:t>
            </a:r>
          </a:p>
          <a:p>
            <a:pPr marL="0" indent="0">
              <a:buNone/>
            </a:pPr>
            <a:r>
              <a:rPr lang="pt-BR" b="1" dirty="0" err="1"/>
              <a:t>return</a:t>
            </a:r>
            <a:r>
              <a:rPr lang="pt-BR" b="1" dirty="0"/>
              <a:t> ‘variável: {}’.</a:t>
            </a:r>
            <a:r>
              <a:rPr lang="pt-BR" b="1" dirty="0" err="1"/>
              <a:t>format</a:t>
            </a:r>
            <a:r>
              <a:rPr lang="pt-BR" b="1" dirty="0"/>
              <a:t>(variável)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403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F6E7-9207-231E-13A6-F48E6BD60A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Script: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E7EF38-A83C-0F36-190F-8B468A527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8095" r="38261" b="42799"/>
          <a:stretch/>
        </p:blipFill>
        <p:spPr>
          <a:xfrm>
            <a:off x="2057399" y="2035245"/>
            <a:ext cx="6589983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65FB-DBDD-FE1A-998B-9CA57B719C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Flask</a:t>
            </a:r>
            <a:r>
              <a:rPr lang="pt-BR" dirty="0"/>
              <a:t> para definição da variável: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CB983-5153-0CEE-95A3-5349B678F85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endParaRPr lang="pt-BR" dirty="0"/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endParaRPr lang="pt-BR" dirty="0"/>
          </a:p>
          <a:p>
            <a:r>
              <a:rPr lang="pt-BR" dirty="0"/>
              <a:t>@app.route("/index")</a:t>
            </a:r>
          </a:p>
          <a:p>
            <a:r>
              <a:rPr lang="pt-BR" dirty="0" err="1"/>
              <a:t>def</a:t>
            </a:r>
            <a:r>
              <a:rPr lang="pt-BR" dirty="0"/>
              <a:t> index():</a:t>
            </a:r>
          </a:p>
          <a:p>
            <a:r>
              <a:rPr lang="pt-BR" dirty="0"/>
              <a:t>    </a:t>
            </a:r>
            <a:r>
              <a:rPr lang="pt-BR" dirty="0" err="1"/>
              <a:t>nome_da_variavel</a:t>
            </a:r>
            <a:r>
              <a:rPr lang="pt-BR" dirty="0"/>
              <a:t> = “</a:t>
            </a:r>
            <a:r>
              <a:rPr lang="pt-BR" dirty="0" err="1"/>
              <a:t>Flask</a:t>
            </a:r>
            <a:r>
              <a:rPr lang="pt-BR" dirty="0"/>
              <a:t>"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('index.html', </a:t>
            </a:r>
            <a:r>
              <a:rPr lang="pt-BR" dirty="0" err="1"/>
              <a:t>variavel</a:t>
            </a:r>
            <a:r>
              <a:rPr lang="pt-BR" dirty="0"/>
              <a:t>=</a:t>
            </a:r>
            <a:r>
              <a:rPr lang="pt-BR" dirty="0" err="1"/>
              <a:t>nome_da_variavel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</a:t>
            </a:r>
          </a:p>
          <a:p>
            <a:r>
              <a:rPr lang="pt-BR" dirty="0"/>
              <a:t>    </a:t>
            </a:r>
            <a:r>
              <a:rPr lang="pt-BR" dirty="0" err="1"/>
              <a:t>app.run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552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C80D-2548-1708-498C-F4FCCF7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4C2D3E-D6C5-BBDB-7388-88ED129EE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9835" r="37174" b="43572"/>
          <a:stretch/>
        </p:blipFill>
        <p:spPr>
          <a:xfrm>
            <a:off x="1417981" y="1832112"/>
            <a:ext cx="7566993" cy="48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AFAD2-B553-2D10-55C3-0C2C04248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C65FA8-C19D-EB3B-8474-A9A27F23A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0" r="65000" b="78370"/>
          <a:stretch/>
        </p:blipFill>
        <p:spPr>
          <a:xfrm>
            <a:off x="838199" y="1987826"/>
            <a:ext cx="9360309" cy="2703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5C94D2-F68D-DB82-A8A7-B3B8D1779E6D}"/>
              </a:ext>
            </a:extLst>
          </p:cNvPr>
          <p:cNvSpPr txBox="1"/>
          <p:nvPr/>
        </p:nvSpPr>
        <p:spPr>
          <a:xfrm>
            <a:off x="6564412" y="3244334"/>
            <a:ext cx="45806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No método POST os dados inseridos  não aparecem.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163DFA6-42B2-1119-E810-0F14B967D4E2}"/>
              </a:ext>
            </a:extLst>
          </p:cNvPr>
          <p:cNvCxnSpPr/>
          <p:nvPr/>
        </p:nvCxnSpPr>
        <p:spPr>
          <a:xfrm flipH="1" flipV="1">
            <a:off x="8335617" y="2451652"/>
            <a:ext cx="1020418" cy="7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20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DFAF-70B6-EEAF-1A88-F4824A9B90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render_template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5433F-5E9E-45C3-D521-AE74C745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2" t="8482" r="44565" b="57298"/>
          <a:stretch/>
        </p:blipFill>
        <p:spPr>
          <a:xfrm>
            <a:off x="891209" y="1825625"/>
            <a:ext cx="801607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12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8E2D9-F9C5-F0EC-DB08-FACD772D40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A2411D-E703-66A0-6187-531D8740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4" t="10219" r="38043" b="50013"/>
          <a:stretch/>
        </p:blipFill>
        <p:spPr>
          <a:xfrm>
            <a:off x="1656520" y="1908313"/>
            <a:ext cx="8401879" cy="48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80451-A6C4-65D9-11CC-927E762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0AF87-4716-644B-CBBC-C496C57EE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72717" b="73924"/>
          <a:stretch/>
        </p:blipFill>
        <p:spPr>
          <a:xfrm>
            <a:off x="1232452" y="2146852"/>
            <a:ext cx="8236952" cy="3773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232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74B5B-227D-80DC-214C-DA618366CD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Formulário IMC: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AEF292-3132-B6AF-3EFB-E79D87E97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515" r="41304" b="53045"/>
          <a:stretch/>
        </p:blipFill>
        <p:spPr>
          <a:xfrm>
            <a:off x="1272207" y="1862966"/>
            <a:ext cx="790948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6F398-1E36-967F-D11B-A7AC828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IMC: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9BB4CE-CA12-4D50-9816-A18B2D46C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7515" r="37934" b="29265"/>
          <a:stretch/>
        </p:blipFill>
        <p:spPr>
          <a:xfrm>
            <a:off x="1007163" y="2027582"/>
            <a:ext cx="8494645" cy="45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B1356-B51F-1FAA-F104-5BA1B45B73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0F0E30-8E5B-9D20-694E-9A2E57A2E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8" r="73370" b="43885"/>
          <a:stretch/>
        </p:blipFill>
        <p:spPr>
          <a:xfrm>
            <a:off x="2570922" y="2000388"/>
            <a:ext cx="5671930" cy="44924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9884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C65E-49C5-74E7-BE64-888D75C5F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Adicionando as bibliotecas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matpoltlib</a:t>
            </a:r>
            <a:r>
              <a:rPr lang="pt-BR" dirty="0"/>
              <a:t> ao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1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3BDF-5F4F-7819-54EE-392D8CADF6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usando o </a:t>
            </a:r>
            <a:r>
              <a:rPr lang="pt-BR" dirty="0" err="1"/>
              <a:t>matplotlib</a:t>
            </a:r>
            <a:r>
              <a:rPr lang="pt-BR" dirty="0"/>
              <a:t> para enviar gráficos para o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F8C3-FC45-1B3D-7A25-12EBD8F6B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708" y="3566685"/>
            <a:ext cx="1115501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, </a:t>
            </a:r>
            <a:r>
              <a:rPr lang="pt-BR" altLang="pt-BR" dirty="0" err="1"/>
              <a:t>send_file</a:t>
            </a:r>
            <a:r>
              <a:rPr lang="pt-BR" altLang="pt-BR" dirty="0"/>
              <a:t>, </a:t>
            </a:r>
            <a:r>
              <a:rPr lang="pt-BR" altLang="pt-BR" dirty="0" err="1"/>
              <a:t>render_template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io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matplotlib.pyplot</a:t>
            </a:r>
            <a:r>
              <a:rPr lang="pt-BR" altLang="pt-BR" dirty="0"/>
              <a:t> as </a:t>
            </a:r>
            <a:r>
              <a:rPr lang="pt-BR" altLang="pt-BR" dirty="0" err="1"/>
              <a:t>plt</a:t>
            </a:r>
            <a:br>
              <a:rPr lang="pt-BR" altLang="pt-BR" dirty="0"/>
            </a:b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matplotlib.backends.backend_agg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FigureCanvasAgg</a:t>
            </a:r>
            <a:r>
              <a:rPr lang="pt-BR" altLang="pt-BR" dirty="0"/>
              <a:t> as </a:t>
            </a:r>
            <a:r>
              <a:rPr lang="pt-BR" altLang="pt-BR" dirty="0" err="1"/>
              <a:t>FigureCanvas</a:t>
            </a:r>
            <a:endParaRPr lang="pt-BR" alt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711A1F-3602-12BE-C544-8C798F70E4D1}"/>
              </a:ext>
            </a:extLst>
          </p:cNvPr>
          <p:cNvSpPr txBox="1">
            <a:spLocks/>
          </p:cNvSpPr>
          <p:nvPr/>
        </p:nvSpPr>
        <p:spPr>
          <a:xfrm>
            <a:off x="838200" y="18294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Importar as bibliotecas:</a:t>
            </a:r>
          </a:p>
        </p:txBody>
      </p:sp>
    </p:spTree>
    <p:extLst>
      <p:ext uri="{BB962C8B-B14F-4D97-AF65-F5344CB8AC3E}">
        <p14:creationId xmlns:p14="http://schemas.microsoft.com/office/powerpoint/2010/main" val="6303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6A43D-B895-089B-B86C-740869EA75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7A97-9D7D-5B7D-E3FC-8B323C790E3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=“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Title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&lt;h1&gt;Olá {{</a:t>
            </a:r>
            <a:r>
              <a:rPr lang="pt-BR" dirty="0" err="1"/>
              <a:t>variavel</a:t>
            </a:r>
            <a:r>
              <a:rPr lang="pt-BR" dirty="0"/>
              <a:t>}}&lt;/h1&gt;</a:t>
            </a:r>
          </a:p>
          <a:p>
            <a:endParaRPr lang="pt-BR" dirty="0"/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67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2FD5-0B0C-9A7B-D8B1-14D70FA6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7A60F-7D56-0CD0-F268-1EB40EB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6EE569-D75F-B191-441F-4EB7BCE1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7903" r="28261" b="321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0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5D89FC-4E19-EF36-6F88-E4FB3606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53370" b="151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27B4-4107-5E80-2D89-6ABE661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usando o pandas: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F16DA-9EA6-FC75-D11B-708B2954B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7902" r="27826" b="51499"/>
          <a:stretch/>
        </p:blipFill>
        <p:spPr>
          <a:xfrm>
            <a:off x="1143986" y="1941789"/>
            <a:ext cx="9904028" cy="45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1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60932-63BC-519A-5E96-8CA740B2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05969-D4E3-6CF5-C9E3-7B8BE3E9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4BF5B3-5242-1331-D1D6-9BBDA7FD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16989" r="31522" b="29458"/>
          <a:stretch/>
        </p:blipFill>
        <p:spPr>
          <a:xfrm>
            <a:off x="0" y="0"/>
            <a:ext cx="12192000" cy="68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1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85AC1-E0FE-2DCD-186A-F44E8D06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53043" b="1940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4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5E78-2106-7DCE-AABF-D55FAA46BB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groupby</a:t>
            </a:r>
            <a:r>
              <a:rPr lang="pt-BR" dirty="0"/>
              <a:t> do pandas: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8F03D-BF3D-42F8-34EC-684F1AF91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515" r="28152" b="53238"/>
          <a:stretch/>
        </p:blipFill>
        <p:spPr>
          <a:xfrm>
            <a:off x="838200" y="1942479"/>
            <a:ext cx="10515599" cy="4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0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E99109-790E-74E7-3043-8B7D755C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7902" r="35326" b="28618"/>
          <a:stretch/>
        </p:blipFill>
        <p:spPr>
          <a:xfrm>
            <a:off x="1205948" y="0"/>
            <a:ext cx="8242852" cy="68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5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55D0-CDEC-C64D-54AA-093F5C1603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3570D-64EA-F097-0F35-CCB3FE3C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6697" r="62283" b="46472"/>
          <a:stretch/>
        </p:blipFill>
        <p:spPr>
          <a:xfrm>
            <a:off x="2317821" y="2459313"/>
            <a:ext cx="5527466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5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5C96F1-DA1A-2E94-4FBE-A0258177E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r="52826" b="20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1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E9A6-E260-9A11-D80F-9C4C8DD8AB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para Formulário 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27175-E56F-9696-8A1A-B2D85EED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98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@app.route(‘/form')</a:t>
            </a:r>
          </a:p>
          <a:p>
            <a:r>
              <a:rPr lang="en-US" dirty="0"/>
              <a:t>def form():</a:t>
            </a:r>
          </a:p>
          <a:p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(‘form.html', table=[</a:t>
            </a:r>
            <a:r>
              <a:rPr lang="en-US" dirty="0" err="1"/>
              <a:t>df.to_html</a:t>
            </a:r>
            <a:r>
              <a:rPr lang="en-US" dirty="0"/>
              <a:t>()], titles=[''])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6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81B30-DE24-63FD-8DAD-DC4BA616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197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b="1" dirty="0"/>
              <a:t>Trabalhando com Dicionário no </a:t>
            </a:r>
            <a:r>
              <a:rPr lang="pt-BR" b="1" dirty="0" err="1"/>
              <a:t>Flask</a:t>
            </a:r>
            <a:r>
              <a:rPr lang="pt-BR" b="1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B962A5-292F-0AAC-D485-D18B4073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8869" r="28478" b="59038"/>
          <a:stretch/>
        </p:blipFill>
        <p:spPr>
          <a:xfrm>
            <a:off x="838200" y="2604398"/>
            <a:ext cx="10564475" cy="38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0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794C7-8F0B-ABF8-33F9-C77F8FB2CF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E608A8-0AF6-C662-57ED-DC7AD18C4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8289" r="32935" b="56332"/>
          <a:stretch/>
        </p:blipFill>
        <p:spPr>
          <a:xfrm>
            <a:off x="1099930" y="1842052"/>
            <a:ext cx="10031896" cy="44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5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27D0-8B3C-8DB9-0D3A-A8D9A82BD2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30BDFB-88E6-ABD9-7178-D92E0F48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2" t="9643" r="49131" b="54398"/>
          <a:stretch/>
        </p:blipFill>
        <p:spPr>
          <a:xfrm>
            <a:off x="2464905" y="2050083"/>
            <a:ext cx="6282012" cy="44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9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9460-1569-EE14-C31D-41A7337E7B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CECE25-2490-7749-0078-364C9090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66957" b="67158"/>
          <a:stretch/>
        </p:blipFill>
        <p:spPr>
          <a:xfrm>
            <a:off x="1404732" y="1842052"/>
            <a:ext cx="8627164" cy="4256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0412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83029-FE75-4666-00F1-3E93151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					FIM</a:t>
            </a:r>
          </a:p>
        </p:txBody>
      </p:sp>
    </p:spTree>
    <p:extLst>
      <p:ext uri="{BB962C8B-B14F-4D97-AF65-F5344CB8AC3E}">
        <p14:creationId xmlns:p14="http://schemas.microsoft.com/office/powerpoint/2010/main" val="71133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1FABF-80AF-E834-B96C-D6513CD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745AB2-FBF6-E743-905C-6F8751681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9256" r="47500" b="52465"/>
          <a:stretch/>
        </p:blipFill>
        <p:spPr>
          <a:xfrm>
            <a:off x="1404730" y="2013452"/>
            <a:ext cx="8918714" cy="44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C22E2-3F78-38C9-B841-A51D3A9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D7A28D-C34C-2FD1-30F8-4B6A77F1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6" r="72500" b="65804"/>
          <a:stretch/>
        </p:blipFill>
        <p:spPr>
          <a:xfrm>
            <a:off x="1868558" y="2114758"/>
            <a:ext cx="7248938" cy="4555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01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278F-D4F5-7BF7-8948-1DCE92F6B6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Trabalhando com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E7F7A-8B98-5AB1-4A4D-AA46B64D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F9E0E-82AF-9B0E-2372-CDD7E106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7709" r="39456" b="54205"/>
          <a:stretch/>
        </p:blipFill>
        <p:spPr>
          <a:xfrm>
            <a:off x="496530" y="1825624"/>
            <a:ext cx="11198939" cy="4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79C20C-E255-33D3-BA41-31EAE14A5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2" t="7709" r="50761" b="53045"/>
          <a:stretch/>
        </p:blipFill>
        <p:spPr>
          <a:xfrm>
            <a:off x="2504661" y="1926493"/>
            <a:ext cx="5915752" cy="486193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DFC61F7-4840-45DA-A4DC-642B0CF8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8364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851</Words>
  <Application>Microsoft Office PowerPoint</Application>
  <PresentationFormat>Widescreen</PresentationFormat>
  <Paragraphs>124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Raleway</vt:lpstr>
      <vt:lpstr>Tema do Office</vt:lpstr>
      <vt:lpstr>Curso de Flask</vt:lpstr>
      <vt:lpstr>Enviando valores de variáveis do Flask para o Template pelo método render_template:</vt:lpstr>
      <vt:lpstr>Script Flask para definição da variável:</vt:lpstr>
      <vt:lpstr>Template:</vt:lpstr>
      <vt:lpstr>Trabalhando com Dicionário no Flask:</vt:lpstr>
      <vt:lpstr>Template:</vt:lpstr>
      <vt:lpstr>Resultado:</vt:lpstr>
      <vt:lpstr>Trabalhando com Lista:</vt:lpstr>
      <vt:lpstr>Template:</vt:lpstr>
      <vt:lpstr>Resultado:</vt:lpstr>
      <vt:lpstr>Métodos GET e POST:</vt:lpstr>
      <vt:lpstr>Métodos GET e POST:</vt:lpstr>
      <vt:lpstr>Sobre o protocolo HTTP (Protocolo de Transferência de Hipertexto):</vt:lpstr>
      <vt:lpstr>Exemplificando:</vt:lpstr>
      <vt:lpstr>Request e Response:</vt:lpstr>
      <vt:lpstr>Request (requisição):</vt:lpstr>
      <vt:lpstr>Response (resposta):</vt:lpstr>
      <vt:lpstr>Códigos HTTP:</vt:lpstr>
      <vt:lpstr>códigos específicos em HTML:</vt:lpstr>
      <vt:lpstr>O que é GET e POST?</vt:lpstr>
      <vt:lpstr>Quando usamos os métodos GET, POST?</vt:lpstr>
      <vt:lpstr>Apresentação do PowerPoint</vt:lpstr>
      <vt:lpstr>Aplicação dos Métodos Get/Post em Flask:</vt:lpstr>
      <vt:lpstr>Método GET:</vt:lpstr>
      <vt:lpstr>Script:</vt:lpstr>
      <vt:lpstr>Template:</vt:lpstr>
      <vt:lpstr>Resultado:</vt:lpstr>
      <vt:lpstr>Método POST:</vt:lpstr>
      <vt:lpstr>Script:</vt:lpstr>
      <vt:lpstr>Template:</vt:lpstr>
      <vt:lpstr>Resultado:</vt:lpstr>
      <vt:lpstr>Usando a função render_template:</vt:lpstr>
      <vt:lpstr>Template:</vt:lpstr>
      <vt:lpstr>Resultado:</vt:lpstr>
      <vt:lpstr>Formulário IMC:</vt:lpstr>
      <vt:lpstr>Template IMC:</vt:lpstr>
      <vt:lpstr>Resultado:</vt:lpstr>
      <vt:lpstr>Adicionando as bibliotecas pandas, numpy, matpoltlib ao Flask.</vt:lpstr>
      <vt:lpstr>Exemplo usando o matplotlib para enviar gráficos para o template:</vt:lpstr>
      <vt:lpstr>Apresentação do PowerPoint</vt:lpstr>
      <vt:lpstr>Apresentação do PowerPoint</vt:lpstr>
      <vt:lpstr>Exemplo usando o pandas:</vt:lpstr>
      <vt:lpstr>Apresentação do PowerPoint</vt:lpstr>
      <vt:lpstr>Apresentação do PowerPoint</vt:lpstr>
      <vt:lpstr>Usando a função groupby do pandas:</vt:lpstr>
      <vt:lpstr>Apresentação do PowerPoint</vt:lpstr>
      <vt:lpstr>Resultado do DataFrame:</vt:lpstr>
      <vt:lpstr>Apresentação do PowerPoint</vt:lpstr>
      <vt:lpstr>DataFrame para Formulário HTML:</vt:lpstr>
      <vt:lpstr>Código:</vt:lpstr>
      <vt:lpstr>Template:</vt:lpstr>
      <vt:lpstr>Resultado:</vt:lpstr>
      <vt:lpstr>     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 de Flask</dc:title>
  <dc:creator>Dourival Júnior</dc:creator>
  <cp:lastModifiedBy>Dourival Júnior</cp:lastModifiedBy>
  <cp:revision>52</cp:revision>
  <dcterms:created xsi:type="dcterms:W3CDTF">2022-10-24T20:18:42Z</dcterms:created>
  <dcterms:modified xsi:type="dcterms:W3CDTF">2022-11-14T16:55:54Z</dcterms:modified>
</cp:coreProperties>
</file>