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59" r:id="rId7"/>
    <p:sldId id="260" r:id="rId8"/>
    <p:sldId id="286" r:id="rId9"/>
    <p:sldId id="261" r:id="rId10"/>
    <p:sldId id="285" r:id="rId11"/>
    <p:sldId id="262" r:id="rId12"/>
    <p:sldId id="263" r:id="rId13"/>
    <p:sldId id="264" r:id="rId14"/>
    <p:sldId id="312" r:id="rId15"/>
    <p:sldId id="313" r:id="rId16"/>
    <p:sldId id="265" r:id="rId17"/>
    <p:sldId id="287" r:id="rId18"/>
    <p:sldId id="290" r:id="rId19"/>
    <p:sldId id="288" r:id="rId20"/>
    <p:sldId id="289" r:id="rId21"/>
    <p:sldId id="291" r:id="rId22"/>
    <p:sldId id="266" r:id="rId23"/>
    <p:sldId id="267" r:id="rId24"/>
    <p:sldId id="307" r:id="rId25"/>
    <p:sldId id="308" r:id="rId26"/>
    <p:sldId id="268" r:id="rId27"/>
    <p:sldId id="269" r:id="rId28"/>
    <p:sldId id="270" r:id="rId29"/>
    <p:sldId id="271" r:id="rId30"/>
    <p:sldId id="272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9" r:id="rId40"/>
    <p:sldId id="310" r:id="rId41"/>
    <p:sldId id="304" r:id="rId42"/>
    <p:sldId id="273" r:id="rId43"/>
    <p:sldId id="293" r:id="rId44"/>
    <p:sldId id="294" r:id="rId45"/>
    <p:sldId id="295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E6E79-AD80-85AC-96F1-C332F622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92BBE9-C25B-6DE0-2D25-FB5CFB82B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1EDE67-E9CC-5A10-B410-AAC1F194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07A22-B84A-6E84-5CF8-F17E037B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AC927-CCF8-1B30-0A5F-40695BED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C1DB-FE26-90D0-DA17-DD8B88E8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FDF992-E492-D92C-15E2-DC589F78B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8D4EF-E04B-FB14-BB95-3C413E5E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C71BB-7ECE-750D-4F9D-E52BA91E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240F4-C04A-6AC3-E988-37D5BB67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01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DE6D96-DC46-BDD4-A4D5-37E089CC1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6034F1-100B-210B-81F6-111299971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0152CC-5880-4302-B473-10A86702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A6D37-401C-1087-30EF-D0045F40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348DD-0BD1-5546-2B51-BE5F121F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3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0AE1-7C02-C8EA-9029-FF4FDB36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51E67-0515-A901-8295-08865D7F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F57101-0C2F-F4A4-072A-47084E3C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61BCC-EFD8-372B-6359-3B297D45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B0B019-7948-DFF2-C728-ECBC9225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03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67A27-751B-5F13-001F-5AF12A81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C8C2-B7A8-B51A-3DBB-65BA923F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9AC780-22B9-CFFB-8AF6-FED1FEF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9144D-1151-4FED-BD7A-DC532493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079B2-625A-C071-1999-BD097355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84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0FACF-6677-CFD7-AB90-53134C85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7337E-EC6F-0A7D-33EC-0DB3C238A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5D32C8-134E-0ED4-56C8-C37867376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E75A0A-B014-D5BB-C2A5-D2141759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D3A4E9-6E75-A644-F630-95FA96D8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946BB-3B92-1612-3E13-858C7679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82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AD617-22D4-BDE6-792D-44E41D3A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8FF7A-36E8-36C7-3FA8-83CC0437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A5D127-0B90-1D84-772F-82D860C5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E44C44-B9EE-DF12-4F93-99FDE57A3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25B970-C5E8-60FD-D796-D64DAFBCF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BCC8A4-429F-26EE-AE16-E38E7AB4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2C2232-7453-E49A-B998-8851A6F8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754529-E3D0-446A-352A-A943E285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72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300B2-69A7-568F-2D19-D86297A3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34E61D-C0D0-7164-DA14-BCFA1412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765AF-6BD5-4357-275A-EDD449CF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E3754A-7041-FF33-E83A-6DDB7055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44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EA8B55-E840-B65A-75F4-82C76AE4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CD5F3F-31DF-E442-93AA-357D2A06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2E1DEB-41E5-53C5-1ACC-529B2810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3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E8B-F14C-AAF0-6591-CD4DE41C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6A475-E87D-BEF8-14DA-77AA9D23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B654E6-DA16-92D7-C583-3AB144C8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8436C8-F6BD-B203-D867-FDC7A1D4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00D7D9-F897-256E-F56A-823E29BD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C3CEA-3D1E-B776-0DC2-B7A0BE2A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90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9A6D8-5A02-D9EB-F7C5-A6C93B71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CFAE02-3C74-C596-60C7-97CD22BE0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418806-4AA3-DCF8-A3AD-FD345FD8C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EC2B1-87B9-AE3D-84FA-95CF2777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5A3EB-24D7-2C0E-0F12-681BAB1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B0AA32-244E-EBC3-2976-4FD8206E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69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B428E0-6236-F570-3E84-5AAD720B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8F141-6A62-83AE-DFB6-2DD83E47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13FBF-5EE3-F8AA-0287-391DB80F0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E59A-7545-4FA3-B30D-D757792B2B63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31FF10-6542-6BE5-166D-EA1E6B648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312316-FC4F-CE0F-3CD9-BB01461C1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23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F64B1-FA61-0DD0-438C-EDE0308B6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06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0FBD7C-9884-F2C5-89AF-C945F5F52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Conteúdo: </a:t>
            </a:r>
          </a:p>
          <a:p>
            <a:r>
              <a:rPr lang="pt-BR" dirty="0"/>
              <a:t>- Login</a:t>
            </a:r>
          </a:p>
          <a:p>
            <a:r>
              <a:rPr lang="pt-BR" dirty="0"/>
              <a:t>- Banco de Dados com </a:t>
            </a:r>
            <a:r>
              <a:rPr lang="pt-BR" dirty="0" err="1"/>
              <a:t>SQLAlchemy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25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2946F-32B6-3BE1-4A6A-C27740D3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08DB-2F7C-6684-5A54-DCB0CB24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61330A-C959-6104-5338-D19705958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5303" r="30543" b="59811"/>
          <a:stretch/>
        </p:blipFill>
        <p:spPr>
          <a:xfrm>
            <a:off x="463825" y="219351"/>
            <a:ext cx="11390088" cy="55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B10B3-EF7B-B2DF-2B3E-594604A01D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Temaplate</a:t>
            </a:r>
            <a:r>
              <a:rPr lang="pt-BR" dirty="0"/>
              <a:t> index.html: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1EAB9-BE05-F5EF-E149-F000D412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&lt;</a:t>
            </a:r>
            <a:r>
              <a:rPr lang="pt-BR" dirty="0" err="1"/>
              <a:t>title</a:t>
            </a:r>
            <a:r>
              <a:rPr lang="pt-BR" dirty="0"/>
              <a:t>&gt; nova home-</a:t>
            </a:r>
            <a:r>
              <a:rPr lang="pt-BR" dirty="0" err="1"/>
              <a:t>page</a:t>
            </a:r>
            <a:r>
              <a:rPr lang="pt-BR" dirty="0"/>
              <a:t> 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LOGIN REALIZADO COM SUCESSO</a:t>
            </a:r>
          </a:p>
          <a:p>
            <a:pPr marL="0" indent="0">
              <a:buNone/>
            </a:pPr>
            <a:r>
              <a:rPr lang="pt-BR" dirty="0"/>
              <a:t>ESCREVA SUA HOME-PAGE A PARTIR DAQUI</a:t>
            </a:r>
          </a:p>
          <a:p>
            <a:pPr marL="0" indent="0">
              <a:buNone/>
            </a:pP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47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D4E0F-528D-FCD7-BBD7-1A1D5520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50C1C-5AAE-F3D1-24DF-67BF28A5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86E651-AA76-1BCB-2A3E-5D87E256F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3" t="5303" r="40326" b="61938"/>
          <a:stretch/>
        </p:blipFill>
        <p:spPr>
          <a:xfrm>
            <a:off x="838200" y="189278"/>
            <a:ext cx="10515600" cy="64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3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B317A-9285-9361-2D1A-9CF5B6EF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0C9F58-055E-7FF1-356D-17EE901E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6D1806-7489-9601-A2AF-C9733F2E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92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E076-94CA-DFED-0546-CDEB0C5DDC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pt-BR" dirty="0"/>
              <a:t>SQL (</a:t>
            </a:r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DF684-92DB-BFEE-6F3A-766D8222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4" name="Picture 4" descr="Diagrama com todas as tabelas e seus relacionamentos">
            <a:extLst>
              <a:ext uri="{FF2B5EF4-FFF2-40B4-BE49-F238E27FC236}">
                <a16:creationId xmlns:a16="http://schemas.microsoft.com/office/drawing/2014/main" id="{51D289F5-5187-9F9C-F002-7C0BB42ED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3" y="1646646"/>
            <a:ext cx="10830187" cy="49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00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05F3C-3640-C4B3-C4F7-B3D781EF74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Banco de Dados com </a:t>
            </a:r>
            <a:r>
              <a:rPr lang="pt-BR" dirty="0" err="1"/>
              <a:t>Flask</a:t>
            </a:r>
            <a:r>
              <a:rPr lang="pt-BR" dirty="0"/>
              <a:t>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22327-F688-F6E2-A756-AB2B3B32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Flask-SQLAlchemy</a:t>
            </a:r>
            <a:r>
              <a:rPr lang="pt-BR" dirty="0"/>
              <a:t> é uma extensão </a:t>
            </a:r>
            <a:r>
              <a:rPr lang="pt-BR" dirty="0" err="1"/>
              <a:t>Flask</a:t>
            </a:r>
            <a:r>
              <a:rPr lang="pt-BR" dirty="0"/>
              <a:t> que adiciona suporte para </a:t>
            </a:r>
            <a:r>
              <a:rPr lang="pt-BR" dirty="0" err="1"/>
              <a:t>SQLAlchemy</a:t>
            </a:r>
            <a:r>
              <a:rPr lang="pt-BR" dirty="0"/>
              <a:t> ao aplicativo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  <a:p>
            <a:r>
              <a:rPr lang="pt-BR" dirty="0"/>
              <a:t>Desenvolvido para a linguagem de programação </a:t>
            </a:r>
            <a:r>
              <a:rPr lang="pt-BR" dirty="0" err="1"/>
              <a:t>python</a:t>
            </a:r>
            <a:r>
              <a:rPr lang="pt-BR" dirty="0"/>
              <a:t> o </a:t>
            </a:r>
            <a:r>
              <a:rPr lang="pt-BR" dirty="0" err="1"/>
              <a:t>SQLAlchemy</a:t>
            </a:r>
            <a:r>
              <a:rPr lang="pt-BR" dirty="0"/>
              <a:t> é um framework de mapeamento-objeto-relacional SQL (ORM).</a:t>
            </a:r>
          </a:p>
        </p:txBody>
      </p:sp>
    </p:spTree>
    <p:extLst>
      <p:ext uri="{BB962C8B-B14F-4D97-AF65-F5344CB8AC3E}">
        <p14:creationId xmlns:p14="http://schemas.microsoft.com/office/powerpoint/2010/main" val="277705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5FB18-2D80-9B32-A72D-4CFDB2C710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ORM: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253A1-A0FA-6400-48F3-9D22A162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ORM é a abreviação de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Relation</a:t>
            </a:r>
            <a:r>
              <a:rPr lang="pt-BR" dirty="0"/>
              <a:t> Mapping. </a:t>
            </a:r>
          </a:p>
          <a:p>
            <a:r>
              <a:rPr lang="pt-BR" dirty="0"/>
              <a:t>ORM faz o mapeamento objeto-relacional sendo este uma técnica que mapeia parâmetros de objeto para a estrutura de uma tabela RDBMS (</a:t>
            </a:r>
            <a:r>
              <a:rPr lang="pt-BR" dirty="0" err="1"/>
              <a:t>Relational</a:t>
            </a:r>
            <a:r>
              <a:rPr lang="pt-BR" dirty="0"/>
              <a:t>-</a:t>
            </a:r>
            <a:r>
              <a:rPr lang="pt-BR" dirty="0" err="1"/>
              <a:t>Database</a:t>
            </a:r>
            <a:r>
              <a:rPr lang="pt-BR" dirty="0"/>
              <a:t>-Management-System). </a:t>
            </a:r>
          </a:p>
          <a:p>
            <a:pPr algn="l" fontAlgn="base"/>
            <a:r>
              <a:rPr lang="pt-BR" dirty="0"/>
              <a:t>O ORM auxilia na conversão de dados entre banco de dados relacionais e linguagens de programação que são orientadas à objetos; que é o caso do </a:t>
            </a:r>
            <a:r>
              <a:rPr lang="pt-BR" dirty="0" err="1"/>
              <a:t>python</a:t>
            </a:r>
            <a:r>
              <a:rPr lang="pt-BR" dirty="0"/>
              <a:t>, c.</a:t>
            </a:r>
          </a:p>
          <a:p>
            <a:pPr algn="l" fontAlgn="base"/>
            <a:r>
              <a:rPr lang="pt-BR" dirty="0"/>
              <a:t>O ORM converte automaticamente as chamadas de função </a:t>
            </a:r>
            <a:r>
              <a:rPr lang="pt-BR" dirty="0" err="1"/>
              <a:t>python</a:t>
            </a:r>
            <a:r>
              <a:rPr lang="pt-BR" dirty="0"/>
              <a:t> em consultas SQL.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09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E425-3DE8-E2C7-C335-33299D4B94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ORM: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B61D6-C840-8F4D-E1E5-80A593C9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 RESUMO: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Mapeamento Relacional de Objeto a comunicação com o banco de dados é feita pelo ORM usando-se apenas objetos e classes Python.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O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ORM faz a conversão da linguagem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SQL executando assim as queries.</a:t>
            </a:r>
            <a:endParaRPr lang="pt-BR" dirty="0"/>
          </a:p>
        </p:txBody>
      </p:sp>
      <p:pic>
        <p:nvPicPr>
          <p:cNvPr id="1026" name="Picture 2" descr="Mapeamento relacional de objeto ORM">
            <a:extLst>
              <a:ext uri="{FF2B5EF4-FFF2-40B4-BE49-F238E27FC236}">
                <a16:creationId xmlns:a16="http://schemas.microsoft.com/office/drawing/2014/main" id="{B1BBF333-C4ED-8389-881F-18D1EC99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88" y="4717949"/>
            <a:ext cx="9765667" cy="1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93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6F958-1DFB-4798-8B33-3538BA9D149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Características do ORM: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F4883-AC28-D5A6-5422-7954C10BF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Cada classe é interpretada como uma tabela.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Cada linha de uma determinada tabela, junto com seu relacionamento é tratada como instância do objeto relacionado à tabela em questão.</a:t>
            </a:r>
          </a:p>
          <a:p>
            <a:pPr algn="l" fontAlgn="base"/>
            <a:r>
              <a:rPr lang="pt-BR" dirty="0"/>
              <a:t>A utilização do ORM também visa retirar a necessidade do desenvolvedor se preocupar com a linguagem SQL (ou seja, a geração dos comandos SQL).</a:t>
            </a:r>
          </a:p>
        </p:txBody>
      </p:sp>
    </p:spTree>
    <p:extLst>
      <p:ext uri="{BB962C8B-B14F-4D97-AF65-F5344CB8AC3E}">
        <p14:creationId xmlns:p14="http://schemas.microsoft.com/office/powerpoint/2010/main" val="231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2F577-0BAE-9752-A406-35C1C16C80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Autenticação de login com 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257FD-1A71-A724-9F52-B8D73EC6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Construção de um aplicativo com formulário de login.</a:t>
            </a:r>
          </a:p>
          <a:p>
            <a:r>
              <a:rPr lang="pt-BR" dirty="0"/>
              <a:t>Uso de método post no </a:t>
            </a:r>
            <a:r>
              <a:rPr lang="pt-BR" dirty="0" err="1"/>
              <a:t>template</a:t>
            </a:r>
            <a:r>
              <a:rPr lang="pt-BR" dirty="0"/>
              <a:t> para envio dos dados do formulário.</a:t>
            </a:r>
          </a:p>
          <a:p>
            <a:r>
              <a:rPr lang="pt-BR" dirty="0"/>
              <a:t>Uso do método </a:t>
            </a:r>
            <a:r>
              <a:rPr lang="pt-BR" dirty="0" err="1"/>
              <a:t>request</a:t>
            </a:r>
            <a:r>
              <a:rPr lang="pt-BR" dirty="0"/>
              <a:t> para atender a requisição.</a:t>
            </a:r>
          </a:p>
          <a:p>
            <a:r>
              <a:rPr lang="pt-BR" dirty="0"/>
              <a:t>Autenticação dos dados.</a:t>
            </a:r>
          </a:p>
          <a:p>
            <a:r>
              <a:rPr lang="pt-BR" dirty="0"/>
              <a:t>Segurança do aplicativo.</a:t>
            </a:r>
          </a:p>
        </p:txBody>
      </p:sp>
    </p:spTree>
    <p:extLst>
      <p:ext uri="{BB962C8B-B14F-4D97-AF65-F5344CB8AC3E}">
        <p14:creationId xmlns:p14="http://schemas.microsoft.com/office/powerpoint/2010/main" val="276576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27FA2-8E09-F116-E1EE-9DE2C58531D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SQLAlchemy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C87F10-6A0E-A44B-D0BE-B623412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framework </a:t>
            </a:r>
            <a:r>
              <a:rPr lang="pt-BR" dirty="0" err="1"/>
              <a:t>SQLAlchemy</a:t>
            </a:r>
            <a:r>
              <a:rPr lang="pt-BR" dirty="0"/>
              <a:t> o desenvolvedor não necessita se preocupar com a utilização de comandos SQL (</a:t>
            </a:r>
            <a:r>
              <a:rPr lang="pt-BR" dirty="0" err="1"/>
              <a:t>select</a:t>
            </a:r>
            <a:r>
              <a:rPr lang="pt-BR" dirty="0"/>
              <a:t>, </a:t>
            </a:r>
            <a:r>
              <a:rPr lang="pt-BR" dirty="0" err="1"/>
              <a:t>insert</a:t>
            </a:r>
            <a:r>
              <a:rPr lang="pt-BR" dirty="0"/>
              <a:t>, delete, update,...) no desenvolvimento de aplicações, já que todo acesso ao banco de dados é feito utilizando código Python.</a:t>
            </a:r>
          </a:p>
        </p:txBody>
      </p:sp>
    </p:spTree>
    <p:extLst>
      <p:ext uri="{BB962C8B-B14F-4D97-AF65-F5344CB8AC3E}">
        <p14:creationId xmlns:p14="http://schemas.microsoft.com/office/powerpoint/2010/main" val="177623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69651-8A83-F74D-F409-59880F2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SQLAlchemy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ECE4D-CBC8-DD88-33B2-4EE16CD5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Exemplos de consultas: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Consulta de dados a um banco de dados com filmes:</a:t>
            </a:r>
          </a:p>
          <a:p>
            <a:pPr marL="0" indent="0">
              <a:buNone/>
            </a:pPr>
            <a:r>
              <a:rPr lang="pt-BR" altLang="pt-BR" b="1" dirty="0" err="1"/>
              <a:t>SQLAlchemy</a:t>
            </a:r>
            <a:r>
              <a:rPr lang="pt-BR" altLang="pt-BR" b="1" dirty="0"/>
              <a:t>: </a:t>
            </a:r>
            <a:r>
              <a:rPr lang="pt-BR" altLang="pt-BR" dirty="0" err="1"/>
              <a:t>todos_os_dados</a:t>
            </a:r>
            <a:r>
              <a:rPr lang="pt-BR" altLang="pt-BR" dirty="0"/>
              <a:t> = </a:t>
            </a:r>
            <a:r>
              <a:rPr lang="pt-BR" altLang="pt-BR" dirty="0" err="1"/>
              <a:t>session.query</a:t>
            </a:r>
            <a:r>
              <a:rPr lang="pt-BR" altLang="pt-BR" dirty="0"/>
              <a:t>(Filme).</a:t>
            </a:r>
            <a:r>
              <a:rPr lang="pt-BR" altLang="pt-BR" dirty="0" err="1"/>
              <a:t>all</a:t>
            </a:r>
            <a:r>
              <a:rPr lang="pt-BR" altLang="pt-BR" dirty="0"/>
              <a:t>()</a:t>
            </a:r>
          </a:p>
          <a:p>
            <a:pPr marL="0" indent="0">
              <a:buNone/>
            </a:pPr>
            <a:r>
              <a:rPr lang="pt-BR" altLang="pt-BR" b="1" dirty="0"/>
              <a:t>SQL: </a:t>
            </a:r>
            <a:r>
              <a:rPr lang="pt-BR" altLang="pt-BR" dirty="0" err="1"/>
              <a:t>select</a:t>
            </a:r>
            <a:r>
              <a:rPr lang="pt-BR" altLang="pt-BR" dirty="0"/>
              <a:t> * </a:t>
            </a:r>
            <a:r>
              <a:rPr lang="pt-BR" altLang="pt-BR" dirty="0" err="1"/>
              <a:t>from</a:t>
            </a:r>
            <a:r>
              <a:rPr lang="pt-BR" altLang="pt-BR" dirty="0"/>
              <a:t> Filme;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b="1" dirty="0"/>
              <a:t>Inserção de dados:</a:t>
            </a:r>
          </a:p>
          <a:p>
            <a:pPr marL="0" indent="0">
              <a:buNone/>
            </a:pPr>
            <a:r>
              <a:rPr lang="pt-BR" altLang="pt-BR" b="1" dirty="0" err="1"/>
              <a:t>SQLAlchemy</a:t>
            </a:r>
            <a:r>
              <a:rPr lang="pt-BR" altLang="pt-BR" b="1" dirty="0"/>
              <a:t>: </a:t>
            </a:r>
            <a:r>
              <a:rPr lang="pt-BR" altLang="pt-BR" dirty="0"/>
              <a:t>filme = Filme("Star Trek", 2009) </a:t>
            </a:r>
            <a:r>
              <a:rPr lang="pt-BR" altLang="pt-BR" dirty="0" err="1"/>
              <a:t>session.add</a:t>
            </a:r>
            <a:r>
              <a:rPr lang="pt-BR" altLang="pt-BR" dirty="0"/>
              <a:t>(filme)</a:t>
            </a:r>
          </a:p>
          <a:p>
            <a:pPr marL="0" indent="0">
              <a:buNone/>
            </a:pPr>
            <a:r>
              <a:rPr lang="pt-BR" altLang="pt-BR" b="1" dirty="0"/>
              <a:t>SQL: </a:t>
            </a:r>
            <a:r>
              <a:rPr lang="pt-BR" altLang="pt-BR" dirty="0"/>
              <a:t>INSERT INTO Filme (nome, ano); VALUES ("Star Trek", 2009);</a:t>
            </a:r>
          </a:p>
          <a:p>
            <a:pPr marL="0" indent="0">
              <a:buNone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b="1" i="0" dirty="0"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348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502B3-57FF-F278-36F8-CFDC0C9C7AE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SQLAlchemy</a:t>
            </a:r>
            <a:r>
              <a:rPr lang="pt-BR" dirty="0"/>
              <a:t>:</a:t>
            </a:r>
            <a:br>
              <a:rPr lang="pt-BR" b="1" i="0" dirty="0">
                <a:solidFill>
                  <a:srgbClr val="404040"/>
                </a:solidFill>
                <a:effectLst/>
                <a:latin typeface="Helvetica Neu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CB372-6561-14B2-FEFC-DAFAD518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Instale a extensão </a:t>
            </a:r>
            <a:r>
              <a:rPr lang="pt-BR" dirty="0" err="1"/>
              <a:t>Flask-SQLAlchemy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Use o comando: </a:t>
            </a:r>
            <a:r>
              <a:rPr lang="pt-BR" altLang="pt-BR" dirty="0" err="1"/>
              <a:t>pip</a:t>
            </a:r>
            <a:r>
              <a:rPr lang="pt-BR" altLang="pt-BR" dirty="0"/>
              <a:t> </a:t>
            </a:r>
            <a:r>
              <a:rPr lang="pt-BR" altLang="pt-BR" dirty="0" err="1"/>
              <a:t>install</a:t>
            </a:r>
            <a:r>
              <a:rPr lang="pt-BR" altLang="pt-BR" dirty="0"/>
              <a:t> </a:t>
            </a:r>
            <a:r>
              <a:rPr lang="pt-BR" altLang="pt-BR" dirty="0" err="1"/>
              <a:t>flask-sqlalchemy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r>
              <a:rPr lang="pt-BR" altLang="pt-BR" dirty="0"/>
              <a:t>ou </a:t>
            </a:r>
            <a:r>
              <a:rPr lang="pt-BR" altLang="pt-BR" dirty="0" err="1"/>
              <a:t>python</a:t>
            </a:r>
            <a:r>
              <a:rPr lang="pt-BR" altLang="pt-BR" dirty="0"/>
              <a:t> –m </a:t>
            </a:r>
            <a:r>
              <a:rPr lang="pt-BR" altLang="pt-BR" dirty="0" err="1"/>
              <a:t>pip</a:t>
            </a:r>
            <a:r>
              <a:rPr lang="pt-BR" altLang="pt-BR" dirty="0"/>
              <a:t> </a:t>
            </a:r>
            <a:r>
              <a:rPr lang="pt-BR" altLang="pt-BR" dirty="0" err="1"/>
              <a:t>install</a:t>
            </a:r>
            <a:r>
              <a:rPr lang="pt-BR" altLang="pt-BR" dirty="0"/>
              <a:t> </a:t>
            </a:r>
            <a:r>
              <a:rPr lang="pt-BR" altLang="pt-BR" dirty="0" err="1"/>
              <a:t>flask-sqlalchemy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81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96E3E-851D-BABA-96DC-D1DF5FE2F0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Construindo a aplicação web com </a:t>
            </a:r>
            <a:br>
              <a:rPr lang="pt-BR" dirty="0"/>
            </a:br>
            <a:r>
              <a:rPr lang="pt-BR" dirty="0" err="1"/>
              <a:t>flask</a:t>
            </a:r>
            <a:r>
              <a:rPr lang="pt-BR" dirty="0"/>
              <a:t> e </a:t>
            </a:r>
            <a:r>
              <a:rPr lang="pt-BR" dirty="0" err="1"/>
              <a:t>sql-alchemy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9BCAA-678E-7AAA-8D0E-5F77E65D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flash, </a:t>
            </a:r>
            <a:r>
              <a:rPr lang="pt-BR" dirty="0" err="1"/>
              <a:t>url_for</a:t>
            </a:r>
            <a:r>
              <a:rPr lang="pt-BR" dirty="0"/>
              <a:t>, </a:t>
            </a:r>
            <a:r>
              <a:rPr lang="pt-BR" dirty="0" err="1"/>
              <a:t>redirect</a:t>
            </a:r>
            <a:r>
              <a:rPr lang="pt-BR" dirty="0"/>
              <a:t>, </a:t>
            </a:r>
            <a:r>
              <a:rPr lang="pt-BR" dirty="0" err="1"/>
              <a:t>render_template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flask_sqlalchemy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SQLAlchemy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os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</a:p>
          <a:p>
            <a:pPr marL="0" indent="0">
              <a:buNone/>
            </a:pPr>
            <a:r>
              <a:rPr lang="pt-BR" dirty="0" err="1"/>
              <a:t>app.config</a:t>
            </a:r>
            <a:r>
              <a:rPr lang="pt-BR" dirty="0"/>
              <a:t>['SQLALCHEMY_DATABASE_URI'] = '</a:t>
            </a:r>
            <a:r>
              <a:rPr lang="pt-BR" dirty="0" err="1"/>
              <a:t>sqlite</a:t>
            </a:r>
            <a:r>
              <a:rPr lang="pt-BR" dirty="0"/>
              <a:t>:///usuarios.sqlite3'</a:t>
            </a:r>
          </a:p>
          <a:p>
            <a:pPr marL="0" indent="0">
              <a:buNone/>
            </a:pPr>
            <a:r>
              <a:rPr lang="pt-BR" dirty="0" err="1"/>
              <a:t>app.config</a:t>
            </a:r>
            <a:r>
              <a:rPr lang="pt-BR" dirty="0"/>
              <a:t>['SECRET_KEY'] = </a:t>
            </a:r>
            <a:r>
              <a:rPr lang="pt-BR" dirty="0" err="1"/>
              <a:t>os.urandom</a:t>
            </a:r>
            <a:r>
              <a:rPr lang="pt-BR" dirty="0"/>
              <a:t>(10)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db</a:t>
            </a:r>
            <a:r>
              <a:rPr lang="pt-BR" dirty="0"/>
              <a:t> = </a:t>
            </a:r>
            <a:r>
              <a:rPr lang="pt-BR" dirty="0" err="1"/>
              <a:t>SQLAlchemy</a:t>
            </a:r>
            <a:r>
              <a:rPr lang="pt-BR" dirty="0"/>
              <a:t>(app)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305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62115-4FE8-5538-BDD6-21769F77D5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pt-BR" dirty="0"/>
              <a:t>Classe e Objeto: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6E4D5-A4E1-BDB5-9C05-D8B1425B116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5A8E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111B27"/>
                </a:solidFill>
                <a:latin typeface="Consolas" panose="020B0609020204030204" pitchFamily="49" charset="0"/>
              </a:rPr>
              <a:t>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7C00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7C00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7C00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(self, nome, sexo,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111B27"/>
                </a:solidFill>
                <a:latin typeface="Consolas" panose="020B0609020204030204" pitchFamily="49" charset="0"/>
              </a:rPr>
              <a:t> 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self.nome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nome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111B27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self.sexo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sexo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111B27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self.cpf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BAF081-0DAF-A66D-6C21-326578BF0B57}"/>
              </a:ext>
            </a:extLst>
          </p:cNvPr>
          <p:cNvSpPr txBox="1"/>
          <p:nvPr/>
        </p:nvSpPr>
        <p:spPr>
          <a:xfrm>
            <a:off x="7337570" y="3195493"/>
            <a:ext cx="3719119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anose="020B0604020202020204" pitchFamily="2" charset="0"/>
              </a:rPr>
              <a:t>O método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anose="020B0604020202020204" pitchFamily="2" charset="0"/>
              </a:rPr>
              <a:t>,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anose="020B0604020202020204" pitchFamily="2" charset="0"/>
              </a:rPr>
              <a:t>define o construtor da classe. É onde definimos como uma nova pessoa será criada em nosso script.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DF59ADB-F2DF-0E79-7E1B-E874CBCF31AD}"/>
              </a:ext>
            </a:extLst>
          </p:cNvPr>
          <p:cNvSpPr txBox="1"/>
          <p:nvPr/>
        </p:nvSpPr>
        <p:spPr>
          <a:xfrm>
            <a:off x="1719743" y="4439576"/>
            <a:ext cx="510050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pt-BR" dirty="0">
                <a:solidFill>
                  <a:srgbClr val="222222"/>
                </a:solidFill>
                <a:latin typeface="Raleway" pitchFamily="2" charset="0"/>
              </a:rPr>
              <a:t>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oda pessoa que for criada em nosso script e que utilize como base a classe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 deverá possuir um nome, sexo 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cpf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.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164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269E8-7626-5815-E41C-EAF541D160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pt-BR" b="1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Instanciando objetos</a:t>
            </a:r>
            <a:br>
              <a:rPr lang="pt-BR" b="1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0AFC51-7996-2F15-4CD4-337E35593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7"/>
            <a:ext cx="10595994" cy="3447098"/>
          </a:xfrm>
          <a:prstGeom prst="rect">
            <a:avLst/>
          </a:prstGeom>
          <a:solidFill>
            <a:srgbClr val="FCFCF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class</a:t>
            </a:r>
            <a:r>
              <a:rPr lang="pt-BR" altLang="pt-BR" dirty="0"/>
              <a:t> Pessoa: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</a:t>
            </a:r>
            <a:r>
              <a:rPr lang="pt-BR" altLang="pt-BR" dirty="0" err="1"/>
              <a:t>def</a:t>
            </a:r>
            <a:r>
              <a:rPr lang="pt-BR" altLang="pt-BR" dirty="0"/>
              <a:t> __</a:t>
            </a:r>
            <a:r>
              <a:rPr lang="pt-BR" altLang="pt-BR" dirty="0" err="1"/>
              <a:t>init</a:t>
            </a:r>
            <a:r>
              <a:rPr lang="pt-BR" altLang="pt-BR" dirty="0"/>
              <a:t>__(self, nome, sexo, </a:t>
            </a:r>
            <a:r>
              <a:rPr lang="pt-BR" altLang="pt-BR" dirty="0" err="1"/>
              <a:t>cpf</a:t>
            </a:r>
            <a:r>
              <a:rPr lang="pt-BR" altLang="pt-BR" dirty="0"/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</a:t>
            </a:r>
            <a:r>
              <a:rPr lang="pt-BR" altLang="pt-BR" dirty="0" err="1"/>
              <a:t>self.nome</a:t>
            </a:r>
            <a:r>
              <a:rPr lang="pt-BR" altLang="pt-BR" dirty="0"/>
              <a:t> = nome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</a:t>
            </a:r>
            <a:r>
              <a:rPr lang="pt-BR" altLang="pt-BR" dirty="0" err="1"/>
              <a:t>self.sexo</a:t>
            </a:r>
            <a:r>
              <a:rPr lang="pt-BR" altLang="pt-BR" dirty="0"/>
              <a:t> = sexo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</a:t>
            </a:r>
            <a:r>
              <a:rPr lang="pt-BR" altLang="pt-BR" dirty="0" err="1"/>
              <a:t>self.cpf</a:t>
            </a:r>
            <a:r>
              <a:rPr lang="pt-BR" altLang="pt-BR" dirty="0"/>
              <a:t> = </a:t>
            </a:r>
            <a:r>
              <a:rPr lang="pt-BR" altLang="pt-BR" dirty="0" err="1"/>
              <a:t>cpf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if</a:t>
            </a:r>
            <a:r>
              <a:rPr lang="pt-BR" altLang="pt-BR" dirty="0"/>
              <a:t> __</a:t>
            </a:r>
            <a:r>
              <a:rPr lang="pt-BR" altLang="pt-BR" dirty="0" err="1"/>
              <a:t>name</a:t>
            </a:r>
            <a:r>
              <a:rPr lang="pt-BR" altLang="pt-BR" dirty="0"/>
              <a:t>__ == "__</a:t>
            </a:r>
            <a:r>
              <a:rPr lang="pt-BR" altLang="pt-BR" dirty="0" err="1"/>
              <a:t>main</a:t>
            </a:r>
            <a:r>
              <a:rPr lang="pt-BR" altLang="pt-BR" dirty="0"/>
              <a:t>__":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pessoa1 = Pessoa("João", "M", "123456")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print(pessoa1.nome)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516D44-3A02-D25A-7A26-48A85F54A50F}"/>
              </a:ext>
            </a:extLst>
          </p:cNvPr>
          <p:cNvSpPr txBox="1"/>
          <p:nvPr/>
        </p:nvSpPr>
        <p:spPr>
          <a:xfrm>
            <a:off x="8640660" y="2525086"/>
            <a:ext cx="2130804" cy="27699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Ao executar a linha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pessoa1 = Pessoa("João", "M", "123456")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estamos criando um objeto do tipo pessoa com nome “João”, sexo “M” 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cpf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 “123456”.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40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B22E-782E-6543-70CA-C653E28B76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487F2-7A42-D456-B5EB-0483322D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usuarios</a:t>
            </a:r>
            <a:r>
              <a:rPr lang="pt-BR" dirty="0"/>
              <a:t>(</a:t>
            </a:r>
            <a:r>
              <a:rPr lang="pt-BR" dirty="0" err="1"/>
              <a:t>db.Model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id = </a:t>
            </a:r>
            <a:r>
              <a:rPr lang="pt-BR" dirty="0" err="1"/>
              <a:t>db.Column</a:t>
            </a:r>
            <a:r>
              <a:rPr lang="pt-BR" dirty="0"/>
              <a:t>('</a:t>
            </a:r>
            <a:r>
              <a:rPr lang="pt-BR" dirty="0" err="1"/>
              <a:t>usuario_id</a:t>
            </a:r>
            <a:r>
              <a:rPr lang="pt-BR" dirty="0"/>
              <a:t>', </a:t>
            </a:r>
            <a:r>
              <a:rPr lang="pt-BR" dirty="0" err="1"/>
              <a:t>db.Integer</a:t>
            </a:r>
            <a:r>
              <a:rPr lang="pt-BR" dirty="0"/>
              <a:t>, </a:t>
            </a:r>
            <a:r>
              <a:rPr lang="pt-BR" dirty="0" err="1"/>
              <a:t>primary_key</a:t>
            </a:r>
            <a:r>
              <a:rPr lang="pt-BR" dirty="0"/>
              <a:t> =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   nome = </a:t>
            </a:r>
            <a:r>
              <a:rPr lang="pt-BR" dirty="0" err="1"/>
              <a:t>db.Column</a:t>
            </a:r>
            <a:r>
              <a:rPr lang="pt-BR" dirty="0"/>
              <a:t>(</a:t>
            </a:r>
            <a:r>
              <a:rPr lang="pt-BR" dirty="0" err="1"/>
              <a:t>db.String</a:t>
            </a:r>
            <a:r>
              <a:rPr lang="pt-BR" dirty="0"/>
              <a:t>(100))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rg</a:t>
            </a:r>
            <a:r>
              <a:rPr lang="pt-BR" dirty="0"/>
              <a:t> = </a:t>
            </a:r>
            <a:r>
              <a:rPr lang="pt-BR" dirty="0" err="1"/>
              <a:t>db.Column</a:t>
            </a:r>
            <a:r>
              <a:rPr lang="pt-BR" dirty="0"/>
              <a:t>(</a:t>
            </a:r>
            <a:r>
              <a:rPr lang="pt-BR" dirty="0" err="1"/>
              <a:t>db.String</a:t>
            </a:r>
            <a:r>
              <a:rPr lang="pt-BR" dirty="0"/>
              <a:t>(50))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cpf</a:t>
            </a:r>
            <a:r>
              <a:rPr lang="pt-BR" dirty="0"/>
              <a:t> = </a:t>
            </a:r>
            <a:r>
              <a:rPr lang="pt-BR" dirty="0" err="1"/>
              <a:t>db.Column</a:t>
            </a:r>
            <a:r>
              <a:rPr lang="pt-BR" dirty="0"/>
              <a:t>(</a:t>
            </a:r>
            <a:r>
              <a:rPr lang="pt-BR" dirty="0" err="1"/>
              <a:t>db.String</a:t>
            </a:r>
            <a:r>
              <a:rPr lang="pt-BR" dirty="0"/>
              <a:t>(50)) </a:t>
            </a:r>
          </a:p>
          <a:p>
            <a:pPr marL="0" indent="0">
              <a:buNone/>
            </a:pPr>
            <a:r>
              <a:rPr lang="pt-BR" dirty="0"/>
              <a:t>   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nome, </a:t>
            </a:r>
            <a:r>
              <a:rPr lang="pt-BR" dirty="0" err="1"/>
              <a:t>rg</a:t>
            </a:r>
            <a:r>
              <a:rPr lang="pt-BR" dirty="0"/>
              <a:t>, </a:t>
            </a:r>
            <a:r>
              <a:rPr lang="pt-BR" dirty="0" err="1"/>
              <a:t>cpf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self.nome</a:t>
            </a:r>
            <a:r>
              <a:rPr lang="pt-BR" dirty="0"/>
              <a:t> = nome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self.rg</a:t>
            </a:r>
            <a:r>
              <a:rPr lang="pt-BR" dirty="0"/>
              <a:t> = </a:t>
            </a:r>
            <a:r>
              <a:rPr lang="pt-BR" dirty="0" err="1"/>
              <a:t>rg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self.cpf</a:t>
            </a:r>
            <a:r>
              <a:rPr lang="pt-BR" dirty="0"/>
              <a:t> = </a:t>
            </a:r>
            <a:r>
              <a:rPr lang="pt-BR" dirty="0" err="1"/>
              <a:t>cpf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30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6D64B-9227-C408-A5C2-2C055CCB1E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5C2CD-3442-1922-358C-682C4F40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2900" b="1" dirty="0"/>
              <a:t>@app.route('/')</a:t>
            </a:r>
          </a:p>
          <a:p>
            <a:pPr marL="0" indent="0">
              <a:buNone/>
            </a:pPr>
            <a:r>
              <a:rPr lang="pt-BR" sz="2900" b="1" dirty="0" err="1"/>
              <a:t>def</a:t>
            </a:r>
            <a:r>
              <a:rPr lang="pt-BR" sz="2900" b="1" dirty="0"/>
              <a:t> </a:t>
            </a:r>
            <a:r>
              <a:rPr lang="pt-BR" sz="2900" b="1" dirty="0" err="1"/>
              <a:t>show_all</a:t>
            </a:r>
            <a:r>
              <a:rPr lang="pt-BR" sz="2900" b="1" dirty="0"/>
              <a:t>():</a:t>
            </a:r>
          </a:p>
          <a:p>
            <a:pPr marL="0" indent="0">
              <a:buNone/>
            </a:pPr>
            <a:r>
              <a:rPr lang="pt-BR" sz="2900" b="1" dirty="0"/>
              <a:t>   </a:t>
            </a:r>
            <a:r>
              <a:rPr lang="pt-BR" sz="2900" b="1" dirty="0" err="1"/>
              <a:t>return</a:t>
            </a:r>
            <a:r>
              <a:rPr lang="pt-BR" sz="2900" b="1" dirty="0"/>
              <a:t> </a:t>
            </a:r>
            <a:r>
              <a:rPr lang="pt-BR" sz="2900" b="1" dirty="0" err="1"/>
              <a:t>render_template</a:t>
            </a:r>
            <a:r>
              <a:rPr lang="pt-BR" sz="2900" b="1" dirty="0"/>
              <a:t>('show_all.html', </a:t>
            </a:r>
            <a:r>
              <a:rPr lang="pt-BR" sz="2900" b="1" dirty="0" err="1"/>
              <a:t>usuarios</a:t>
            </a:r>
            <a:r>
              <a:rPr lang="pt-BR" sz="2900" b="1" dirty="0"/>
              <a:t> = </a:t>
            </a:r>
            <a:r>
              <a:rPr lang="pt-BR" sz="2900" b="1" dirty="0" err="1"/>
              <a:t>usuarios.query.all</a:t>
            </a:r>
            <a:r>
              <a:rPr lang="pt-BR" sz="2900" b="1" dirty="0"/>
              <a:t>())</a:t>
            </a:r>
          </a:p>
          <a:p>
            <a:pPr marL="0" indent="0">
              <a:buNone/>
            </a:pPr>
            <a:br>
              <a:rPr lang="pt-BR" sz="2900" b="1" dirty="0"/>
            </a:br>
            <a:r>
              <a:rPr lang="pt-BR" sz="2900" b="1" dirty="0"/>
              <a:t>@app.route('/new', </a:t>
            </a:r>
            <a:r>
              <a:rPr lang="pt-BR" sz="2900" b="1" dirty="0" err="1"/>
              <a:t>methods</a:t>
            </a:r>
            <a:r>
              <a:rPr lang="pt-BR" sz="2900" b="1" dirty="0"/>
              <a:t> = ['GET', 'POST'])</a:t>
            </a:r>
          </a:p>
          <a:p>
            <a:pPr marL="0" indent="0">
              <a:buNone/>
            </a:pPr>
            <a:r>
              <a:rPr lang="pt-BR" sz="2900" b="1" dirty="0" err="1"/>
              <a:t>def</a:t>
            </a:r>
            <a:r>
              <a:rPr lang="pt-BR" sz="2900" b="1" dirty="0"/>
              <a:t> new():</a:t>
            </a:r>
          </a:p>
          <a:p>
            <a:pPr marL="0" indent="0">
              <a:buNone/>
            </a:pPr>
            <a:r>
              <a:rPr lang="pt-BR" sz="2900" b="1" dirty="0"/>
              <a:t>    </a:t>
            </a:r>
            <a:r>
              <a:rPr lang="pt-BR" sz="2900" b="1" dirty="0" err="1"/>
              <a:t>if</a:t>
            </a:r>
            <a:r>
              <a:rPr lang="pt-BR" sz="2900" b="1" dirty="0"/>
              <a:t> </a:t>
            </a:r>
            <a:r>
              <a:rPr lang="pt-BR" sz="2900" b="1" dirty="0" err="1"/>
              <a:t>request.method</a:t>
            </a:r>
            <a:r>
              <a:rPr lang="pt-BR" sz="2900" b="1" dirty="0"/>
              <a:t> == 'POST':</a:t>
            </a:r>
          </a:p>
          <a:p>
            <a:pPr marL="0" indent="0">
              <a:buNone/>
            </a:pPr>
            <a:r>
              <a:rPr lang="pt-BR" sz="2900" b="1" dirty="0"/>
              <a:t>        </a:t>
            </a:r>
            <a:r>
              <a:rPr lang="pt-BR" sz="2900" b="1" dirty="0" err="1"/>
              <a:t>if</a:t>
            </a:r>
            <a:r>
              <a:rPr lang="pt-BR" sz="2900" b="1" dirty="0"/>
              <a:t> </a:t>
            </a:r>
            <a:r>
              <a:rPr lang="pt-BR" sz="2900" b="1" dirty="0" err="1"/>
              <a:t>not</a:t>
            </a:r>
            <a:r>
              <a:rPr lang="pt-BR" sz="2900" b="1" dirty="0"/>
              <a:t> </a:t>
            </a:r>
            <a:r>
              <a:rPr lang="pt-BR" sz="2900" b="1" dirty="0" err="1"/>
              <a:t>request.form</a:t>
            </a:r>
            <a:r>
              <a:rPr lang="pt-BR" sz="2900" b="1" dirty="0"/>
              <a:t>['nome'] </a:t>
            </a:r>
            <a:r>
              <a:rPr lang="pt-BR" sz="2900" b="1" dirty="0" err="1"/>
              <a:t>or</a:t>
            </a:r>
            <a:r>
              <a:rPr lang="pt-BR" sz="2900" b="1" dirty="0"/>
              <a:t> </a:t>
            </a:r>
            <a:r>
              <a:rPr lang="pt-BR" sz="2900" b="1" dirty="0" err="1"/>
              <a:t>not</a:t>
            </a:r>
            <a:r>
              <a:rPr lang="pt-BR" sz="2900" b="1" dirty="0"/>
              <a:t> </a:t>
            </a:r>
            <a:r>
              <a:rPr lang="pt-BR" sz="2900" b="1" dirty="0" err="1"/>
              <a:t>request.form</a:t>
            </a:r>
            <a:r>
              <a:rPr lang="pt-BR" sz="2900" b="1" dirty="0"/>
              <a:t>['</a:t>
            </a:r>
            <a:r>
              <a:rPr lang="pt-BR" sz="2900" b="1" dirty="0" err="1"/>
              <a:t>rg</a:t>
            </a:r>
            <a:r>
              <a:rPr lang="pt-BR" sz="2900" b="1" dirty="0"/>
              <a:t>'] </a:t>
            </a:r>
            <a:r>
              <a:rPr lang="pt-BR" sz="2900" b="1" dirty="0" err="1"/>
              <a:t>or</a:t>
            </a:r>
            <a:r>
              <a:rPr lang="pt-BR" sz="2900" b="1" dirty="0"/>
              <a:t> </a:t>
            </a:r>
            <a:r>
              <a:rPr lang="pt-BR" sz="2900" b="1" dirty="0" err="1"/>
              <a:t>not</a:t>
            </a:r>
            <a:r>
              <a:rPr lang="pt-BR" sz="2900" b="1" dirty="0"/>
              <a:t> </a:t>
            </a:r>
            <a:r>
              <a:rPr lang="pt-BR" sz="2900" b="1" dirty="0" err="1"/>
              <a:t>request.form</a:t>
            </a:r>
            <a:r>
              <a:rPr lang="pt-BR" sz="2900" b="1" dirty="0"/>
              <a:t>['</a:t>
            </a:r>
            <a:r>
              <a:rPr lang="pt-BR" sz="2900" b="1" dirty="0" err="1"/>
              <a:t>cpf</a:t>
            </a:r>
            <a:r>
              <a:rPr lang="pt-BR" sz="2900" b="1" dirty="0"/>
              <a:t>']:</a:t>
            </a:r>
          </a:p>
          <a:p>
            <a:pPr marL="0" indent="0">
              <a:buNone/>
            </a:pPr>
            <a:r>
              <a:rPr lang="pt-BR" sz="2900" b="1" dirty="0"/>
              <a:t>            flash('Por Favor Digite em Todos os campos')</a:t>
            </a:r>
          </a:p>
          <a:p>
            <a:pPr marL="0" indent="0">
              <a:buNone/>
            </a:pPr>
            <a:r>
              <a:rPr lang="pt-BR" sz="2900" b="1" dirty="0"/>
              <a:t>        </a:t>
            </a:r>
            <a:r>
              <a:rPr lang="pt-BR" sz="2900" b="1" dirty="0" err="1"/>
              <a:t>else</a:t>
            </a:r>
            <a:r>
              <a:rPr lang="pt-BR" sz="2900" b="1" dirty="0"/>
              <a:t>:</a:t>
            </a:r>
          </a:p>
          <a:p>
            <a:pPr marL="0" indent="0">
              <a:buNone/>
            </a:pPr>
            <a:r>
              <a:rPr lang="pt-BR" sz="2900" b="1" dirty="0"/>
              <a:t>            </a:t>
            </a:r>
            <a:r>
              <a:rPr lang="pt-BR" sz="2900" b="1" dirty="0" err="1"/>
              <a:t>usuario</a:t>
            </a:r>
            <a:r>
              <a:rPr lang="pt-BR" sz="2900" b="1" dirty="0"/>
              <a:t> = </a:t>
            </a:r>
            <a:r>
              <a:rPr lang="pt-BR" sz="2900" b="1" dirty="0" err="1"/>
              <a:t>usuarios</a:t>
            </a:r>
            <a:r>
              <a:rPr lang="pt-BR" sz="2900" b="1" dirty="0"/>
              <a:t>(nome=</a:t>
            </a:r>
            <a:r>
              <a:rPr lang="pt-BR" sz="2900" b="1" dirty="0" err="1"/>
              <a:t>request.form</a:t>
            </a:r>
            <a:r>
              <a:rPr lang="pt-BR" sz="2900" b="1" dirty="0"/>
              <a:t>['nome’], </a:t>
            </a:r>
            <a:r>
              <a:rPr lang="pt-BR" sz="2900" b="1" dirty="0" err="1"/>
              <a:t>rg</a:t>
            </a:r>
            <a:r>
              <a:rPr lang="pt-BR" sz="2900" b="1" dirty="0"/>
              <a:t>= </a:t>
            </a:r>
            <a:r>
              <a:rPr lang="pt-BR" sz="2900" b="1" dirty="0" err="1"/>
              <a:t>request.form</a:t>
            </a:r>
            <a:r>
              <a:rPr lang="pt-BR" sz="2900" b="1" dirty="0"/>
              <a:t>['</a:t>
            </a:r>
            <a:r>
              <a:rPr lang="pt-BR" sz="2900" b="1" dirty="0" err="1"/>
              <a:t>rg</a:t>
            </a:r>
            <a:r>
              <a:rPr lang="pt-BR" sz="2900" b="1" dirty="0"/>
              <a:t>'], </a:t>
            </a:r>
            <a:r>
              <a:rPr lang="pt-BR" sz="2900" b="1" dirty="0" err="1"/>
              <a:t>cpf</a:t>
            </a:r>
            <a:r>
              <a:rPr lang="pt-BR" sz="2900" b="1" dirty="0"/>
              <a:t>=</a:t>
            </a:r>
            <a:r>
              <a:rPr lang="pt-BR" sz="2900" b="1" dirty="0" err="1"/>
              <a:t>request.form</a:t>
            </a:r>
            <a:r>
              <a:rPr lang="pt-BR" sz="2900" b="1" dirty="0"/>
              <a:t>['</a:t>
            </a:r>
            <a:r>
              <a:rPr lang="pt-BR" sz="2900" b="1" dirty="0" err="1"/>
              <a:t>cpf</a:t>
            </a:r>
            <a:r>
              <a:rPr lang="pt-BR" sz="2900" b="1" dirty="0"/>
              <a:t>'])                </a:t>
            </a:r>
          </a:p>
          <a:p>
            <a:pPr marL="0" indent="0">
              <a:buNone/>
            </a:pPr>
            <a:r>
              <a:rPr lang="pt-BR" sz="2900" b="1" dirty="0"/>
              <a:t>            </a:t>
            </a:r>
            <a:r>
              <a:rPr lang="pt-BR" sz="2900" b="1" dirty="0" err="1"/>
              <a:t>db.session.add</a:t>
            </a:r>
            <a:r>
              <a:rPr lang="pt-BR" sz="2900" b="1" dirty="0"/>
              <a:t>(</a:t>
            </a:r>
            <a:r>
              <a:rPr lang="pt-BR" sz="2900" b="1" dirty="0" err="1"/>
              <a:t>usuario</a:t>
            </a:r>
            <a:r>
              <a:rPr lang="pt-BR" sz="2900" b="1" dirty="0"/>
              <a:t>)</a:t>
            </a:r>
          </a:p>
          <a:p>
            <a:pPr marL="0" indent="0">
              <a:buNone/>
            </a:pPr>
            <a:r>
              <a:rPr lang="pt-BR" sz="2900" b="1" dirty="0"/>
              <a:t>            </a:t>
            </a:r>
            <a:r>
              <a:rPr lang="pt-BR" sz="2900" b="1" dirty="0" err="1"/>
              <a:t>db.session.commit</a:t>
            </a:r>
            <a:r>
              <a:rPr lang="pt-BR" sz="2900" b="1" dirty="0"/>
              <a:t>()        </a:t>
            </a:r>
          </a:p>
          <a:p>
            <a:pPr marL="0" indent="0">
              <a:buNone/>
            </a:pPr>
            <a:r>
              <a:rPr lang="pt-BR" sz="2900" b="1" dirty="0"/>
              <a:t>            flash('Usuário Cadastrado com Sucesso')</a:t>
            </a:r>
          </a:p>
          <a:p>
            <a:pPr marL="0" indent="0">
              <a:buNone/>
            </a:pPr>
            <a:r>
              <a:rPr lang="pt-BR" sz="2900" b="1" dirty="0"/>
              <a:t>            </a:t>
            </a:r>
            <a:r>
              <a:rPr lang="pt-BR" sz="2900" b="1" dirty="0" err="1"/>
              <a:t>return</a:t>
            </a:r>
            <a:r>
              <a:rPr lang="pt-BR" sz="2900" b="1" dirty="0"/>
              <a:t> </a:t>
            </a:r>
            <a:r>
              <a:rPr lang="pt-BR" sz="2900" b="1" dirty="0" err="1"/>
              <a:t>redirect</a:t>
            </a:r>
            <a:r>
              <a:rPr lang="pt-BR" sz="2900" b="1" dirty="0"/>
              <a:t>(</a:t>
            </a:r>
            <a:r>
              <a:rPr lang="pt-BR" sz="2900" b="1" dirty="0" err="1"/>
              <a:t>url_for</a:t>
            </a:r>
            <a:r>
              <a:rPr lang="pt-BR" sz="2900" b="1" dirty="0"/>
              <a:t>('</a:t>
            </a:r>
            <a:r>
              <a:rPr lang="pt-BR" sz="2900" b="1" dirty="0" err="1"/>
              <a:t>show_all</a:t>
            </a:r>
            <a:r>
              <a:rPr lang="pt-BR" sz="2900" b="1" dirty="0"/>
              <a:t>'))</a:t>
            </a:r>
          </a:p>
          <a:p>
            <a:pPr marL="0" indent="0">
              <a:buNone/>
            </a:pPr>
            <a:r>
              <a:rPr lang="pt-BR" sz="2900" b="1" dirty="0"/>
              <a:t>    </a:t>
            </a:r>
            <a:r>
              <a:rPr lang="pt-BR" sz="2900" b="1" dirty="0" err="1"/>
              <a:t>return</a:t>
            </a:r>
            <a:r>
              <a:rPr lang="pt-BR" sz="2900" b="1" dirty="0"/>
              <a:t> </a:t>
            </a:r>
            <a:r>
              <a:rPr lang="pt-BR" sz="2900" b="1" dirty="0" err="1"/>
              <a:t>render_template</a:t>
            </a:r>
            <a:r>
              <a:rPr lang="pt-BR" sz="2900" b="1" dirty="0"/>
              <a:t>('new.html')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072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6B569-B1DD-73E3-598E-3C08DD9A38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3FF66-E472-D499-8BC8-F685E07A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if __name__ == '__main__':</a:t>
            </a:r>
          </a:p>
          <a:p>
            <a:pPr marL="0" indent="0">
              <a:buNone/>
            </a:pPr>
            <a:r>
              <a:rPr lang="en-US" sz="2000" dirty="0"/>
              <a:t>    with </a:t>
            </a:r>
            <a:r>
              <a:rPr lang="en-US" sz="2000" dirty="0" err="1"/>
              <a:t>app.app_context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db.create_all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    </a:t>
            </a:r>
            <a:r>
              <a:rPr lang="en-US" sz="2000" dirty="0" err="1"/>
              <a:t>app.run</a:t>
            </a:r>
            <a:r>
              <a:rPr lang="en-US" sz="2000" dirty="0"/>
              <a:t>(debug = True)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87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673AB4-0496-6D25-FE87-C2B929E65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t="5303" r="28805" b="45311"/>
          <a:stretch/>
        </p:blipFill>
        <p:spPr>
          <a:xfrm>
            <a:off x="463826" y="259108"/>
            <a:ext cx="9595163" cy="643324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647E355-C43B-0D97-33DE-C05F0790F798}"/>
              </a:ext>
            </a:extLst>
          </p:cNvPr>
          <p:cNvSpPr txBox="1"/>
          <p:nvPr/>
        </p:nvSpPr>
        <p:spPr>
          <a:xfrm>
            <a:off x="10402956" y="3131690"/>
            <a:ext cx="120594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segurança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3155F98-576C-5F33-7B7D-737879E120AD}"/>
              </a:ext>
            </a:extLst>
          </p:cNvPr>
          <p:cNvSpPr txBox="1"/>
          <p:nvPr/>
        </p:nvSpPr>
        <p:spPr>
          <a:xfrm>
            <a:off x="10263808" y="1449167"/>
            <a:ext cx="1603513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Configuração do </a:t>
            </a:r>
            <a:r>
              <a:rPr lang="pt-BR" dirty="0" err="1"/>
              <a:t>db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B95E2B5-8803-2DF5-5D07-A24A6E5B7EB4}"/>
              </a:ext>
            </a:extLst>
          </p:cNvPr>
          <p:cNvSpPr txBox="1"/>
          <p:nvPr/>
        </p:nvSpPr>
        <p:spPr>
          <a:xfrm>
            <a:off x="10793895" y="4446104"/>
            <a:ext cx="120594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Criação da classe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C779FA-0438-D8E5-9BCB-6546F5E7241D}"/>
              </a:ext>
            </a:extLst>
          </p:cNvPr>
          <p:cNvSpPr txBox="1"/>
          <p:nvPr/>
        </p:nvSpPr>
        <p:spPr>
          <a:xfrm>
            <a:off x="10177670" y="5355607"/>
            <a:ext cx="177579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Instanciamento</a:t>
            </a:r>
            <a:r>
              <a:rPr lang="pt-BR" dirty="0"/>
              <a:t> das variáveis.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C78B625-4C4F-32DD-296A-89B35F43FA51}"/>
              </a:ext>
            </a:extLst>
          </p:cNvPr>
          <p:cNvCxnSpPr>
            <a:cxnSpLocks/>
          </p:cNvCxnSpPr>
          <p:nvPr/>
        </p:nvCxnSpPr>
        <p:spPr>
          <a:xfrm flipH="1">
            <a:off x="6612834" y="1772333"/>
            <a:ext cx="3650974" cy="6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1864E27-DA0F-36B7-178F-671EBD7DCE2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096000" y="2918862"/>
            <a:ext cx="4306956" cy="39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4E2EEE5-3092-FE32-2613-265AA45B4167}"/>
              </a:ext>
            </a:extLst>
          </p:cNvPr>
          <p:cNvCxnSpPr>
            <a:cxnSpLocks/>
          </p:cNvCxnSpPr>
          <p:nvPr/>
        </p:nvCxnSpPr>
        <p:spPr>
          <a:xfrm flipH="1">
            <a:off x="5658678" y="4613989"/>
            <a:ext cx="513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9C735B7-02A1-CFAF-FFCF-F152D6403618}"/>
              </a:ext>
            </a:extLst>
          </p:cNvPr>
          <p:cNvCxnSpPr>
            <a:cxnSpLocks/>
          </p:cNvCxnSpPr>
          <p:nvPr/>
        </p:nvCxnSpPr>
        <p:spPr>
          <a:xfrm flipH="1">
            <a:off x="5042453" y="5811292"/>
            <a:ext cx="513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9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97E07-1DFC-E806-F9F6-03BB85114CD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Script em Python: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8EA4C98-41C6-E19C-B0B3-5B764263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flask</a:t>
            </a:r>
            <a:r>
              <a:rPr lang="pt-BR" sz="2000" dirty="0"/>
              <a:t>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Flask</a:t>
            </a:r>
            <a:r>
              <a:rPr lang="pt-BR" sz="2000" dirty="0"/>
              <a:t>, </a:t>
            </a:r>
            <a:r>
              <a:rPr lang="pt-BR" sz="2000" dirty="0" err="1"/>
              <a:t>url_for</a:t>
            </a:r>
            <a:r>
              <a:rPr lang="pt-BR" sz="2000" dirty="0"/>
              <a:t>, </a:t>
            </a:r>
            <a:r>
              <a:rPr lang="pt-BR" sz="2000" dirty="0" err="1"/>
              <a:t>redirect</a:t>
            </a:r>
            <a:r>
              <a:rPr lang="pt-BR" sz="2000" dirty="0"/>
              <a:t>, </a:t>
            </a:r>
            <a:r>
              <a:rPr lang="pt-BR" sz="2000" dirty="0" err="1"/>
              <a:t>render_template</a:t>
            </a:r>
            <a:r>
              <a:rPr lang="pt-BR" sz="2000" dirty="0"/>
              <a:t>, </a:t>
            </a:r>
            <a:r>
              <a:rPr lang="pt-BR" sz="2000" dirty="0" err="1"/>
              <a:t>request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import</a:t>
            </a:r>
            <a:r>
              <a:rPr lang="pt-BR" sz="2000" dirty="0"/>
              <a:t> os</a:t>
            </a:r>
          </a:p>
          <a:p>
            <a:pPr marL="0" indent="0">
              <a:buNone/>
            </a:pPr>
            <a:r>
              <a:rPr lang="pt-BR" sz="2000" dirty="0"/>
              <a:t>app = </a:t>
            </a:r>
            <a:r>
              <a:rPr lang="pt-BR" sz="2000" dirty="0" err="1"/>
              <a:t>Flask</a:t>
            </a:r>
            <a:r>
              <a:rPr lang="pt-BR" sz="2000" dirty="0"/>
              <a:t>(__</a:t>
            </a:r>
            <a:r>
              <a:rPr lang="pt-BR" sz="2000" dirty="0" err="1"/>
              <a:t>name</a:t>
            </a:r>
            <a:r>
              <a:rPr lang="pt-BR" sz="2000" dirty="0"/>
              <a:t>__)</a:t>
            </a:r>
          </a:p>
          <a:p>
            <a:pPr marL="0" indent="0">
              <a:buNone/>
            </a:pPr>
            <a:r>
              <a:rPr lang="pt-BR" sz="2000" dirty="0"/>
              <a:t>@app.route('/', </a:t>
            </a:r>
            <a:r>
              <a:rPr lang="pt-BR" sz="2000" dirty="0" err="1"/>
              <a:t>methods</a:t>
            </a:r>
            <a:r>
              <a:rPr lang="pt-BR" sz="2000" dirty="0"/>
              <a:t>=['GET', 'POST'])</a:t>
            </a:r>
          </a:p>
          <a:p>
            <a:pPr marL="0" indent="0">
              <a:buNone/>
            </a:pPr>
            <a:r>
              <a:rPr lang="pt-BR" sz="2000" dirty="0" err="1"/>
              <a:t>def</a:t>
            </a:r>
            <a:r>
              <a:rPr lang="pt-BR" sz="2000" dirty="0"/>
              <a:t> login():</a:t>
            </a:r>
          </a:p>
          <a:p>
            <a:pPr marL="0" indent="0">
              <a:buNone/>
            </a:pPr>
            <a:r>
              <a:rPr lang="pt-BR" sz="2000" dirty="0"/>
              <a:t>   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request.method</a:t>
            </a:r>
            <a:r>
              <a:rPr lang="pt-BR" sz="2000" dirty="0"/>
              <a:t> == 'POST':</a:t>
            </a:r>
          </a:p>
          <a:p>
            <a:pPr marL="0" indent="0">
              <a:buNone/>
            </a:pPr>
            <a:r>
              <a:rPr lang="pt-BR" sz="2000" dirty="0"/>
              <a:t>       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request.form</a:t>
            </a:r>
            <a:r>
              <a:rPr lang="pt-BR" sz="2000" dirty="0"/>
              <a:t>['</a:t>
            </a:r>
            <a:r>
              <a:rPr lang="pt-BR" sz="2000" dirty="0" err="1"/>
              <a:t>username</a:t>
            </a:r>
            <a:r>
              <a:rPr lang="pt-BR" sz="2000" dirty="0"/>
              <a:t>'] != 'admin' </a:t>
            </a:r>
            <a:r>
              <a:rPr lang="pt-BR" sz="2000" dirty="0" err="1"/>
              <a:t>or</a:t>
            </a:r>
            <a:r>
              <a:rPr lang="pt-BR" sz="2000" dirty="0"/>
              <a:t> </a:t>
            </a:r>
            <a:r>
              <a:rPr lang="pt-BR" sz="2000" dirty="0" err="1"/>
              <a:t>request.form</a:t>
            </a:r>
            <a:r>
              <a:rPr lang="pt-BR" sz="2000" dirty="0"/>
              <a:t>['</a:t>
            </a:r>
            <a:r>
              <a:rPr lang="pt-BR" sz="2000" dirty="0" err="1"/>
              <a:t>password</a:t>
            </a:r>
            <a:r>
              <a:rPr lang="pt-BR" sz="2000" dirty="0"/>
              <a:t>'] != '123':</a:t>
            </a:r>
          </a:p>
          <a:p>
            <a:pPr marL="0" indent="0">
              <a:buNone/>
            </a:pPr>
            <a:r>
              <a:rPr lang="pt-BR" sz="2000" dirty="0"/>
              <a:t>           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redirect</a:t>
            </a:r>
            <a:r>
              <a:rPr lang="pt-BR" sz="2000" dirty="0"/>
              <a:t>(</a:t>
            </a:r>
            <a:r>
              <a:rPr lang="pt-BR" sz="2000" dirty="0" err="1"/>
              <a:t>url_for</a:t>
            </a:r>
            <a:r>
              <a:rPr lang="pt-BR" sz="2000" dirty="0"/>
              <a:t>('login’))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#return('Login ou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Errado. Por Favor, Digite Novamente.')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       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r>
              <a:rPr lang="pt-BR" sz="2000" dirty="0"/>
              <a:t>           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redirect</a:t>
            </a:r>
            <a:r>
              <a:rPr lang="pt-BR" sz="2000" dirty="0"/>
              <a:t>(</a:t>
            </a:r>
            <a:r>
              <a:rPr lang="pt-BR" sz="2000" dirty="0" err="1"/>
              <a:t>url_for</a:t>
            </a:r>
            <a:r>
              <a:rPr lang="pt-BR" sz="2000" dirty="0"/>
              <a:t>('index'))</a:t>
            </a:r>
          </a:p>
          <a:p>
            <a:pPr marL="0" indent="0">
              <a:buNone/>
            </a:pPr>
            <a:r>
              <a:rPr lang="pt-BR" sz="2000" dirty="0"/>
              <a:t>   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render_template</a:t>
            </a:r>
            <a:r>
              <a:rPr lang="pt-BR" sz="2000" dirty="0"/>
              <a:t>('form_login.html')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421E17-0464-8C94-8419-DC37D0EE8D80}"/>
              </a:ext>
            </a:extLst>
          </p:cNvPr>
          <p:cNvSpPr txBox="1"/>
          <p:nvPr/>
        </p:nvSpPr>
        <p:spPr>
          <a:xfrm>
            <a:off x="7474591" y="2567031"/>
            <a:ext cx="19210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Biblioteca os do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56CAA54-5ED0-9D5D-BF42-11281F135268}"/>
              </a:ext>
            </a:extLst>
          </p:cNvPr>
          <p:cNvCxnSpPr/>
          <p:nvPr/>
        </p:nvCxnSpPr>
        <p:spPr>
          <a:xfrm flipH="1" flipV="1">
            <a:off x="2189527" y="2432094"/>
            <a:ext cx="5285064" cy="2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7E50FE-7329-C707-F192-94856E0116C7}"/>
              </a:ext>
            </a:extLst>
          </p:cNvPr>
          <p:cNvSpPr txBox="1"/>
          <p:nvPr/>
        </p:nvSpPr>
        <p:spPr>
          <a:xfrm>
            <a:off x="9304790" y="5307268"/>
            <a:ext cx="257402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Looping for se não houver autenticação.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F833FD6-379A-F80E-0E53-A9D9DA93E18F}"/>
              </a:ext>
            </a:extLst>
          </p:cNvPr>
          <p:cNvCxnSpPr>
            <a:cxnSpLocks/>
          </p:cNvCxnSpPr>
          <p:nvPr/>
        </p:nvCxnSpPr>
        <p:spPr>
          <a:xfrm flipH="1" flipV="1">
            <a:off x="4169328" y="5066950"/>
            <a:ext cx="5135462" cy="39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984C57-A5D9-8135-820E-1F5F26F3F453}"/>
              </a:ext>
            </a:extLst>
          </p:cNvPr>
          <p:cNvSpPr txBox="1"/>
          <p:nvPr/>
        </p:nvSpPr>
        <p:spPr>
          <a:xfrm>
            <a:off x="6474553" y="6088790"/>
            <a:ext cx="25740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Abrir uma nova página.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F8EB510-BBE2-AEA6-784A-69987C81CA11}"/>
              </a:ext>
            </a:extLst>
          </p:cNvPr>
          <p:cNvCxnSpPr>
            <a:cxnSpLocks/>
          </p:cNvCxnSpPr>
          <p:nvPr/>
        </p:nvCxnSpPr>
        <p:spPr>
          <a:xfrm flipH="1" flipV="1">
            <a:off x="4912801" y="5630433"/>
            <a:ext cx="2848762" cy="45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530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8D40464-A557-24F9-86AF-B905C4BAE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96" t="5303" r="16087" b="31218"/>
          <a:stretch/>
        </p:blipFill>
        <p:spPr>
          <a:xfrm>
            <a:off x="516835" y="365125"/>
            <a:ext cx="9480450" cy="61277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4533E4D-B545-F708-C46D-EA521AA65B5D}"/>
              </a:ext>
            </a:extLst>
          </p:cNvPr>
          <p:cNvSpPr txBox="1"/>
          <p:nvPr/>
        </p:nvSpPr>
        <p:spPr>
          <a:xfrm>
            <a:off x="10296936" y="1076136"/>
            <a:ext cx="1696280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Configuração do </a:t>
            </a:r>
            <a:r>
              <a:rPr lang="pt-BR" dirty="0" err="1"/>
              <a:t>template</a:t>
            </a:r>
            <a:r>
              <a:rPr lang="pt-BR" dirty="0"/>
              <a:t> aplicativo.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7010816-8A33-CAE3-1320-09076955D88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74363" y="1537801"/>
            <a:ext cx="5022573" cy="82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B04CFE-931F-B1A5-6B7B-B8086FD080E8}"/>
              </a:ext>
            </a:extLst>
          </p:cNvPr>
          <p:cNvSpPr txBox="1"/>
          <p:nvPr/>
        </p:nvSpPr>
        <p:spPr>
          <a:xfrm>
            <a:off x="10164418" y="5135533"/>
            <a:ext cx="1934817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Cadastro para preenchimento dos dados do usuário.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69BAA2-B232-2D27-1B31-DFA6DD681AD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717774" y="5135533"/>
            <a:ext cx="5446644" cy="60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8E9AE2-C91A-56FD-3A7F-A79DB0015A9F}"/>
              </a:ext>
            </a:extLst>
          </p:cNvPr>
          <p:cNvSpPr txBox="1"/>
          <p:nvPr/>
        </p:nvSpPr>
        <p:spPr>
          <a:xfrm>
            <a:off x="10283684" y="2086006"/>
            <a:ext cx="16962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Configuração do cadastro.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D47EB11-A78B-7CD1-FC6A-59024337266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06885" y="2409172"/>
            <a:ext cx="4876799" cy="4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096E67D-BBFF-A7E2-1380-D9EAD881267A}"/>
              </a:ext>
            </a:extLst>
          </p:cNvPr>
          <p:cNvSpPr txBox="1"/>
          <p:nvPr/>
        </p:nvSpPr>
        <p:spPr>
          <a:xfrm>
            <a:off x="10283684" y="3519897"/>
            <a:ext cx="16962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Flash </a:t>
            </a:r>
            <a:r>
              <a:rPr lang="pt-BR" dirty="0" err="1"/>
              <a:t>Message</a:t>
            </a:r>
            <a:r>
              <a:rPr lang="pt-BR" dirty="0"/>
              <a:t>.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4AF209D-A304-D68B-7CBA-9B44D056754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082748" y="3704563"/>
            <a:ext cx="4200936" cy="4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8170F0-E134-EE6C-0FF2-B1F3E3D1DC94}"/>
              </a:ext>
            </a:extLst>
          </p:cNvPr>
          <p:cNvSpPr txBox="1"/>
          <p:nvPr/>
        </p:nvSpPr>
        <p:spPr>
          <a:xfrm>
            <a:off x="10296936" y="4429387"/>
            <a:ext cx="16962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Flash </a:t>
            </a:r>
            <a:r>
              <a:rPr lang="pt-BR" dirty="0" err="1"/>
              <a:t>Message</a:t>
            </a:r>
            <a:r>
              <a:rPr lang="pt-BR" dirty="0"/>
              <a:t>.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83461E9-2200-5F6C-36EB-0B02F399FCB3}"/>
              </a:ext>
            </a:extLst>
          </p:cNvPr>
          <p:cNvCxnSpPr>
            <a:cxnSpLocks/>
          </p:cNvCxnSpPr>
          <p:nvPr/>
        </p:nvCxnSpPr>
        <p:spPr>
          <a:xfrm flipH="1">
            <a:off x="5645426" y="4703178"/>
            <a:ext cx="4651510" cy="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90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493E2-2EDC-B142-EFBD-6605E9A446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Método Flash em </a:t>
            </a:r>
            <a:r>
              <a:rPr lang="pt-BR" dirty="0" err="1"/>
              <a:t>Flask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6811B-4C07-2862-3870-471FD625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flash funciona enviando 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Flash </a:t>
            </a:r>
            <a:r>
              <a:rPr lang="pt-BR" b="0" i="0" dirty="0" err="1">
                <a:solidFill>
                  <a:srgbClr val="0A0C10"/>
                </a:solidFill>
                <a:effectLst/>
                <a:latin typeface="-apple-system"/>
              </a:rPr>
              <a:t>Message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 do app para o </a:t>
            </a:r>
            <a:r>
              <a:rPr lang="pt-BR" b="0" i="0" dirty="0" err="1">
                <a:solidFill>
                  <a:srgbClr val="0A0C10"/>
                </a:solidFill>
                <a:effectLst/>
                <a:latin typeface="-apple-system"/>
              </a:rPr>
              <a:t>template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.</a:t>
            </a:r>
          </a:p>
          <a:p>
            <a:r>
              <a:rPr lang="pt-BR" dirty="0">
                <a:solidFill>
                  <a:srgbClr val="0A0C10"/>
                </a:solidFill>
                <a:latin typeface="-apple-system"/>
              </a:rPr>
              <a:t>O método é usado para aviso, alerta, envio de mensagens em caso de erros, por exemplo, no caso de envio incompleto de dados em formulário.</a:t>
            </a:r>
          </a:p>
          <a:p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Para extrair a mensagem flash da sessão, onde ela está armazenada, e exibi-la no </a:t>
            </a:r>
            <a:r>
              <a:rPr lang="pt-BR" b="0" i="0" dirty="0" err="1">
                <a:solidFill>
                  <a:srgbClr val="0A0C10"/>
                </a:solidFill>
                <a:effectLst/>
                <a:latin typeface="-apple-system"/>
              </a:rPr>
              <a:t>template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, usa-se a função </a:t>
            </a:r>
            <a:r>
              <a:rPr lang="pt-BR" b="1" i="0" dirty="0" err="1">
                <a:solidFill>
                  <a:srgbClr val="0A0C10"/>
                </a:solidFill>
                <a:effectLst/>
                <a:latin typeface="-apple-system"/>
              </a:rPr>
              <a:t>get_flashed_messages</a:t>
            </a:r>
            <a:r>
              <a:rPr lang="pt-BR" b="1" i="0" dirty="0">
                <a:solidFill>
                  <a:srgbClr val="0A0C10"/>
                </a:solidFill>
                <a:effectLst/>
                <a:latin typeface="-apple-system"/>
              </a:rPr>
              <a:t>(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02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5B4BC-C424-70D9-DA7E-3A4E507E59F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Script com Flash: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9A4D0-7A86-3CCD-FEBD-871F6DFC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, </a:t>
            </a:r>
            <a:r>
              <a:rPr lang="pt-BR" dirty="0" err="1"/>
              <a:t>render_template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redirect</a:t>
            </a:r>
            <a:r>
              <a:rPr lang="pt-BR" dirty="0"/>
              <a:t>, flash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os </a:t>
            </a:r>
          </a:p>
          <a:p>
            <a:pPr marL="0" indent="0">
              <a:buNone/>
            </a:pPr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</a:p>
          <a:p>
            <a:pPr marL="0" indent="0">
              <a:buNone/>
            </a:pPr>
            <a:r>
              <a:rPr lang="pt-BR" dirty="0" err="1"/>
              <a:t>app.config</a:t>
            </a:r>
            <a:r>
              <a:rPr lang="pt-BR" dirty="0"/>
              <a:t>['SECRET_KEY'] = </a:t>
            </a:r>
            <a:r>
              <a:rPr lang="pt-BR" dirty="0" err="1"/>
              <a:t>os.urandom</a:t>
            </a:r>
            <a:r>
              <a:rPr lang="pt-BR" dirty="0"/>
              <a:t>(10) </a:t>
            </a:r>
          </a:p>
          <a:p>
            <a:pPr marL="0" indent="0">
              <a:buNone/>
            </a:pPr>
            <a:r>
              <a:rPr lang="pt-BR" dirty="0"/>
              <a:t>@app.route('/')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render_template</a:t>
            </a:r>
            <a:r>
              <a:rPr lang="pt-BR" dirty="0"/>
              <a:t>('flash_form1.html')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09788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F17EE-6DCD-FEF3-12A2-A8E9E4B356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Código com Flash: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51E30-CCD2-318F-E442-512ACB0B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@app.route('/login', </a:t>
            </a:r>
            <a:r>
              <a:rPr lang="pt-BR" dirty="0" err="1"/>
              <a:t>methods</a:t>
            </a:r>
            <a:r>
              <a:rPr lang="pt-BR" dirty="0"/>
              <a:t> = ['POST', 'GET'])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login():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request.method</a:t>
            </a:r>
            <a:r>
              <a:rPr lang="pt-BR" dirty="0"/>
              <a:t> == 'POST':</a:t>
            </a:r>
          </a:p>
          <a:p>
            <a:pPr marL="0" indent="0">
              <a:buNone/>
            </a:pPr>
            <a:r>
              <a:rPr lang="pt-BR" dirty="0"/>
              <a:t>        senha = </a:t>
            </a:r>
            <a:r>
              <a:rPr lang="pt-BR" dirty="0" err="1"/>
              <a:t>request.form.get</a:t>
            </a:r>
            <a:r>
              <a:rPr lang="pt-BR" dirty="0"/>
              <a:t>('senha')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if</a:t>
            </a:r>
            <a:r>
              <a:rPr lang="pt-BR" dirty="0"/>
              <a:t> senha == '123':</a:t>
            </a:r>
          </a:p>
          <a:p>
            <a:pPr marL="0" indent="0">
              <a:buNone/>
            </a:pPr>
            <a:r>
              <a:rPr lang="pt-BR" dirty="0"/>
              <a:t>            flash('Login Realizado Com Sucesso')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render_template</a:t>
            </a:r>
            <a:r>
              <a:rPr lang="pt-BR" dirty="0"/>
              <a:t>('flash1.html')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redirect</a:t>
            </a:r>
            <a:r>
              <a:rPr lang="pt-BR" dirty="0"/>
              <a:t>('/')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'__</a:t>
            </a:r>
            <a:r>
              <a:rPr lang="pt-BR" dirty="0" err="1"/>
              <a:t>main</a:t>
            </a:r>
            <a:r>
              <a:rPr lang="pt-BR" dirty="0"/>
              <a:t>__':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app.run</a:t>
            </a:r>
            <a:r>
              <a:rPr lang="pt-BR" dirty="0"/>
              <a:t>(debug =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239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B0534A-0CE6-AC85-CBF6-1F5F369ED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t="5303" r="34566" b="45118"/>
          <a:stretch/>
        </p:blipFill>
        <p:spPr>
          <a:xfrm>
            <a:off x="490329" y="259107"/>
            <a:ext cx="8136836" cy="634247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4193C4-959E-383E-6600-93C5A8002014}"/>
              </a:ext>
            </a:extLst>
          </p:cNvPr>
          <p:cNvSpPr txBox="1"/>
          <p:nvPr/>
        </p:nvSpPr>
        <p:spPr>
          <a:xfrm>
            <a:off x="9607823" y="2552491"/>
            <a:ext cx="16962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Construção do Formulário.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8D80267-90BB-8A5F-5A3A-A48456E45001}"/>
              </a:ext>
            </a:extLst>
          </p:cNvPr>
          <p:cNvCxnSpPr>
            <a:cxnSpLocks/>
          </p:cNvCxnSpPr>
          <p:nvPr/>
        </p:nvCxnSpPr>
        <p:spPr>
          <a:xfrm flipH="1">
            <a:off x="6559826" y="2826282"/>
            <a:ext cx="304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7DDD0C-457E-4AFC-0FF6-9B323AD4FB76}"/>
              </a:ext>
            </a:extLst>
          </p:cNvPr>
          <p:cNvSpPr txBox="1"/>
          <p:nvPr/>
        </p:nvSpPr>
        <p:spPr>
          <a:xfrm>
            <a:off x="9455423" y="3751512"/>
            <a:ext cx="16962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Cadastro da senha.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8A897E7-BC41-55EB-C9CA-6004A03D8118}"/>
              </a:ext>
            </a:extLst>
          </p:cNvPr>
          <p:cNvCxnSpPr>
            <a:cxnSpLocks/>
          </p:cNvCxnSpPr>
          <p:nvPr/>
        </p:nvCxnSpPr>
        <p:spPr>
          <a:xfrm flipH="1">
            <a:off x="6407426" y="4025303"/>
            <a:ext cx="304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B4357A-EB4B-7399-39B2-D29587280BDA}"/>
              </a:ext>
            </a:extLst>
          </p:cNvPr>
          <p:cNvSpPr txBox="1"/>
          <p:nvPr/>
        </p:nvSpPr>
        <p:spPr>
          <a:xfrm>
            <a:off x="9892746" y="4784607"/>
            <a:ext cx="16962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Autenticação.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EBAD213-435E-36C9-A01B-B24023BCE02F}"/>
              </a:ext>
            </a:extLst>
          </p:cNvPr>
          <p:cNvCxnSpPr>
            <a:cxnSpLocks/>
          </p:cNvCxnSpPr>
          <p:nvPr/>
        </p:nvCxnSpPr>
        <p:spPr>
          <a:xfrm flipH="1">
            <a:off x="6844749" y="4950533"/>
            <a:ext cx="304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48B09A-0BF4-73A3-699B-E25168D8E5A2}"/>
              </a:ext>
            </a:extLst>
          </p:cNvPr>
          <p:cNvSpPr txBox="1"/>
          <p:nvPr/>
        </p:nvSpPr>
        <p:spPr>
          <a:xfrm>
            <a:off x="9806605" y="5337297"/>
            <a:ext cx="189506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Método </a:t>
            </a:r>
            <a:r>
              <a:rPr lang="pt-BR" dirty="0" err="1"/>
              <a:t>redirect</a:t>
            </a:r>
            <a:r>
              <a:rPr lang="pt-BR" dirty="0"/>
              <a:t>.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3B6EF51-3481-1D10-CA6A-36A63738D950}"/>
              </a:ext>
            </a:extLst>
          </p:cNvPr>
          <p:cNvCxnSpPr>
            <a:cxnSpLocks/>
          </p:cNvCxnSpPr>
          <p:nvPr/>
        </p:nvCxnSpPr>
        <p:spPr>
          <a:xfrm flipH="1">
            <a:off x="4982817" y="5611088"/>
            <a:ext cx="482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47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F7456-F493-9E7A-E337-F38FBCB8288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formulário: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5EBB8-F864-3695-54AC-7BA635A1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&lt;body&gt;</a:t>
            </a:r>
          </a:p>
          <a:p>
            <a:pPr marL="0" indent="0">
              <a:buNone/>
            </a:pPr>
            <a:r>
              <a:rPr lang="pt-BR" dirty="0"/>
              <a:t>        &lt;h1&gt;Aprendendo Flash em </a:t>
            </a:r>
            <a:r>
              <a:rPr lang="pt-BR" dirty="0" err="1"/>
              <a:t>Flask</a:t>
            </a:r>
            <a:r>
              <a:rPr lang="pt-BR" dirty="0"/>
              <a:t>&lt;/h1&gt;</a:t>
            </a:r>
          </a:p>
          <a:p>
            <a:pPr marL="0" indent="0">
              <a:buNone/>
            </a:pPr>
            <a:r>
              <a:rPr lang="pt-BR" dirty="0"/>
              <a:t>        &lt;h2&gt;Formulário Secreto&lt;/h2&gt;</a:t>
            </a:r>
          </a:p>
          <a:p>
            <a:pPr marL="0" indent="0">
              <a:buNone/>
            </a:pPr>
            <a:r>
              <a:rPr lang="pt-BR" dirty="0"/>
              <a:t>       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="/login" </a:t>
            </a:r>
            <a:r>
              <a:rPr lang="pt-BR" dirty="0" err="1"/>
              <a:t>method</a:t>
            </a:r>
            <a:r>
              <a:rPr lang="pt-BR" dirty="0"/>
              <a:t> = "POST"&gt;</a:t>
            </a:r>
          </a:p>
          <a:p>
            <a:pPr marL="0" indent="0">
              <a:buNone/>
            </a:pPr>
            <a:r>
              <a:rPr lang="pt-BR" dirty="0"/>
              <a:t>       &lt;p&gt;digite seu </a:t>
            </a:r>
            <a:r>
              <a:rPr lang="pt-BR" dirty="0" err="1"/>
              <a:t>password</a:t>
            </a:r>
            <a:r>
              <a:rPr lang="pt-BR" dirty="0"/>
              <a:t> 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 = "senha" /&gt;&lt;/p&gt;</a:t>
            </a:r>
          </a:p>
          <a:p>
            <a:pPr marL="0" indent="0">
              <a:buNone/>
            </a:pPr>
            <a:r>
              <a:rPr lang="pt-BR" dirty="0"/>
              <a:t>       &lt;p&gt;&lt;input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 /&gt;&lt;/p&gt;</a:t>
            </a:r>
          </a:p>
          <a:p>
            <a:pPr marL="0" indent="0">
              <a:buNone/>
            </a:pPr>
            <a:r>
              <a:rPr lang="pt-BR" dirty="0"/>
              <a:t>       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&lt;/body&gt;</a:t>
            </a:r>
          </a:p>
          <a:p>
            <a:pPr marL="0" indent="0">
              <a:buNone/>
            </a:pPr>
            <a:r>
              <a:rPr lang="pt-BR" dirty="0"/>
              <a:t> 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524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CCD2B-21A0-0DA0-DC2B-EBCD43D5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AB0F6-90E8-7537-B7D7-27BF601F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3C95B5-4D9D-1B97-4710-9436B02C3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7" t="5303" r="30435" b="62324"/>
          <a:stretch/>
        </p:blipFill>
        <p:spPr>
          <a:xfrm>
            <a:off x="477078" y="245855"/>
            <a:ext cx="11214759" cy="51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56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B762AF1-34A9-6C6E-0BF0-F4E0BA6CE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9" r="63152" b="57878"/>
          <a:stretch/>
        </p:blipFill>
        <p:spPr>
          <a:xfrm>
            <a:off x="437322" y="308458"/>
            <a:ext cx="10631795" cy="624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51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FB479-D122-3D74-8E3E-20B6D52D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87248-E759-463D-02CA-F29337AA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A6C64D-4787-0A33-42F8-D72EE0DC5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2" r="72174" b="70058"/>
          <a:stretch/>
        </p:blipFill>
        <p:spPr>
          <a:xfrm>
            <a:off x="132522" y="295206"/>
            <a:ext cx="11626830" cy="62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60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68596-AB99-39D7-93D6-96C917213E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/>
              <a:t>Tabelas em </a:t>
            </a:r>
            <a:r>
              <a:rPr lang="pt-BR" dirty="0" err="1"/>
              <a:t>html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05C9F3-855D-14E1-EC6F-C4EBEFB68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que vão formar a estrutura básica de uma tabela em HTML são as </a:t>
            </a:r>
            <a:r>
              <a:rPr lang="pt-BR" dirty="0" err="1"/>
              <a:t>tags</a:t>
            </a:r>
            <a:r>
              <a:rPr lang="pt-BR" dirty="0"/>
              <a:t> &lt;</a:t>
            </a:r>
            <a:r>
              <a:rPr lang="pt-BR" dirty="0" err="1"/>
              <a:t>tr</a:t>
            </a:r>
            <a:r>
              <a:rPr lang="pt-BR" dirty="0"/>
              <a:t>&gt; e &lt;</a:t>
            </a:r>
            <a:r>
              <a:rPr lang="pt-BR" dirty="0" err="1"/>
              <a:t>td</a:t>
            </a:r>
            <a:r>
              <a:rPr lang="pt-BR" dirty="0"/>
              <a:t>&gt;. A </a:t>
            </a:r>
            <a:r>
              <a:rPr lang="pt-BR" dirty="0" err="1"/>
              <a:t>tag</a:t>
            </a:r>
            <a:r>
              <a:rPr lang="pt-BR" dirty="0"/>
              <a:t> &lt;</a:t>
            </a:r>
            <a:r>
              <a:rPr lang="pt-BR" dirty="0" err="1"/>
              <a:t>tr</a:t>
            </a:r>
            <a:r>
              <a:rPr lang="pt-BR" dirty="0"/>
              <a:t>&gt; representa uma linha e a </a:t>
            </a:r>
            <a:r>
              <a:rPr lang="pt-BR" dirty="0" err="1"/>
              <a:t>tag</a:t>
            </a:r>
            <a:r>
              <a:rPr lang="pt-BR" dirty="0"/>
              <a:t> &lt;</a:t>
            </a:r>
            <a:r>
              <a:rPr lang="pt-BR" dirty="0" err="1"/>
              <a:t>td</a:t>
            </a:r>
            <a:r>
              <a:rPr lang="pt-BR" dirty="0"/>
              <a:t>&gt; representa uma célula.</a:t>
            </a:r>
          </a:p>
          <a:p>
            <a:endParaRPr lang="pt-BR" dirty="0"/>
          </a:p>
        </p:txBody>
      </p:sp>
      <p:pic>
        <p:nvPicPr>
          <p:cNvPr id="3074" name="Picture 2" descr="Estrutura básica da tabela HTML">
            <a:extLst>
              <a:ext uri="{FF2B5EF4-FFF2-40B4-BE49-F238E27FC236}">
                <a16:creationId xmlns:a16="http://schemas.microsoft.com/office/drawing/2014/main" id="{37515A8C-4B9A-C5E2-11D1-27EE9CBC2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56" y="3279042"/>
            <a:ext cx="3896380" cy="303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1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65882-A675-8E52-CE67-4C7916AE69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48DD6-67F3-33C1-614D-1B9943FB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@app.route('/index')</a:t>
            </a:r>
          </a:p>
          <a:p>
            <a:pPr marL="0" indent="0">
              <a:buNone/>
            </a:pPr>
            <a:r>
              <a:rPr lang="pt-BR" sz="2000" dirty="0" err="1"/>
              <a:t>def</a:t>
            </a:r>
            <a:r>
              <a:rPr lang="pt-BR" sz="2000" dirty="0"/>
              <a:t> index():</a:t>
            </a:r>
          </a:p>
          <a:p>
            <a:pPr marL="0" indent="0">
              <a:buNone/>
            </a:pPr>
            <a:r>
              <a:rPr lang="pt-BR" sz="2000" dirty="0"/>
              <a:t>   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render_template</a:t>
            </a:r>
            <a:r>
              <a:rPr lang="pt-BR" sz="2000" dirty="0"/>
              <a:t>('index.html')</a:t>
            </a:r>
          </a:p>
          <a:p>
            <a:pPr marL="0" indent="0">
              <a:buNone/>
            </a:pPr>
            <a:br>
              <a:rPr lang="pt-BR" sz="2000" dirty="0"/>
            </a:br>
            <a:r>
              <a:rPr lang="pt-BR" sz="2000" dirty="0" err="1"/>
              <a:t>if</a:t>
            </a:r>
            <a:r>
              <a:rPr lang="pt-BR" sz="2000" dirty="0"/>
              <a:t> __</a:t>
            </a:r>
            <a:r>
              <a:rPr lang="pt-BR" sz="2000" dirty="0" err="1"/>
              <a:t>name</a:t>
            </a:r>
            <a:r>
              <a:rPr lang="pt-BR" sz="2000" dirty="0"/>
              <a:t>__ == "__</a:t>
            </a:r>
            <a:r>
              <a:rPr lang="pt-BR" sz="2000" dirty="0" err="1"/>
              <a:t>main</a:t>
            </a:r>
            <a:r>
              <a:rPr lang="pt-BR" sz="2000" dirty="0"/>
              <a:t>__":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app.config</a:t>
            </a:r>
            <a:r>
              <a:rPr lang="pt-BR" dirty="0"/>
              <a:t>['SECRET_KEY'] = </a:t>
            </a:r>
            <a:r>
              <a:rPr lang="pt-BR" dirty="0" err="1"/>
              <a:t>os.urandom</a:t>
            </a:r>
            <a:r>
              <a:rPr lang="pt-BR" dirty="0"/>
              <a:t>(12)</a:t>
            </a:r>
          </a:p>
          <a:p>
            <a:pPr marL="0" indent="0">
              <a:buNone/>
            </a:pPr>
            <a:r>
              <a:rPr lang="pt-BR" sz="2000" dirty="0"/>
              <a:t>    </a:t>
            </a:r>
            <a:r>
              <a:rPr lang="pt-BR" sz="2000" dirty="0" err="1"/>
              <a:t>app.run</a:t>
            </a:r>
            <a:r>
              <a:rPr lang="pt-BR" sz="2000" dirty="0"/>
              <a:t>(debug=</a:t>
            </a:r>
            <a:r>
              <a:rPr lang="pt-BR" sz="2000" dirty="0" err="1"/>
              <a:t>True</a:t>
            </a:r>
            <a:r>
              <a:rPr lang="pt-BR" sz="2000" dirty="0"/>
              <a:t>)</a:t>
            </a:r>
          </a:p>
          <a:p>
            <a:endParaRPr lang="pt-BR" sz="2800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EB871A-C6EE-7A56-7A6A-8409C0813E2B}"/>
              </a:ext>
            </a:extLst>
          </p:cNvPr>
          <p:cNvSpPr txBox="1"/>
          <p:nvPr/>
        </p:nvSpPr>
        <p:spPr>
          <a:xfrm>
            <a:off x="9019564" y="2065943"/>
            <a:ext cx="25740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Nova página.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ABA3E3E-814B-96A1-932E-2724437BFBAA}"/>
              </a:ext>
            </a:extLst>
          </p:cNvPr>
          <p:cNvCxnSpPr>
            <a:cxnSpLocks/>
          </p:cNvCxnSpPr>
          <p:nvPr/>
        </p:nvCxnSpPr>
        <p:spPr>
          <a:xfrm flipH="1">
            <a:off x="5142451" y="2225334"/>
            <a:ext cx="3877113" cy="51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E36A4-3B61-12E6-A56F-7BA823EABDCF}"/>
              </a:ext>
            </a:extLst>
          </p:cNvPr>
          <p:cNvSpPr txBox="1"/>
          <p:nvPr/>
        </p:nvSpPr>
        <p:spPr>
          <a:xfrm>
            <a:off x="9137010" y="4946542"/>
            <a:ext cx="25740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Geração de código 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09048FF-E80E-427A-7AB3-8DD153F6E592}"/>
              </a:ext>
            </a:extLst>
          </p:cNvPr>
          <p:cNvCxnSpPr>
            <a:cxnSpLocks/>
          </p:cNvCxnSpPr>
          <p:nvPr/>
        </p:nvCxnSpPr>
        <p:spPr>
          <a:xfrm flipH="1" flipV="1">
            <a:off x="6241409" y="4253218"/>
            <a:ext cx="2895601" cy="8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07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9D81-BC09-9B30-E236-54B93B042C3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/>
              <a:t>Tabelas em HTML: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28319D-4C66-003C-4FCF-BA1A76F5A8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59"/>
            <a:ext cx="7945073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&lt;</a:t>
            </a:r>
            <a:r>
              <a:rPr lang="pt-BR" altLang="pt-BR" sz="1100" b="1" dirty="0" err="1"/>
              <a:t>html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&lt;</a:t>
            </a:r>
            <a:r>
              <a:rPr lang="pt-BR" altLang="pt-BR" sz="1100" b="1" dirty="0" err="1"/>
              <a:t>table</a:t>
            </a:r>
            <a:r>
              <a:rPr lang="pt-BR" altLang="pt-BR" sz="1100" b="1" dirty="0"/>
              <a:t> </a:t>
            </a:r>
            <a:r>
              <a:rPr lang="pt-BR" altLang="pt-BR" sz="1100" b="1" dirty="0" err="1"/>
              <a:t>border</a:t>
            </a:r>
            <a:r>
              <a:rPr lang="pt-BR" altLang="pt-BR" sz="1100" b="1" dirty="0"/>
              <a:t>="1"&gt;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 &lt;</a:t>
            </a:r>
            <a:r>
              <a:rPr lang="pt-BR" altLang="pt-BR" sz="1100" b="1" dirty="0" err="1"/>
              <a:t>thead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    &lt;</a:t>
            </a:r>
            <a:r>
              <a:rPr lang="pt-BR" altLang="pt-BR" sz="1100" b="1" dirty="0" err="1"/>
              <a:t>tr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        &lt;</a:t>
            </a:r>
            <a:r>
              <a:rPr lang="pt-BR" altLang="pt-BR" sz="1100" b="1" dirty="0" err="1"/>
              <a:t>th</a:t>
            </a:r>
            <a:r>
              <a:rPr lang="pt-BR" altLang="pt-BR" sz="1100" b="1" dirty="0"/>
              <a:t>&gt;Nome&lt;/</a:t>
            </a:r>
            <a:r>
              <a:rPr lang="pt-BR" altLang="pt-BR" sz="1100" b="1" dirty="0" err="1"/>
              <a:t>th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        &lt;</a:t>
            </a:r>
            <a:r>
              <a:rPr lang="pt-BR" altLang="pt-BR" sz="1100" b="1" dirty="0" err="1"/>
              <a:t>th</a:t>
            </a:r>
            <a:r>
              <a:rPr lang="pt-BR" altLang="pt-BR" sz="1100" b="1" dirty="0"/>
              <a:t>&gt;Idade&lt;/</a:t>
            </a:r>
            <a:r>
              <a:rPr lang="pt-BR" altLang="pt-BR" sz="1100" b="1" dirty="0" err="1"/>
              <a:t>th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    &lt;/</a:t>
            </a:r>
            <a:r>
              <a:rPr lang="pt-BR" altLang="pt-BR" sz="1100" b="1" dirty="0" err="1"/>
              <a:t>tr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 &lt;/</a:t>
            </a:r>
            <a:r>
              <a:rPr lang="pt-BR" altLang="pt-BR" sz="1100" b="1" dirty="0" err="1"/>
              <a:t>thead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&lt;</a:t>
            </a:r>
            <a:r>
              <a:rPr lang="pt-BR" altLang="pt-BR" sz="1100" b="1" dirty="0" err="1"/>
              <a:t>tbody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    &lt;</a:t>
            </a:r>
            <a:r>
              <a:rPr lang="pt-BR" altLang="pt-BR" sz="1100" b="1" dirty="0" err="1"/>
              <a:t>tr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        &lt;</a:t>
            </a:r>
            <a:r>
              <a:rPr lang="pt-BR" altLang="pt-BR" sz="1100" b="1" dirty="0" err="1"/>
              <a:t>td</a:t>
            </a:r>
            <a:r>
              <a:rPr lang="pt-BR" altLang="pt-BR" sz="1100" b="1" dirty="0"/>
              <a:t>&gt;Ted&lt;/</a:t>
            </a:r>
            <a:r>
              <a:rPr lang="pt-BR" altLang="pt-BR" sz="1100" b="1" dirty="0" err="1"/>
              <a:t>td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        &lt;</a:t>
            </a:r>
            <a:r>
              <a:rPr lang="pt-BR" altLang="pt-BR" sz="1100" b="1" dirty="0" err="1"/>
              <a:t>td</a:t>
            </a:r>
            <a:r>
              <a:rPr lang="pt-BR" altLang="pt-BR" sz="1100" b="1" dirty="0"/>
              <a:t>&gt;22&lt;/</a:t>
            </a:r>
            <a:r>
              <a:rPr lang="pt-BR" altLang="pt-BR" sz="1100" b="1" dirty="0" err="1"/>
              <a:t>td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&lt;/</a:t>
            </a:r>
            <a:r>
              <a:rPr lang="pt-BR" altLang="pt-BR" sz="1100" b="1" dirty="0" err="1"/>
              <a:t>tr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    &lt;</a:t>
            </a:r>
            <a:r>
              <a:rPr lang="pt-BR" altLang="pt-BR" sz="1100" b="1" dirty="0" err="1"/>
              <a:t>tr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        &lt;</a:t>
            </a:r>
            <a:r>
              <a:rPr lang="pt-BR" altLang="pt-BR" sz="1100" b="1" dirty="0" err="1"/>
              <a:t>td</a:t>
            </a:r>
            <a:r>
              <a:rPr lang="pt-BR" altLang="pt-BR" sz="1100" b="1" dirty="0"/>
              <a:t>&gt;Ralf&lt;/</a:t>
            </a:r>
            <a:r>
              <a:rPr lang="pt-BR" altLang="pt-BR" sz="1100" b="1" dirty="0" err="1"/>
              <a:t>td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        &lt;</a:t>
            </a:r>
            <a:r>
              <a:rPr lang="pt-BR" altLang="pt-BR" sz="1100" b="1" dirty="0" err="1"/>
              <a:t>td</a:t>
            </a:r>
            <a:r>
              <a:rPr lang="pt-BR" altLang="pt-BR" sz="1100" b="1" dirty="0"/>
              <a:t>&gt;26&lt;/</a:t>
            </a:r>
            <a:r>
              <a:rPr lang="pt-BR" altLang="pt-BR" sz="1100" b="1" dirty="0" err="1"/>
              <a:t>td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&lt;/</a:t>
            </a:r>
            <a:r>
              <a:rPr lang="pt-BR" altLang="pt-BR" sz="1100" b="1" dirty="0" err="1"/>
              <a:t>tr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&lt;/</a:t>
            </a:r>
            <a:r>
              <a:rPr lang="pt-BR" altLang="pt-BR" sz="1100" b="1" dirty="0" err="1"/>
              <a:t>tbody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&lt;/</a:t>
            </a:r>
            <a:r>
              <a:rPr lang="pt-BR" altLang="pt-BR" sz="1100" b="1" dirty="0" err="1"/>
              <a:t>table</a:t>
            </a:r>
            <a:r>
              <a:rPr lang="pt-BR" altLang="pt-BR" sz="11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b="1" dirty="0"/>
              <a:t>&lt;/</a:t>
            </a:r>
            <a:r>
              <a:rPr lang="pt-BR" altLang="pt-BR" sz="1100" b="1" dirty="0" err="1"/>
              <a:t>html</a:t>
            </a:r>
            <a:r>
              <a:rPr lang="pt-BR" altLang="pt-BR" sz="11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39571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AA3D8-08C3-ACBD-84EC-5CE1E7C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Retornando ao aplicativo construção de banco de dados com </a:t>
            </a:r>
            <a:r>
              <a:rPr lang="pt-BR" dirty="0" err="1"/>
              <a:t>Flask</a:t>
            </a:r>
            <a:r>
              <a:rPr lang="pt-BR" dirty="0"/>
              <a:t> e </a:t>
            </a:r>
            <a:r>
              <a:rPr lang="pt-BR" dirty="0" err="1"/>
              <a:t>SQLAlchemy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71461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0DE12-AC82-A48D-727D-3B5FE38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show_all.html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BABDA-6FA9-5187-0A8A-9836D99A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&lt;h1&gt;Aplicativo para Cadastro de Usuário &lt;/h1&gt;</a:t>
            </a:r>
          </a:p>
          <a:p>
            <a:pPr marL="0" indent="0">
              <a:buNone/>
            </a:pPr>
            <a:r>
              <a:rPr lang="pt-BR" dirty="0"/>
              <a:t>   &lt;h2&gt;Usando </a:t>
            </a:r>
            <a:r>
              <a:rPr lang="pt-BR" dirty="0" err="1"/>
              <a:t>Flask</a:t>
            </a:r>
            <a:r>
              <a:rPr lang="pt-BR" dirty="0"/>
              <a:t> e </a:t>
            </a:r>
            <a:r>
              <a:rPr lang="pt-BR" dirty="0" err="1"/>
              <a:t>SQLAlchemy</a:t>
            </a:r>
            <a:r>
              <a:rPr lang="pt-BR" dirty="0"/>
              <a:t>&lt;/h2&gt;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&lt;body&gt;</a:t>
            </a:r>
          </a:p>
          <a:p>
            <a:pPr marL="0" indent="0">
              <a:buNone/>
            </a:pPr>
            <a:r>
              <a:rPr lang="pt-BR" dirty="0"/>
              <a:t>         &lt;a </a:t>
            </a:r>
            <a:r>
              <a:rPr lang="pt-BR" dirty="0" err="1"/>
              <a:t>href</a:t>
            </a:r>
            <a:r>
              <a:rPr lang="pt-BR" dirty="0"/>
              <a:t> = "{{ </a:t>
            </a:r>
            <a:r>
              <a:rPr lang="pt-BR" dirty="0" err="1"/>
              <a:t>url_for</a:t>
            </a:r>
            <a:r>
              <a:rPr lang="pt-BR" dirty="0"/>
              <a:t>('</a:t>
            </a:r>
            <a:r>
              <a:rPr lang="pt-BR" dirty="0" err="1"/>
              <a:t>show_all</a:t>
            </a:r>
            <a:r>
              <a:rPr lang="pt-BR" dirty="0"/>
              <a:t>') }}"&gt;&lt;/a&gt;</a:t>
            </a:r>
          </a:p>
          <a:p>
            <a:pPr marL="0" indent="0">
              <a:buNone/>
            </a:pPr>
            <a:r>
              <a:rPr lang="pt-BR" dirty="0"/>
              <a:t>        {%- for aviso in </a:t>
            </a:r>
            <a:r>
              <a:rPr lang="pt-BR" dirty="0" err="1"/>
              <a:t>get_flashed_messages</a:t>
            </a:r>
            <a:r>
              <a:rPr lang="pt-BR" dirty="0"/>
              <a:t>() %}</a:t>
            </a:r>
          </a:p>
          <a:p>
            <a:pPr marL="0" indent="0">
              <a:buNone/>
            </a:pPr>
            <a:r>
              <a:rPr lang="pt-BR" dirty="0"/>
              <a:t>            {{ aviso }}</a:t>
            </a:r>
          </a:p>
          <a:p>
            <a:pPr marL="0" indent="0">
              <a:buNone/>
            </a:pPr>
            <a:r>
              <a:rPr lang="pt-BR" dirty="0"/>
              <a:t>        {%- </a:t>
            </a:r>
            <a:r>
              <a:rPr lang="pt-BR" dirty="0" err="1"/>
              <a:t>endfor</a:t>
            </a:r>
            <a:r>
              <a:rPr lang="pt-BR" dirty="0"/>
              <a:t> %}  </a:t>
            </a:r>
          </a:p>
          <a:p>
            <a:pPr marL="0" indent="0">
              <a:buNone/>
            </a:pPr>
            <a:r>
              <a:rPr lang="pt-BR" dirty="0"/>
              <a:t>        &lt;a </a:t>
            </a:r>
            <a:r>
              <a:rPr lang="pt-BR" dirty="0" err="1"/>
              <a:t>href</a:t>
            </a:r>
            <a:r>
              <a:rPr lang="pt-BR" dirty="0"/>
              <a:t> = "{{ </a:t>
            </a:r>
            <a:r>
              <a:rPr lang="pt-BR" dirty="0" err="1"/>
              <a:t>url_for</a:t>
            </a:r>
            <a:r>
              <a:rPr lang="pt-BR" dirty="0"/>
              <a:t>('new') }}"&gt;&lt;h3&gt;Cadastrar Usuário&lt;/h3&gt;&lt;/a&gt;    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134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0202B-D0FD-E446-36C3-1BB68BFCDA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show_all</a:t>
            </a:r>
            <a:r>
              <a:rPr lang="pt-BR" dirty="0"/>
              <a:t> tabela </a:t>
            </a:r>
            <a:r>
              <a:rPr lang="pt-BR" dirty="0" err="1"/>
              <a:t>head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C2A2F-FB51-C2A6-1E86-E11305D34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&lt;table border="1" &gt; </a:t>
            </a:r>
          </a:p>
          <a:p>
            <a:pPr marL="0" indent="0">
              <a:buNone/>
            </a:pPr>
            <a:r>
              <a:rPr lang="en-US" dirty="0"/>
              <a:t>        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&lt;tr&gt;</a:t>
            </a:r>
          </a:p>
          <a:p>
            <a:pPr marL="0" indent="0">
              <a:buNone/>
            </a:pPr>
            <a:r>
              <a:rPr lang="en-US" dirty="0"/>
              <a:t>               &lt;</a:t>
            </a:r>
            <a:r>
              <a:rPr lang="en-US" dirty="0" err="1"/>
              <a:t>th</a:t>
            </a:r>
            <a:r>
              <a:rPr lang="en-US" dirty="0"/>
              <a:t> width="500" height="20"&gt;  </a:t>
            </a:r>
            <a:r>
              <a:rPr lang="en-US" dirty="0" err="1"/>
              <a:t>nome</a:t>
            </a:r>
            <a:r>
              <a:rPr lang="en-US" dirty="0"/>
              <a:t>  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   &lt;</a:t>
            </a:r>
            <a:r>
              <a:rPr lang="en-US" dirty="0" err="1"/>
              <a:t>th</a:t>
            </a:r>
            <a:r>
              <a:rPr lang="en-US" dirty="0"/>
              <a:t> width="100" height="20"&gt;  </a:t>
            </a:r>
            <a:r>
              <a:rPr lang="en-US" dirty="0" err="1"/>
              <a:t>rg</a:t>
            </a:r>
            <a:r>
              <a:rPr lang="en-US" dirty="0"/>
              <a:t>  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   &lt;</a:t>
            </a:r>
            <a:r>
              <a:rPr lang="en-US" dirty="0" err="1"/>
              <a:t>th</a:t>
            </a:r>
            <a:r>
              <a:rPr lang="en-US" dirty="0"/>
              <a:t> width="200" height="20"&gt;  </a:t>
            </a:r>
            <a:r>
              <a:rPr lang="en-US" dirty="0" err="1"/>
              <a:t>cpf</a:t>
            </a:r>
            <a:r>
              <a:rPr lang="en-US" dirty="0"/>
              <a:t>  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&lt;/tr&gt;</a:t>
            </a:r>
          </a:p>
          <a:p>
            <a:pPr marL="0" indent="0">
              <a:buNone/>
            </a:pPr>
            <a:r>
              <a:rPr lang="en-US" dirty="0"/>
              <a:t>         &lt;/</a:t>
            </a:r>
            <a:r>
              <a:rPr lang="en-US" dirty="0" err="1"/>
              <a:t>thead</a:t>
            </a:r>
            <a:r>
              <a:rPr lang="en-US" dirty="0"/>
              <a:t>&gt;   </a:t>
            </a:r>
          </a:p>
          <a:p>
            <a:pPr marL="0" indent="0">
              <a:buNone/>
            </a:pPr>
            <a:r>
              <a:rPr lang="pt-BR" dirty="0"/>
              <a:t>      </a:t>
            </a:r>
          </a:p>
          <a:p>
            <a:pPr marL="0" indent="0">
              <a:buNone/>
            </a:pPr>
            <a:r>
              <a:rPr lang="pt-BR" dirty="0"/>
              <a:t>         </a:t>
            </a:r>
          </a:p>
        </p:txBody>
      </p:sp>
    </p:spTree>
    <p:extLst>
      <p:ext uri="{BB962C8B-B14F-4D97-AF65-F5344CB8AC3E}">
        <p14:creationId xmlns:p14="http://schemas.microsoft.com/office/powerpoint/2010/main" val="270574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CD0B5-D23B-9BBE-FE7B-846E641A9F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show_all</a:t>
            </a:r>
            <a:r>
              <a:rPr lang="pt-BR" dirty="0"/>
              <a:t> tabela body: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E688D-709E-0E2A-90CA-0E6C85D3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tbody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{% for </a:t>
            </a:r>
            <a:r>
              <a:rPr lang="pt-BR" dirty="0" err="1"/>
              <a:t>usuario</a:t>
            </a:r>
            <a:r>
              <a:rPr lang="pt-BR" dirty="0"/>
              <a:t> in </a:t>
            </a:r>
            <a:r>
              <a:rPr lang="pt-BR" dirty="0" err="1"/>
              <a:t>usuarios</a:t>
            </a:r>
            <a:r>
              <a:rPr lang="pt-BR" dirty="0"/>
              <a:t> %}</a:t>
            </a:r>
          </a:p>
          <a:p>
            <a:pPr marL="0" indent="0">
              <a:buNone/>
            </a:pPr>
            <a:r>
              <a:rPr lang="pt-BR" dirty="0"/>
              <a:t>               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      &lt;</a:t>
            </a:r>
            <a:r>
              <a:rPr lang="pt-BR" dirty="0" err="1"/>
              <a:t>td</a:t>
            </a:r>
            <a:r>
              <a:rPr lang="pt-BR" dirty="0"/>
              <a:t>&gt;{{ </a:t>
            </a:r>
            <a:r>
              <a:rPr lang="pt-BR" dirty="0" err="1"/>
              <a:t>usuario.nome</a:t>
            </a:r>
            <a:r>
              <a:rPr lang="pt-BR" dirty="0"/>
              <a:t> }}&lt;/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      &lt;</a:t>
            </a:r>
            <a:r>
              <a:rPr lang="pt-BR" dirty="0" err="1"/>
              <a:t>td</a:t>
            </a:r>
            <a:r>
              <a:rPr lang="pt-BR" dirty="0"/>
              <a:t>&gt;{{ </a:t>
            </a:r>
            <a:r>
              <a:rPr lang="pt-BR" dirty="0" err="1"/>
              <a:t>usuario.rg</a:t>
            </a:r>
            <a:r>
              <a:rPr lang="pt-BR" dirty="0"/>
              <a:t> }}&lt;/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      &lt;</a:t>
            </a:r>
            <a:r>
              <a:rPr lang="pt-BR" dirty="0" err="1"/>
              <a:t>td</a:t>
            </a:r>
            <a:r>
              <a:rPr lang="pt-BR" dirty="0"/>
              <a:t>&gt;{{ </a:t>
            </a:r>
            <a:r>
              <a:rPr lang="pt-BR" dirty="0" err="1"/>
              <a:t>usuario.cpf</a:t>
            </a:r>
            <a:r>
              <a:rPr lang="pt-BR" dirty="0"/>
              <a:t> }}&lt;/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   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{% </a:t>
            </a:r>
            <a:r>
              <a:rPr lang="pt-BR" dirty="0" err="1"/>
              <a:t>endfor</a:t>
            </a:r>
            <a:r>
              <a:rPr lang="pt-BR" dirty="0"/>
              <a:t> %}</a:t>
            </a:r>
          </a:p>
          <a:p>
            <a:pPr marL="0" indent="0">
              <a:buNone/>
            </a:pPr>
            <a:r>
              <a:rPr lang="pt-BR" dirty="0"/>
              <a:t>         &lt;/</a:t>
            </a:r>
            <a:r>
              <a:rPr lang="pt-BR" dirty="0" err="1"/>
              <a:t>tbody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&lt;/</a:t>
            </a:r>
            <a:r>
              <a:rPr lang="pt-BR" dirty="0" err="1"/>
              <a:t>table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   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991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67BCD75-FB75-61B7-AFD0-0C8DF2F34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t="5303" r="31196" b="23272"/>
          <a:stretch/>
        </p:blipFill>
        <p:spPr>
          <a:xfrm>
            <a:off x="450572" y="325368"/>
            <a:ext cx="10707757" cy="63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53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2A69A835-1562-098A-0110-A4D82AB1B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2" r="37065" b="54591"/>
          <a:stretch/>
        </p:blipFill>
        <p:spPr>
          <a:xfrm>
            <a:off x="742122" y="477078"/>
            <a:ext cx="10421723" cy="29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39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58AC4-9816-A2D1-E0E4-B5FF220A5D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new.html: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448B0-BF53-026E-A660-20C79E9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&lt;body&gt;</a:t>
            </a:r>
          </a:p>
          <a:p>
            <a:pPr marL="0" indent="0">
              <a:buNone/>
            </a:pPr>
            <a:r>
              <a:rPr lang="pt-BR" dirty="0"/>
              <a:t>   </a:t>
            </a:r>
          </a:p>
          <a:p>
            <a:pPr marL="0" indent="0">
              <a:buNone/>
            </a:pPr>
            <a:r>
              <a:rPr lang="pt-BR" dirty="0"/>
              <a:t>     &lt;h2&gt; Formulário para Cadastro de Usuário.&lt;/h2&gt;</a:t>
            </a:r>
          </a:p>
          <a:p>
            <a:pPr marL="0" indent="0">
              <a:buNone/>
            </a:pPr>
            <a:r>
              <a:rPr lang="pt-BR" dirty="0"/>
              <a:t>      </a:t>
            </a:r>
          </a:p>
          <a:p>
            <a:pPr marL="0" indent="0">
              <a:buNone/>
            </a:pPr>
            <a:r>
              <a:rPr lang="pt-BR" dirty="0"/>
              <a:t>      {%- for aviso in </a:t>
            </a:r>
            <a:r>
              <a:rPr lang="pt-BR" dirty="0" err="1"/>
              <a:t>get_flashed_messages</a:t>
            </a:r>
            <a:r>
              <a:rPr lang="pt-BR" dirty="0"/>
              <a:t>() %}</a:t>
            </a:r>
          </a:p>
          <a:p>
            <a:pPr marL="0" indent="0">
              <a:buNone/>
            </a:pPr>
            <a:r>
              <a:rPr lang="pt-BR" dirty="0"/>
              <a:t>            {{ aviso }}</a:t>
            </a:r>
          </a:p>
          <a:p>
            <a:pPr marL="0" indent="0">
              <a:buNone/>
            </a:pPr>
            <a:r>
              <a:rPr lang="pt-BR" dirty="0"/>
              <a:t>      {%- </a:t>
            </a:r>
            <a:r>
              <a:rPr lang="pt-BR" dirty="0" err="1"/>
              <a:t>endfor</a:t>
            </a:r>
            <a:r>
              <a:rPr lang="pt-BR" dirty="0"/>
              <a:t> %}  </a:t>
            </a:r>
          </a:p>
          <a:p>
            <a:pPr marL="0" indent="0">
              <a:buNone/>
            </a:pPr>
            <a:r>
              <a:rPr lang="pt-BR" dirty="0"/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2483416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6A6E-D266-D133-7B78-937FB376E8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new.html: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DDF1B-4625-4294-498E-6805400C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      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= "/new" </a:t>
            </a:r>
            <a:r>
              <a:rPr lang="pt-BR" dirty="0" err="1"/>
              <a:t>method</a:t>
            </a:r>
            <a:r>
              <a:rPr lang="pt-BR" dirty="0"/>
              <a:t> = "post"&gt;</a:t>
            </a:r>
          </a:p>
          <a:p>
            <a:pPr marL="0" indent="0">
              <a:buNone/>
            </a:pPr>
            <a:r>
              <a:rPr lang="pt-BR" dirty="0"/>
              <a:t>        &lt;p&gt;         NOME:         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 = "nome" &gt;&lt;</a:t>
            </a:r>
            <a:r>
              <a:rPr lang="pt-BR" dirty="0" err="1"/>
              <a:t>br</a:t>
            </a:r>
            <a:r>
              <a:rPr lang="pt-BR" dirty="0"/>
              <a:t>&gt;        &lt;/p&gt;</a:t>
            </a:r>
          </a:p>
          <a:p>
            <a:pPr marL="0" indent="0">
              <a:buNone/>
            </a:pPr>
            <a:r>
              <a:rPr lang="pt-BR" dirty="0"/>
              <a:t>        &lt;p&gt;          RG:         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 = "</a:t>
            </a:r>
            <a:r>
              <a:rPr lang="pt-BR" dirty="0" err="1"/>
              <a:t>rg</a:t>
            </a:r>
            <a:r>
              <a:rPr lang="pt-BR" dirty="0"/>
              <a:t>"  &gt;&lt;</a:t>
            </a:r>
            <a:r>
              <a:rPr lang="pt-BR" dirty="0" err="1"/>
              <a:t>br</a:t>
            </a:r>
            <a:r>
              <a:rPr lang="pt-BR" dirty="0"/>
              <a:t>&gt;        &lt;/p&gt;</a:t>
            </a:r>
          </a:p>
          <a:p>
            <a:pPr marL="0" indent="0">
              <a:buNone/>
            </a:pPr>
            <a:r>
              <a:rPr lang="pt-BR" dirty="0"/>
              <a:t>        &lt;p&gt;          CPF:         &lt;input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= "</a:t>
            </a:r>
            <a:r>
              <a:rPr lang="pt-BR" dirty="0" err="1"/>
              <a:t>cpf</a:t>
            </a:r>
            <a:r>
              <a:rPr lang="pt-BR" dirty="0"/>
              <a:t>" &gt;        &lt;/p&gt;</a:t>
            </a:r>
          </a:p>
          <a:p>
            <a:pPr marL="0" indent="0">
              <a:buNone/>
            </a:pPr>
            <a:r>
              <a:rPr lang="pt-BR" dirty="0"/>
              <a:t>         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 &gt;</a:t>
            </a:r>
          </a:p>
          <a:p>
            <a:pPr marL="0" indent="0">
              <a:buNone/>
            </a:pPr>
            <a:r>
              <a:rPr lang="pt-BR" dirty="0"/>
              <a:t>      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</a:t>
            </a:r>
          </a:p>
          <a:p>
            <a:pPr marL="0" indent="0">
              <a:buNone/>
            </a:pPr>
            <a:r>
              <a:rPr lang="pt-BR" dirty="0"/>
              <a:t>   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5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527CE8-0FBF-B3E3-B6A3-9B5392841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6" t="5303" r="26739" b="45892"/>
          <a:stretch/>
        </p:blipFill>
        <p:spPr>
          <a:xfrm>
            <a:off x="424069" y="471143"/>
            <a:ext cx="9846366" cy="62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48CFCAD-7D2C-C09B-0100-050233E52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t="5303" r="24892" b="39511"/>
          <a:stretch/>
        </p:blipFill>
        <p:spPr>
          <a:xfrm>
            <a:off x="1020416" y="172340"/>
            <a:ext cx="9515061" cy="65133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B95580B-C4C9-3357-7800-B949D6B8E057}"/>
              </a:ext>
            </a:extLst>
          </p:cNvPr>
          <p:cNvSpPr txBox="1"/>
          <p:nvPr/>
        </p:nvSpPr>
        <p:spPr>
          <a:xfrm>
            <a:off x="10535477" y="1616765"/>
            <a:ext cx="14444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Método post.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BEF4B1-1D1D-91B1-AB07-A907EC0B585C}"/>
              </a:ext>
            </a:extLst>
          </p:cNvPr>
          <p:cNvSpPr txBox="1"/>
          <p:nvPr/>
        </p:nvSpPr>
        <p:spPr>
          <a:xfrm>
            <a:off x="10535477" y="3412548"/>
            <a:ext cx="1444488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Métodos </a:t>
            </a:r>
            <a:r>
              <a:rPr lang="pt-BR" dirty="0" err="1"/>
              <a:t>redirect</a:t>
            </a:r>
            <a:r>
              <a:rPr lang="pt-BR" dirty="0"/>
              <a:t> e </a:t>
            </a:r>
            <a:r>
              <a:rPr lang="pt-BR" dirty="0" err="1"/>
              <a:t>url_for</a:t>
            </a:r>
            <a:r>
              <a:rPr lang="pt-BR" dirty="0"/>
              <a:t>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4C4AE4-58E1-166A-5A44-49330CA59A9D}"/>
              </a:ext>
            </a:extLst>
          </p:cNvPr>
          <p:cNvCxnSpPr>
            <a:cxnSpLocks/>
          </p:cNvCxnSpPr>
          <p:nvPr/>
        </p:nvCxnSpPr>
        <p:spPr>
          <a:xfrm flipH="1">
            <a:off x="3538330" y="1924013"/>
            <a:ext cx="6997147" cy="70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B1A94DA-0800-85BD-5674-9C2546AFA05B}"/>
              </a:ext>
            </a:extLst>
          </p:cNvPr>
          <p:cNvCxnSpPr>
            <a:cxnSpLocks/>
          </p:cNvCxnSpPr>
          <p:nvPr/>
        </p:nvCxnSpPr>
        <p:spPr>
          <a:xfrm flipH="1" flipV="1">
            <a:off x="6400800" y="3550573"/>
            <a:ext cx="4134677" cy="24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6B9CBCC-7E7C-45DE-D76B-934B2945AF4D}"/>
              </a:ext>
            </a:extLst>
          </p:cNvPr>
          <p:cNvCxnSpPr>
            <a:cxnSpLocks/>
          </p:cNvCxnSpPr>
          <p:nvPr/>
        </p:nvCxnSpPr>
        <p:spPr>
          <a:xfrm flipH="1">
            <a:off x="6469310" y="3890485"/>
            <a:ext cx="4066167" cy="16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71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2CB9-5F3C-CCB3-C1F3-ED197D4D35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Cadastro de Usuários: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03D496-68AA-982D-26C3-63A5C4D32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86" r="37037" b="54303"/>
          <a:stretch/>
        </p:blipFill>
        <p:spPr>
          <a:xfrm>
            <a:off x="838200" y="2146853"/>
            <a:ext cx="10577496" cy="306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1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9FBF1-39C1-5E6F-3792-3D0347DEFB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Cadastrar o Usuário inserindo os dados: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DDC329-EC1F-8D20-075D-97115914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28" r="64122" b="53772"/>
          <a:stretch/>
        </p:blipFill>
        <p:spPr>
          <a:xfrm>
            <a:off x="1182756" y="1974334"/>
            <a:ext cx="9153939" cy="451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18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15C98-5E16-D732-230A-9EA4BE62A8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Cadastro do Usuário realizado: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4DEA9D-7A6F-0B01-1312-194541E2B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16" r="33837" b="49644"/>
          <a:stretch/>
        </p:blipFill>
        <p:spPr>
          <a:xfrm>
            <a:off x="954155" y="1961321"/>
            <a:ext cx="10541906" cy="32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89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159A3-5FC9-B01D-8898-C8671B7C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621C2-44D2-451B-9405-3A7DF104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0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25450-8DE9-A776-14BA-ADC2064A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CB6FA-99C7-7307-0363-055B72CD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0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02594-630E-567F-9B66-5E35AB76E90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1ª rota do app: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A7C93-1C0B-0169-4E82-8A6317E9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26" y="1852130"/>
            <a:ext cx="11035748" cy="4351338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A 1ª parte do app cria a tela de login e autentica ou não o log in.</a:t>
            </a:r>
          </a:p>
          <a:p>
            <a:pPr marL="0" indent="0">
              <a:buNone/>
            </a:pPr>
            <a:br>
              <a:rPr lang="pt-BR" altLang="pt-BR" dirty="0"/>
            </a:br>
            <a:r>
              <a:rPr lang="pt-BR" sz="2800" dirty="0"/>
              <a:t>@app.route('/', </a:t>
            </a:r>
            <a:r>
              <a:rPr lang="pt-BR" sz="2800" dirty="0" err="1"/>
              <a:t>methods</a:t>
            </a:r>
            <a:r>
              <a:rPr lang="pt-BR" sz="2800" dirty="0"/>
              <a:t>=['GET', 'POST'])</a:t>
            </a:r>
          </a:p>
          <a:p>
            <a:pPr marL="0" indent="0">
              <a:buNone/>
            </a:pPr>
            <a:r>
              <a:rPr lang="pt-BR" sz="2800" dirty="0" err="1"/>
              <a:t>def</a:t>
            </a:r>
            <a:r>
              <a:rPr lang="pt-BR" sz="2800" dirty="0"/>
              <a:t> login():</a:t>
            </a:r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if</a:t>
            </a:r>
            <a:r>
              <a:rPr lang="pt-BR" sz="2800" dirty="0"/>
              <a:t> </a:t>
            </a:r>
            <a:r>
              <a:rPr lang="pt-BR" sz="2800" dirty="0" err="1"/>
              <a:t>request.method</a:t>
            </a:r>
            <a:r>
              <a:rPr lang="pt-BR" sz="2800" dirty="0"/>
              <a:t> == 'POST':</a:t>
            </a:r>
          </a:p>
          <a:p>
            <a:pPr marL="0" indent="0">
              <a:buNone/>
            </a:pPr>
            <a:r>
              <a:rPr lang="pt-BR" sz="2800" dirty="0"/>
              <a:t>        </a:t>
            </a:r>
            <a:r>
              <a:rPr lang="pt-BR" sz="2800" dirty="0" err="1"/>
              <a:t>if</a:t>
            </a:r>
            <a:r>
              <a:rPr lang="pt-BR" sz="2800" dirty="0"/>
              <a:t> </a:t>
            </a:r>
            <a:r>
              <a:rPr lang="pt-BR" sz="2800" dirty="0" err="1"/>
              <a:t>request.form</a:t>
            </a:r>
            <a:r>
              <a:rPr lang="pt-BR" sz="2800" dirty="0"/>
              <a:t>['</a:t>
            </a:r>
            <a:r>
              <a:rPr lang="pt-BR" sz="2800" dirty="0" err="1"/>
              <a:t>username</a:t>
            </a:r>
            <a:r>
              <a:rPr lang="pt-BR" sz="2800" dirty="0"/>
              <a:t>'] != 'admin' </a:t>
            </a:r>
            <a:r>
              <a:rPr lang="pt-BR" sz="2800" dirty="0" err="1"/>
              <a:t>or</a:t>
            </a:r>
            <a:r>
              <a:rPr lang="pt-BR" sz="2800" dirty="0"/>
              <a:t> </a:t>
            </a:r>
            <a:r>
              <a:rPr lang="pt-BR" sz="2800" dirty="0" err="1"/>
              <a:t>request.form</a:t>
            </a:r>
            <a:r>
              <a:rPr lang="pt-BR" sz="2800" dirty="0"/>
              <a:t>['</a:t>
            </a:r>
            <a:r>
              <a:rPr lang="pt-BR" sz="2800" dirty="0" err="1"/>
              <a:t>password</a:t>
            </a:r>
            <a:r>
              <a:rPr lang="pt-BR" sz="2800" dirty="0"/>
              <a:t>'] != '123':</a:t>
            </a:r>
          </a:p>
          <a:p>
            <a:pPr marL="0" indent="0">
              <a:buNone/>
            </a:pPr>
            <a:r>
              <a:rPr lang="pt-BR" sz="2800" dirty="0"/>
              <a:t>         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redirect</a:t>
            </a:r>
            <a:r>
              <a:rPr lang="pt-BR" sz="2800" dirty="0"/>
              <a:t>(</a:t>
            </a:r>
            <a:r>
              <a:rPr lang="pt-BR" sz="2800" dirty="0" err="1"/>
              <a:t>url_for</a:t>
            </a:r>
            <a:r>
              <a:rPr lang="pt-BR" sz="2800" dirty="0"/>
              <a:t>('login’))</a:t>
            </a:r>
          </a:p>
          <a:p>
            <a:pPr marL="0" indent="0">
              <a:buNone/>
            </a:pPr>
            <a:r>
              <a:rPr lang="pt-BR" sz="2800" dirty="0"/>
              <a:t>        </a:t>
            </a:r>
            <a:r>
              <a:rPr lang="pt-BR" sz="2800" dirty="0" err="1"/>
              <a:t>else</a:t>
            </a:r>
            <a:r>
              <a:rPr lang="pt-BR" sz="2800" dirty="0"/>
              <a:t>:</a:t>
            </a:r>
          </a:p>
          <a:p>
            <a:pPr marL="0" indent="0">
              <a:buNone/>
            </a:pPr>
            <a:r>
              <a:rPr lang="pt-BR" sz="2800" dirty="0"/>
              <a:t>         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redirect</a:t>
            </a:r>
            <a:r>
              <a:rPr lang="pt-BR" sz="2800" dirty="0"/>
              <a:t>(</a:t>
            </a:r>
            <a:r>
              <a:rPr lang="pt-BR" sz="2800" dirty="0" err="1"/>
              <a:t>url_for</a:t>
            </a:r>
            <a:r>
              <a:rPr lang="pt-BR" sz="2800" dirty="0"/>
              <a:t>('index'))</a:t>
            </a:r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render_template</a:t>
            </a:r>
            <a:r>
              <a:rPr lang="pt-BR" sz="2800" dirty="0"/>
              <a:t>('form_login.html')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94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C1FA-3424-F355-3C5C-E2DF6EE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2ª rota do app: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E75F7-2BD9-E1DB-F2F5-FFCCA0CC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2ª rota do app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avança o login realizado para uma outra página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sz="2800" dirty="0"/>
              <a:t>@app.route('/index')</a:t>
            </a:r>
          </a:p>
          <a:p>
            <a:pPr marL="0" indent="0">
              <a:buNone/>
            </a:pPr>
            <a:r>
              <a:rPr lang="pt-BR" sz="2800" dirty="0" err="1"/>
              <a:t>def</a:t>
            </a:r>
            <a:r>
              <a:rPr lang="pt-BR" sz="2800" dirty="0"/>
              <a:t> index():</a:t>
            </a:r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render_template</a:t>
            </a:r>
            <a:r>
              <a:rPr lang="pt-BR" sz="2800" dirty="0"/>
              <a:t>('index.html')</a:t>
            </a:r>
          </a:p>
          <a:p>
            <a:pPr marL="0" indent="0">
              <a:buNone/>
            </a:pPr>
            <a:br>
              <a:rPr lang="pt-BR" sz="2800" dirty="0"/>
            </a:br>
            <a:br>
              <a:rPr lang="pt-BR" altLang="pt-BR" dirty="0"/>
            </a:br>
            <a:endParaRPr lang="pt-BR" alt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01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ED52B-67D7-1505-3718-1E7E4668936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os.urandom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A4FCF2-53EA-2701-6C57-904D9E59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O módulo OS (</a:t>
            </a:r>
            <a:r>
              <a:rPr lang="pt-BR" dirty="0" err="1"/>
              <a:t>Operational</a:t>
            </a:r>
            <a:r>
              <a:rPr lang="pt-BR" dirty="0"/>
              <a:t> System) em Python fornece funções para o aplicativo interagir com o sistema operacional.</a:t>
            </a:r>
          </a:p>
          <a:p>
            <a:pPr marL="0" indent="0">
              <a:buNone/>
            </a:pPr>
            <a:r>
              <a:rPr lang="pt-BR" altLang="pt-BR" dirty="0"/>
              <a:t>- </a:t>
            </a:r>
            <a:r>
              <a:rPr lang="pt-BR" altLang="pt-BR" dirty="0" err="1"/>
              <a:t>os.urandom</a:t>
            </a:r>
            <a:r>
              <a:rPr lang="pt-BR" altLang="pt-BR" dirty="0"/>
              <a:t>(</a:t>
            </a:r>
            <a:r>
              <a:rPr lang="pt-BR" altLang="pt-BR" dirty="0" err="1"/>
              <a:t>number</a:t>
            </a:r>
            <a:r>
              <a:rPr lang="pt-BR" altLang="pt-BR" dirty="0"/>
              <a:t>) é um método usado para gerar uma </a:t>
            </a:r>
            <a:r>
              <a:rPr lang="pt-BR" altLang="pt-BR" dirty="0" err="1"/>
              <a:t>string</a:t>
            </a:r>
            <a:r>
              <a:rPr lang="pt-BR" altLang="pt-BR" dirty="0"/>
              <a:t> de bytes aleatórios (de tamanho definido) para uso criptográfico.</a:t>
            </a:r>
          </a:p>
          <a:p>
            <a:pPr marL="0" indent="0">
              <a:buNone/>
            </a:pPr>
            <a:r>
              <a:rPr lang="pt-BR" dirty="0"/>
              <a:t> Sintaxe: </a:t>
            </a:r>
            <a:r>
              <a:rPr lang="pt-BR" dirty="0" err="1"/>
              <a:t>os.urandom</a:t>
            </a:r>
            <a:r>
              <a:rPr lang="pt-BR" dirty="0"/>
              <a:t> (tamanho de bytes)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dirty="0"/>
              <a:t>    No </a:t>
            </a:r>
            <a:r>
              <a:rPr lang="pt-BR" sz="2800" dirty="0" err="1"/>
              <a:t>scrpit</a:t>
            </a:r>
            <a:r>
              <a:rPr lang="pt-BR" sz="2800" dirty="0"/>
              <a:t> </a:t>
            </a:r>
            <a:r>
              <a:rPr lang="pt-BR" sz="2800" dirty="0" err="1"/>
              <a:t>flask</a:t>
            </a:r>
            <a:r>
              <a:rPr lang="pt-BR" sz="2800" dirty="0"/>
              <a:t> digite: </a:t>
            </a:r>
            <a:r>
              <a:rPr lang="pt-BR" dirty="0" err="1"/>
              <a:t>app.config</a:t>
            </a:r>
            <a:r>
              <a:rPr lang="pt-BR" dirty="0"/>
              <a:t>['SECRET_KEY'] = </a:t>
            </a:r>
            <a:r>
              <a:rPr lang="pt-BR" dirty="0" err="1"/>
              <a:t>os.urandom</a:t>
            </a:r>
            <a:r>
              <a:rPr lang="pt-BR" dirty="0"/>
              <a:t>(12)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1FB953-E9ED-453A-0B68-46D39AD73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22" t="57008" b="32745"/>
          <a:stretch/>
        </p:blipFill>
        <p:spPr>
          <a:xfrm>
            <a:off x="4197624" y="4227445"/>
            <a:ext cx="5709199" cy="8547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76D273-F13D-E3EB-947F-F5A45CC3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9" t="21049" r="60652" b="65998"/>
          <a:stretch/>
        </p:blipFill>
        <p:spPr>
          <a:xfrm>
            <a:off x="1139686" y="4227444"/>
            <a:ext cx="2756453" cy="8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3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EC6A-6BD2-E10C-783E-9D440BADF7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form_login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E66E8-5CBF-F701-B94A-B3A76CC8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&lt;h1&gt;Login&lt;/h1&gt;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="/" </a:t>
            </a:r>
            <a:r>
              <a:rPr lang="pt-BR" dirty="0" err="1"/>
              <a:t>method</a:t>
            </a:r>
            <a:r>
              <a:rPr lang="pt-BR" dirty="0"/>
              <a:t>="POST"&gt;</a:t>
            </a:r>
          </a:p>
          <a:p>
            <a:pPr marL="0" indent="0">
              <a:buNone/>
            </a:pPr>
            <a:r>
              <a:rPr lang="pt-BR" dirty="0"/>
              <a:t>  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username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username</a:t>
            </a:r>
            <a:r>
              <a:rPr lang="pt-BR" dirty="0"/>
              <a:t>" </a:t>
            </a:r>
            <a:r>
              <a:rPr lang="pt-BR" dirty="0" err="1"/>
              <a:t>placeholder</a:t>
            </a:r>
            <a:r>
              <a:rPr lang="pt-BR" dirty="0"/>
              <a:t>="</a:t>
            </a:r>
            <a:r>
              <a:rPr lang="pt-BR" dirty="0" err="1"/>
              <a:t>Username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password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password</a:t>
            </a:r>
            <a:r>
              <a:rPr lang="pt-BR" dirty="0"/>
              <a:t>" </a:t>
            </a:r>
            <a:r>
              <a:rPr lang="pt-BR" dirty="0" err="1"/>
              <a:t>placeholder</a:t>
            </a:r>
            <a:r>
              <a:rPr lang="pt-BR" dirty="0"/>
              <a:t>="</a:t>
            </a:r>
            <a:r>
              <a:rPr lang="pt-BR" dirty="0" err="1"/>
              <a:t>Password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="Log in"&gt;</a:t>
            </a:r>
          </a:p>
          <a:p>
            <a:pPr marL="0" indent="0">
              <a:buNone/>
            </a:pPr>
            <a:r>
              <a:rPr lang="pt-BR" dirty="0"/>
              <a:t>  &lt;/</a:t>
            </a:r>
            <a:r>
              <a:rPr lang="pt-BR" dirty="0" err="1"/>
              <a:t>form</a:t>
            </a:r>
            <a:r>
              <a:rPr lang="pt-BR" dirty="0"/>
              <a:t>&gt;  </a:t>
            </a:r>
          </a:p>
          <a:p>
            <a:pPr marL="0" indent="0">
              <a:buNone/>
            </a:pP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6160BA-E4F1-BC88-74C2-284B25693D4A}"/>
              </a:ext>
            </a:extLst>
          </p:cNvPr>
          <p:cNvSpPr txBox="1"/>
          <p:nvPr/>
        </p:nvSpPr>
        <p:spPr>
          <a:xfrm>
            <a:off x="9019564" y="2065943"/>
            <a:ext cx="1508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Opcional.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C55A8D3-F3C2-17F1-E76A-DAF2AFF4012D}"/>
              </a:ext>
            </a:extLst>
          </p:cNvPr>
          <p:cNvCxnSpPr>
            <a:cxnSpLocks/>
          </p:cNvCxnSpPr>
          <p:nvPr/>
        </p:nvCxnSpPr>
        <p:spPr>
          <a:xfrm flipH="1">
            <a:off x="8061820" y="2225334"/>
            <a:ext cx="957744" cy="120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14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2539</Words>
  <Application>Microsoft Office PowerPoint</Application>
  <PresentationFormat>Widescreen</PresentationFormat>
  <Paragraphs>313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3" baseType="lpstr">
      <vt:lpstr>-apple-system</vt:lpstr>
      <vt:lpstr>Arial</vt:lpstr>
      <vt:lpstr>Arial</vt:lpstr>
      <vt:lpstr>Calibri</vt:lpstr>
      <vt:lpstr>Calibri Light</vt:lpstr>
      <vt:lpstr>Consolas</vt:lpstr>
      <vt:lpstr>Helvetica Neue</vt:lpstr>
      <vt:lpstr>Raleway</vt:lpstr>
      <vt:lpstr>Tema do Office</vt:lpstr>
      <vt:lpstr>Aula 06 Flask</vt:lpstr>
      <vt:lpstr>Autenticação de login com o Flask: </vt:lpstr>
      <vt:lpstr>Script em Python:</vt:lpstr>
      <vt:lpstr>Continuação do Script:</vt:lpstr>
      <vt:lpstr>Apresentação do PowerPoint</vt:lpstr>
      <vt:lpstr>1ª rota do app:</vt:lpstr>
      <vt:lpstr>2ª rota do app:</vt:lpstr>
      <vt:lpstr>O método os.urandom:</vt:lpstr>
      <vt:lpstr>Template form_login:</vt:lpstr>
      <vt:lpstr>Apresentação do PowerPoint</vt:lpstr>
      <vt:lpstr>Temaplate index.html: </vt:lpstr>
      <vt:lpstr>Apresentação do PowerPoint</vt:lpstr>
      <vt:lpstr>Apresentação do PowerPoint</vt:lpstr>
      <vt:lpstr>Apresentação do PowerPoint</vt:lpstr>
      <vt:lpstr>SQL (structured Query Language):</vt:lpstr>
      <vt:lpstr>Banco de Dados com Flask: </vt:lpstr>
      <vt:lpstr>ORM:</vt:lpstr>
      <vt:lpstr>ORM:</vt:lpstr>
      <vt:lpstr>Características do ORM:</vt:lpstr>
      <vt:lpstr>SQLAlchemy:</vt:lpstr>
      <vt:lpstr>SQLAlchemy:</vt:lpstr>
      <vt:lpstr>Flask SQLAlchemy: </vt:lpstr>
      <vt:lpstr>Construindo a aplicação web com  flask e sql-alchemy:</vt:lpstr>
      <vt:lpstr>Classe e Objeto:</vt:lpstr>
      <vt:lpstr>Instanciando objetos </vt:lpstr>
      <vt:lpstr>Continuação do Script:</vt:lpstr>
      <vt:lpstr>Continuação do Script:</vt:lpstr>
      <vt:lpstr>Continuação do Script:</vt:lpstr>
      <vt:lpstr>Apresentação do PowerPoint</vt:lpstr>
      <vt:lpstr>Apresentação do PowerPoint</vt:lpstr>
      <vt:lpstr>Método Flash em Flask:</vt:lpstr>
      <vt:lpstr>Script com Flash:</vt:lpstr>
      <vt:lpstr>Código com Flash:</vt:lpstr>
      <vt:lpstr>Apresentação do PowerPoint</vt:lpstr>
      <vt:lpstr>Template formulário:</vt:lpstr>
      <vt:lpstr>Apresentação do PowerPoint</vt:lpstr>
      <vt:lpstr>Apresentação do PowerPoint</vt:lpstr>
      <vt:lpstr>Apresentação do PowerPoint</vt:lpstr>
      <vt:lpstr>Tabelas em html:</vt:lpstr>
      <vt:lpstr>Tabelas em HTML:</vt:lpstr>
      <vt:lpstr>Retornando ao aplicativo construção de banco de dados com Flask e SQLAlchemy:</vt:lpstr>
      <vt:lpstr>Template show_all.html </vt:lpstr>
      <vt:lpstr>Template show_all tabela head:</vt:lpstr>
      <vt:lpstr>Template show_all tabela body: </vt:lpstr>
      <vt:lpstr>Apresentação do PowerPoint</vt:lpstr>
      <vt:lpstr>Apresentação do PowerPoint</vt:lpstr>
      <vt:lpstr>Template new.html:</vt:lpstr>
      <vt:lpstr>Template new.html:</vt:lpstr>
      <vt:lpstr>Apresentação do PowerPoint</vt:lpstr>
      <vt:lpstr>Cadastro de Usuários:</vt:lpstr>
      <vt:lpstr>Cadastrar o Usuário inserindo os dados:</vt:lpstr>
      <vt:lpstr>Cadastro do Usuário realizado:</vt:lpstr>
      <vt:lpstr>FIM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06 Flask</dc:title>
  <dc:creator>Dourival Júnior</dc:creator>
  <cp:lastModifiedBy>Aluno da Infinity School</cp:lastModifiedBy>
  <cp:revision>31</cp:revision>
  <dcterms:created xsi:type="dcterms:W3CDTF">2022-12-09T14:00:01Z</dcterms:created>
  <dcterms:modified xsi:type="dcterms:W3CDTF">2022-12-19T20:56:41Z</dcterms:modified>
</cp:coreProperties>
</file>