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80" r:id="rId4"/>
    <p:sldId id="273" r:id="rId5"/>
    <p:sldId id="258" r:id="rId6"/>
    <p:sldId id="259" r:id="rId7"/>
    <p:sldId id="267" r:id="rId8"/>
    <p:sldId id="269" r:id="rId9"/>
    <p:sldId id="261" r:id="rId10"/>
    <p:sldId id="262" r:id="rId11"/>
    <p:sldId id="271" r:id="rId12"/>
    <p:sldId id="270" r:id="rId13"/>
    <p:sldId id="268" r:id="rId14"/>
    <p:sldId id="276" r:id="rId15"/>
    <p:sldId id="275" r:id="rId16"/>
    <p:sldId id="274" r:id="rId17"/>
    <p:sldId id="263" r:id="rId18"/>
    <p:sldId id="264" r:id="rId19"/>
    <p:sldId id="265" r:id="rId20"/>
    <p:sldId id="266" r:id="rId21"/>
    <p:sldId id="278" r:id="rId22"/>
    <p:sldId id="281" r:id="rId23"/>
    <p:sldId id="287" r:id="rId24"/>
    <p:sldId id="288" r:id="rId25"/>
    <p:sldId id="283" r:id="rId26"/>
    <p:sldId id="284" r:id="rId27"/>
    <p:sldId id="289" r:id="rId28"/>
    <p:sldId id="285" r:id="rId29"/>
    <p:sldId id="286" r:id="rId30"/>
    <p:sldId id="282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8DBE4-4ED9-70E0-F6CD-C8650D19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7D66F-D861-A49A-1893-1910BBCFA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DF7024-A23D-A837-744B-7A3F5A80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B37A2-54DE-2E47-9AFE-AC339D88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6C05E-7CC3-BAA9-A7AA-EF69A7D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4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AC7A0-B886-2AE4-CCF1-2F60E7C3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A3A12E-1E19-98C2-C3E8-B31151E5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18767-199E-18EC-E3F3-E854D403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5AC68-B3DC-520C-3335-5E724930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4A49C-53D6-647F-3F89-AE0E7DC3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4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04641E-1CBD-E281-F7BB-FF206D515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9A72E1-8609-A66F-1C7C-1ABCC87FF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527C9-E7BB-8961-35E5-53844FED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5B35A-7A09-7958-2067-8AEC6E69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B88E4-FAD6-F0F9-0D4E-F3518303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3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B2408-BC7C-5FDC-880B-FE40989D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C6DDA-88F1-ED9C-BECF-98C88047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7D44A-3DA0-7540-46B3-3E0AEFBB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05AD5-E435-EB51-2792-C443129E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96064-1645-FE78-E646-D1BA5592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49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B4536-A151-6397-CD91-AE606B5D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9A34EC-CFEF-8D47-B6D4-C9EBC40E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5BE8B-ADF5-6599-EE2B-27E0690E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69245-6A62-472E-4B9A-D2BAF615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402ED-D5AD-1386-230F-D4BCC333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8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6B4CE-F160-D9B8-F134-75532709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F4400-4B11-2DBD-B819-77522458F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0596CC-92DC-A9AA-4E07-682BA2CE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3D474C-001B-286E-4F85-A760ADEB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F08D0F-6618-0720-8AC5-9CBBCD14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A52013-89C4-9DC0-22D0-09E0FECA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9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1197F-EAE5-6004-90EF-BD6ECF40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E7D64-51C1-DA17-00FD-8CCDF8DD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A7C53E-8CE8-990E-BFD9-F661F8C95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6CC77E-D3C1-0A1D-96D7-CCCF527A1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27E529-745E-4F60-8B32-6BF301019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F066CD-834E-2EF2-5509-1B88C917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D8C89C-4659-AFAA-7185-29C56506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678CB8-8B18-D618-EF8A-1C748809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2BE81-9AB9-90F5-21E4-B410687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6C60D2-AD5B-04E5-1B23-EE75DEFD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1B181-F354-DD71-2B7A-D96657D7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22BB4-C8B1-4B14-7A7D-2ACC1D6A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3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77586F-AACD-78C1-4CBB-57DD67F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A46F03-AB95-238E-36DA-1CEEE5A9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011C47-F908-2C3B-CCC2-C79D783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F8279-72AC-D37F-C167-C497774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30CFB-42F5-B404-7C84-FC4F046E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446E4A-C7BF-9BF2-B18A-F3F89AA3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53B005-1445-6546-382D-2263A3B3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F2D67A-D87A-1C87-A7A4-896C996E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D52A88-B305-E079-079B-ECE8C277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08A1F-B4BF-4A67-3242-98BFF182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B8CC82-0D0C-7A09-11FC-8CA166B02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326CC5-D8F1-F6C4-F3E6-EA4F07B6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810ED3-138A-1254-910A-1C1DA6E5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E51AEA-E0E5-59DE-1797-8ED5678B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57557-DFA2-A665-1341-87ACAF5A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C443DD-CE4D-CD85-6BE5-3BB1F43A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561F40-A94E-972B-8C7E-4CEE617BB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3B153-1452-C1F9-276F-52CAC1FB4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CBA1-71FC-4A4E-985B-1DA0CA094321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1CDC8-287B-3D84-EC24-062DB55D5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A3B64-6DCD-DEA6-74BA-F552795B3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1231-80D3-4490-BAF2-41D679C0C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54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67841-EDB7-8164-2F06-C7B0105D1E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AULA 01: INTRODUÇÃO AO FLASK</a:t>
            </a:r>
          </a:p>
        </p:txBody>
      </p:sp>
    </p:spTree>
    <p:extLst>
      <p:ext uri="{BB962C8B-B14F-4D97-AF65-F5344CB8AC3E}">
        <p14:creationId xmlns:p14="http://schemas.microsoft.com/office/powerpoint/2010/main" val="29055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B1F43-BA7D-A9EF-FAFA-DE3A48C4C9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Estrutura canônica do </a:t>
            </a:r>
            <a:r>
              <a:rPr lang="pt-BR" dirty="0" err="1"/>
              <a:t>Flask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3A8529-A228-ACF2-9BFB-94AF82ED0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0" t="49580" r="54810" b="25059"/>
          <a:stretch/>
        </p:blipFill>
        <p:spPr>
          <a:xfrm>
            <a:off x="1881807" y="1862966"/>
            <a:ext cx="7834523" cy="48021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299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7D827-CEBF-1CC6-6F54-5809AC1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Explicando a Estrutura: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564A59-3DDF-B1C1-E6F2-82B4750E1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0" t="49580" r="63355" b="43362"/>
          <a:stretch/>
        </p:blipFill>
        <p:spPr>
          <a:xfrm>
            <a:off x="4028659" y="1889125"/>
            <a:ext cx="4518994" cy="12086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EDFAA3-C328-7F5B-C64A-D5E3DF94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0" t="56638" r="63355" b="32538"/>
          <a:stretch/>
        </p:blipFill>
        <p:spPr>
          <a:xfrm>
            <a:off x="4426225" y="3429000"/>
            <a:ext cx="3723862" cy="1527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E7CCBA4-A0CB-0305-B572-40927F494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0" t="66827" r="62869" b="25059"/>
          <a:stretch/>
        </p:blipFill>
        <p:spPr>
          <a:xfrm>
            <a:off x="4541549" y="5418759"/>
            <a:ext cx="3608538" cy="10741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226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FF3929-94DF-F1BB-B286-C72EDD849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0" t="49580" r="54810" b="25059"/>
          <a:stretch/>
        </p:blipFill>
        <p:spPr>
          <a:xfrm>
            <a:off x="119271" y="58001"/>
            <a:ext cx="11913702" cy="6760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05D8D93-70A6-F2DB-8944-692C476C5634}"/>
              </a:ext>
            </a:extLst>
          </p:cNvPr>
          <p:cNvCxnSpPr/>
          <p:nvPr/>
        </p:nvCxnSpPr>
        <p:spPr>
          <a:xfrm flipH="1" flipV="1">
            <a:off x="6970643" y="967409"/>
            <a:ext cx="1457740" cy="88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E64E27-7652-D395-D3C7-1EF38883EF43}"/>
              </a:ext>
            </a:extLst>
          </p:cNvPr>
          <p:cNvSpPr txBox="1"/>
          <p:nvPr/>
        </p:nvSpPr>
        <p:spPr>
          <a:xfrm>
            <a:off x="8057322" y="1855306"/>
            <a:ext cx="19480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Importa a classe </a:t>
            </a:r>
            <a:r>
              <a:rPr lang="pt-BR" b="1" dirty="0" err="1"/>
              <a:t>flask</a:t>
            </a:r>
            <a:r>
              <a:rPr lang="pt-BR" b="1" dirty="0"/>
              <a:t>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8C860D7-3749-45AB-3589-0F066D3FDA2D}"/>
              </a:ext>
            </a:extLst>
          </p:cNvPr>
          <p:cNvCxnSpPr>
            <a:cxnSpLocks/>
          </p:cNvCxnSpPr>
          <p:nvPr/>
        </p:nvCxnSpPr>
        <p:spPr>
          <a:xfrm flipH="1" flipV="1">
            <a:off x="2054086" y="1593864"/>
            <a:ext cx="3644348" cy="10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7279CD-4575-3CA1-37A6-36F58751D03D}"/>
              </a:ext>
            </a:extLst>
          </p:cNvPr>
          <p:cNvSpPr txBox="1"/>
          <p:nvPr/>
        </p:nvSpPr>
        <p:spPr>
          <a:xfrm>
            <a:off x="4850297" y="2643810"/>
            <a:ext cx="1948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Cria a instância.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7E74E42-042D-189E-F339-9B4216FE772C}"/>
              </a:ext>
            </a:extLst>
          </p:cNvPr>
          <p:cNvCxnSpPr>
            <a:cxnSpLocks/>
          </p:cNvCxnSpPr>
          <p:nvPr/>
        </p:nvCxnSpPr>
        <p:spPr>
          <a:xfrm flipH="1" flipV="1">
            <a:off x="6003237" y="1734523"/>
            <a:ext cx="2173354" cy="127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301EF3-FA57-A3B3-6218-2608340F5B3A}"/>
              </a:ext>
            </a:extLst>
          </p:cNvPr>
          <p:cNvSpPr txBox="1"/>
          <p:nvPr/>
        </p:nvSpPr>
        <p:spPr>
          <a:xfrm>
            <a:off x="7540486" y="3044760"/>
            <a:ext cx="19480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Evoca o interpretador </a:t>
            </a:r>
            <a:r>
              <a:rPr lang="pt-BR" b="1" dirty="0" err="1"/>
              <a:t>pyton</a:t>
            </a:r>
            <a:r>
              <a:rPr lang="pt-BR" b="1" dirty="0"/>
              <a:t>.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04F0767-2672-AED1-F677-A14EAD314D16}"/>
              </a:ext>
            </a:extLst>
          </p:cNvPr>
          <p:cNvCxnSpPr>
            <a:cxnSpLocks/>
          </p:cNvCxnSpPr>
          <p:nvPr/>
        </p:nvCxnSpPr>
        <p:spPr>
          <a:xfrm flipH="1" flipV="1">
            <a:off x="3876260" y="5539409"/>
            <a:ext cx="1345098" cy="57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DA5BF34-A005-BEA8-8300-4351D4B4B3B2}"/>
              </a:ext>
            </a:extLst>
          </p:cNvPr>
          <p:cNvSpPr txBox="1"/>
          <p:nvPr/>
        </p:nvSpPr>
        <p:spPr>
          <a:xfrm>
            <a:off x="4850297" y="6109486"/>
            <a:ext cx="19480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Roda o </a:t>
            </a:r>
            <a:r>
              <a:rPr lang="pt-BR" b="1" dirty="0" err="1"/>
              <a:t>python</a:t>
            </a:r>
            <a:r>
              <a:rPr lang="pt-BR" b="1" dirty="0"/>
              <a:t> num </a:t>
            </a:r>
            <a:r>
              <a:rPr lang="pt-BR" b="1" dirty="0" err="1"/>
              <a:t>shell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34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2DD3A-2088-4E61-3B02-AAD46284C5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No Browser: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48E078-118C-1C16-B330-C46992D69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91" y="3150296"/>
            <a:ext cx="10111409" cy="769441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endereço 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http://127.0.0.1:5000/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6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EF019-5E4A-CA2D-49D1-5FB5673A8F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66CBB-52EF-1923-8C88-E6B5A40A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Digitar o script num software </a:t>
            </a:r>
            <a:r>
              <a:rPr lang="pt-BR" dirty="0" err="1"/>
              <a:t>python</a:t>
            </a:r>
            <a:r>
              <a:rPr lang="pt-BR" dirty="0"/>
              <a:t> (</a:t>
            </a:r>
            <a:r>
              <a:rPr lang="pt-BR" dirty="0" err="1"/>
              <a:t>Pycharm</a:t>
            </a:r>
            <a:r>
              <a:rPr lang="pt-BR" dirty="0"/>
              <a:t>, Visual Studio </a:t>
            </a:r>
            <a:r>
              <a:rPr lang="pt-BR" dirty="0" err="1"/>
              <a:t>Code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1391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AB7BA-95B5-2BC0-B69A-58E6F33B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1FD533-6437-DB9F-FF03-57625C3DE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8869" r="47935" b="60585"/>
          <a:stretch/>
        </p:blipFill>
        <p:spPr>
          <a:xfrm>
            <a:off x="1523998" y="1484243"/>
            <a:ext cx="8719931" cy="50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6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99F1A-A577-CB1D-5142-10178024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F87CB6-3D51-4735-AA70-C8C39E907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2" r="76848" b="85610"/>
          <a:stretch/>
        </p:blipFill>
        <p:spPr>
          <a:xfrm>
            <a:off x="2133600" y="1500812"/>
            <a:ext cx="7637643" cy="2064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280041-4682-D129-7A2F-8874FB8DD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9" r="66739" b="84007"/>
          <a:stretch/>
        </p:blipFill>
        <p:spPr>
          <a:xfrm>
            <a:off x="2133599" y="4041914"/>
            <a:ext cx="7637643" cy="1593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267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BCFC-F3C0-2708-8219-223DB5E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Explicando o </a:t>
            </a:r>
            <a:r>
              <a:rPr lang="pt-BR" dirty="0" err="1"/>
              <a:t>Route</a:t>
            </a:r>
            <a:r>
              <a:rPr lang="pt-BR" dirty="0"/>
              <a:t> </a:t>
            </a:r>
            <a:r>
              <a:rPr lang="pt-BR" dirty="0" err="1"/>
              <a:t>Decorator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73AE7-FE2C-4E0A-52CB-7AA80B1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Flask</a:t>
            </a:r>
            <a:r>
              <a:rPr lang="pt-BR" dirty="0"/>
              <a:t> usa a técnica de </a:t>
            </a:r>
            <a:r>
              <a:rPr lang="pt-BR" dirty="0" err="1"/>
              <a:t>route</a:t>
            </a:r>
            <a:r>
              <a:rPr lang="pt-BR" dirty="0"/>
              <a:t> para controlar o fluxo da aplicação.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00D55-FFEA-0353-FAB7-5EEDA0FF3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7" t="24641" r="60978" b="56021"/>
          <a:stretch/>
        </p:blipFill>
        <p:spPr>
          <a:xfrm>
            <a:off x="2305877" y="3126477"/>
            <a:ext cx="4782455" cy="22671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F8165D6-5016-E634-D5CA-8B3FF8587D37}"/>
              </a:ext>
            </a:extLst>
          </p:cNvPr>
          <p:cNvCxnSpPr>
            <a:cxnSpLocks/>
          </p:cNvCxnSpPr>
          <p:nvPr/>
        </p:nvCxnSpPr>
        <p:spPr>
          <a:xfrm>
            <a:off x="1436129" y="3276287"/>
            <a:ext cx="1095036" cy="30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DC0299-E5B3-8330-FD35-651EAFDD963F}"/>
              </a:ext>
            </a:extLst>
          </p:cNvPr>
          <p:cNvSpPr txBox="1"/>
          <p:nvPr/>
        </p:nvSpPr>
        <p:spPr>
          <a:xfrm>
            <a:off x="339587" y="2906955"/>
            <a:ext cx="2464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err="1"/>
              <a:t>Decorator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b="1" dirty="0"/>
              <a:t>.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56909B7-6249-0B6F-51E2-5FD56C854D0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298714" y="4346713"/>
            <a:ext cx="1096541" cy="28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111368-6BD4-55BD-55B5-14C34CD9646E}"/>
              </a:ext>
            </a:extLst>
          </p:cNvPr>
          <p:cNvSpPr txBox="1"/>
          <p:nvPr/>
        </p:nvSpPr>
        <p:spPr>
          <a:xfrm>
            <a:off x="203678" y="4449346"/>
            <a:ext cx="10950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err="1"/>
              <a:t>Function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50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8E5B-4438-A39A-D9C2-B0D3A20452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Route</a:t>
            </a:r>
            <a:r>
              <a:rPr lang="pt-BR" dirty="0"/>
              <a:t> </a:t>
            </a:r>
            <a:r>
              <a:rPr lang="pt-BR" dirty="0" err="1"/>
              <a:t>Decorator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29120-E6FA-248A-9386-74CD0232D44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- Um </a:t>
            </a:r>
            <a:r>
              <a:rPr lang="pt-BR" dirty="0" err="1"/>
              <a:t>decorator</a:t>
            </a:r>
            <a:r>
              <a:rPr lang="pt-BR" dirty="0"/>
              <a:t> é uma função que recebe outra função como</a:t>
            </a:r>
          </a:p>
          <a:p>
            <a:pPr marL="0" indent="0">
              <a:buNone/>
            </a:pPr>
            <a:r>
              <a:rPr lang="pt-BR" dirty="0"/>
              <a:t>argumento, chama esta dentro da sua função e retorna a sua versão modificada.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A função </a:t>
            </a:r>
            <a:r>
              <a:rPr lang="pt-BR" dirty="0" err="1"/>
              <a:t>hello_flask</a:t>
            </a:r>
            <a:r>
              <a:rPr lang="pt-BR" dirty="0"/>
              <a:t>() parece ser uma função </a:t>
            </a:r>
            <a:r>
              <a:rPr lang="pt-BR" dirty="0" err="1"/>
              <a:t>python</a:t>
            </a:r>
            <a:r>
              <a:rPr lang="pt-BR" dirty="0"/>
              <a:t> que retorna uma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No entanto, a </a:t>
            </a:r>
            <a:r>
              <a:rPr lang="pt-BR" dirty="0" err="1"/>
              <a:t>route</a:t>
            </a:r>
            <a:r>
              <a:rPr lang="pt-BR" dirty="0"/>
              <a:t> </a:t>
            </a:r>
            <a:r>
              <a:rPr lang="pt-BR" dirty="0" err="1"/>
              <a:t>decorator</a:t>
            </a:r>
            <a:r>
              <a:rPr lang="pt-BR" dirty="0"/>
              <a:t> mapeia a função </a:t>
            </a:r>
            <a:r>
              <a:rPr lang="pt-BR" dirty="0" err="1"/>
              <a:t>hello_flask</a:t>
            </a:r>
            <a:r>
              <a:rPr lang="pt-BR" dirty="0"/>
              <a:t>() de modo que a </a:t>
            </a:r>
            <a:r>
              <a:rPr lang="pt-BR" dirty="0" err="1"/>
              <a:t>string</a:t>
            </a:r>
            <a:r>
              <a:rPr lang="pt-BR" dirty="0"/>
              <a:t> é devolvida como resposta HTTP ao browser.</a:t>
            </a:r>
          </a:p>
        </p:txBody>
      </p:sp>
    </p:spTree>
    <p:extLst>
      <p:ext uri="{BB962C8B-B14F-4D97-AF65-F5344CB8AC3E}">
        <p14:creationId xmlns:p14="http://schemas.microsoft.com/office/powerpoint/2010/main" val="117181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FB3B5-DE28-8A1D-03BB-8853EAECA3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Integração </a:t>
            </a:r>
            <a:r>
              <a:rPr lang="pt-BR" dirty="0" err="1"/>
              <a:t>Flask</a:t>
            </a:r>
            <a:r>
              <a:rPr lang="pt-BR" dirty="0"/>
              <a:t> com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8B6DA-DCCC-3B95-A5E5-390B76C3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1" y="1690688"/>
            <a:ext cx="87096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Estrutura Padrão em HTML: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	bloco </a:t>
            </a:r>
            <a:r>
              <a:rPr lang="pt-BR" dirty="0" err="1"/>
              <a:t>head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</a:p>
          <a:p>
            <a:pPr marL="0" indent="0">
              <a:buNone/>
            </a:pPr>
            <a:r>
              <a:rPr lang="pt-BR" dirty="0"/>
              <a:t>			bloco body</a:t>
            </a:r>
          </a:p>
          <a:p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42C316-CCF2-09DA-8E87-80A7CC75F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45" y="2114752"/>
            <a:ext cx="6019798" cy="44012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b="1" dirty="0"/>
              <a:t>&lt;!DOCTYPE </a:t>
            </a:r>
            <a:r>
              <a:rPr lang="pt-BR" altLang="pt-BR" sz="2800" b="1" dirty="0" err="1"/>
              <a:t>html</a:t>
            </a:r>
            <a:r>
              <a:rPr lang="pt-BR" altLang="pt-BR" sz="2800" b="1" dirty="0"/>
              <a:t>&gt;</a:t>
            </a:r>
            <a:br>
              <a:rPr lang="pt-BR" altLang="pt-BR" sz="2800" b="1" dirty="0"/>
            </a:br>
            <a:r>
              <a:rPr lang="pt-BR" altLang="pt-BR" sz="2800" b="1" dirty="0"/>
              <a:t>&lt;</a:t>
            </a:r>
            <a:r>
              <a:rPr lang="pt-BR" altLang="pt-BR" sz="2800" b="1" dirty="0" err="1"/>
              <a:t>html</a:t>
            </a:r>
            <a:r>
              <a:rPr lang="pt-BR" altLang="pt-BR" sz="2800" b="1" dirty="0"/>
              <a:t> &gt;</a:t>
            </a:r>
            <a:br>
              <a:rPr lang="pt-BR" altLang="pt-BR" sz="2800" b="1" dirty="0"/>
            </a:br>
            <a:r>
              <a:rPr lang="pt-BR" altLang="pt-BR" sz="2800" b="1" dirty="0"/>
              <a:t>&lt;</a:t>
            </a:r>
            <a:r>
              <a:rPr lang="pt-BR" altLang="pt-BR" sz="2800" b="1" dirty="0" err="1"/>
              <a:t>head</a:t>
            </a:r>
            <a:r>
              <a:rPr lang="pt-BR" altLang="pt-BR" sz="2800" b="1" dirty="0"/>
              <a:t>&gt;</a:t>
            </a:r>
            <a:br>
              <a:rPr lang="pt-BR" altLang="pt-BR" sz="2800" b="1" dirty="0"/>
            </a:br>
            <a:r>
              <a:rPr lang="pt-BR" altLang="pt-BR" sz="2800" b="1" dirty="0"/>
              <a:t>    &lt;meta </a:t>
            </a:r>
            <a:r>
              <a:rPr lang="pt-BR" altLang="pt-BR" sz="2800" b="1" dirty="0" err="1"/>
              <a:t>charset</a:t>
            </a:r>
            <a:r>
              <a:rPr lang="pt-BR" altLang="pt-BR" sz="2800" b="1" dirty="0"/>
              <a:t>="UTF-8"&gt;</a:t>
            </a:r>
            <a:br>
              <a:rPr lang="pt-BR" altLang="pt-BR" sz="2800" b="1" dirty="0"/>
            </a:br>
            <a:r>
              <a:rPr lang="pt-BR" altLang="pt-BR" sz="2800" b="1" dirty="0"/>
              <a:t>    &lt;</a:t>
            </a:r>
            <a:r>
              <a:rPr lang="pt-BR" altLang="pt-BR" sz="2800" b="1" dirty="0" err="1"/>
              <a:t>title</a:t>
            </a:r>
            <a:r>
              <a:rPr lang="pt-BR" altLang="pt-BR" sz="2800" b="1" dirty="0"/>
              <a:t>&gt; título da homepage &lt;/</a:t>
            </a:r>
            <a:r>
              <a:rPr lang="pt-BR" altLang="pt-BR" sz="2800" b="1" dirty="0" err="1"/>
              <a:t>title</a:t>
            </a:r>
            <a:r>
              <a:rPr lang="pt-BR" altLang="pt-BR" sz="2800" b="1" dirty="0"/>
              <a:t>&gt;</a:t>
            </a:r>
            <a:br>
              <a:rPr lang="pt-BR" altLang="pt-BR" sz="2800" b="1" dirty="0"/>
            </a:br>
            <a:r>
              <a:rPr lang="pt-BR" altLang="pt-BR" sz="2800" b="1" dirty="0"/>
              <a:t>&lt;/</a:t>
            </a:r>
            <a:r>
              <a:rPr lang="pt-BR" altLang="pt-BR" sz="2800" b="1" dirty="0" err="1"/>
              <a:t>head</a:t>
            </a:r>
            <a:r>
              <a:rPr lang="pt-BR" altLang="pt-BR" sz="2800" b="1" dirty="0"/>
              <a:t>&gt;</a:t>
            </a:r>
            <a:br>
              <a:rPr lang="pt-BR" altLang="pt-BR" sz="2800" b="1" dirty="0"/>
            </a:br>
            <a:r>
              <a:rPr lang="pt-BR" altLang="pt-BR" sz="2800" b="1" dirty="0"/>
              <a:t>&lt;body&gt;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b="1" dirty="0"/>
              <a:t>   Digite seu código aqui!</a:t>
            </a:r>
            <a:br>
              <a:rPr lang="pt-BR" altLang="pt-BR" sz="2800" b="1" dirty="0"/>
            </a:br>
            <a:r>
              <a:rPr lang="pt-BR" altLang="pt-BR" sz="2800" b="1" dirty="0"/>
              <a:t>&lt;/body&gt;</a:t>
            </a:r>
            <a:br>
              <a:rPr lang="pt-BR" altLang="pt-BR" sz="2800" b="1" dirty="0"/>
            </a:br>
            <a:r>
              <a:rPr lang="pt-BR" altLang="pt-BR" sz="2800" b="1" dirty="0"/>
              <a:t>&lt;/</a:t>
            </a:r>
            <a:r>
              <a:rPr lang="pt-BR" altLang="pt-BR" sz="2800" b="1" dirty="0" err="1"/>
              <a:t>html</a:t>
            </a:r>
            <a:r>
              <a:rPr lang="pt-BR" altLang="pt-BR" sz="2800" b="1" dirty="0"/>
              <a:t>&gt;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641F0A7E-FCCA-7916-A876-6A42368C3818}"/>
              </a:ext>
            </a:extLst>
          </p:cNvPr>
          <p:cNvSpPr/>
          <p:nvPr/>
        </p:nvSpPr>
        <p:spPr>
          <a:xfrm>
            <a:off x="5261115" y="3207022"/>
            <a:ext cx="447262" cy="12324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90BA2430-6B08-81E0-722A-87503D2E704E}"/>
              </a:ext>
            </a:extLst>
          </p:cNvPr>
          <p:cNvSpPr/>
          <p:nvPr/>
        </p:nvSpPr>
        <p:spPr>
          <a:xfrm>
            <a:off x="5226327" y="5041417"/>
            <a:ext cx="447262" cy="8693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44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A33B1F-C896-6F91-0A7E-6E3BF8CE0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6" t="16796" r="24565" b="10706"/>
          <a:stretch/>
        </p:blipFill>
        <p:spPr>
          <a:xfrm>
            <a:off x="1948070" y="1378226"/>
            <a:ext cx="6718852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6176D-B1DD-EDD8-BE40-5430291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FLASK RENDER TEMPLATE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B57B7-F4D9-D27D-448E-30E35C14F04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Retornar uma página HTML como resposta de uma requisição no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Criação de um diretório chamado “</a:t>
            </a:r>
            <a:r>
              <a:rPr lang="pt-BR" dirty="0" err="1"/>
              <a:t>templates</a:t>
            </a:r>
            <a:r>
              <a:rPr lang="pt-BR" dirty="0"/>
              <a:t>” dentro do projeto. </a:t>
            </a:r>
          </a:p>
          <a:p>
            <a:r>
              <a:rPr lang="pt-BR" dirty="0"/>
              <a:t>Criação de um arquivo index.html no diretório </a:t>
            </a:r>
            <a:r>
              <a:rPr lang="pt-BR" dirty="0" err="1"/>
              <a:t>templates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17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E2B548-D04A-3DF0-0C83-9F41128B9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43" b="42586"/>
          <a:stretch/>
        </p:blipFill>
        <p:spPr>
          <a:xfrm>
            <a:off x="2135252" y="1907517"/>
            <a:ext cx="3209017" cy="471778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0A85688-4C1A-6686-8EF6-AA5D830F8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7" t="5303" r="48912" b="42586"/>
          <a:stretch/>
        </p:blipFill>
        <p:spPr>
          <a:xfrm>
            <a:off x="6241773" y="1907517"/>
            <a:ext cx="3977223" cy="47715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159884-B5DF-5289-4BEA-9C6C6B66ED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Criando o diretório </a:t>
            </a:r>
            <a:r>
              <a:rPr lang="pt-BR" dirty="0" err="1"/>
              <a:t>templates</a:t>
            </a:r>
            <a:r>
              <a:rPr lang="pt-BR" dirty="0"/>
              <a:t> e o arquivo index.html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7CAA89-7A38-E93C-1E0A-525A518E5A71}"/>
              </a:ext>
            </a:extLst>
          </p:cNvPr>
          <p:cNvCxnSpPr>
            <a:cxnSpLocks/>
          </p:cNvCxnSpPr>
          <p:nvPr/>
        </p:nvCxnSpPr>
        <p:spPr>
          <a:xfrm flipH="1" flipV="1">
            <a:off x="8984974" y="3881230"/>
            <a:ext cx="1712015" cy="43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8EA520-D9A7-6DAB-6D32-1AEC6C091EED}"/>
              </a:ext>
            </a:extLst>
          </p:cNvPr>
          <p:cNvSpPr txBox="1"/>
          <p:nvPr/>
        </p:nvSpPr>
        <p:spPr>
          <a:xfrm>
            <a:off x="10696989" y="3804746"/>
            <a:ext cx="13136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Estrutura </a:t>
            </a:r>
          </a:p>
          <a:p>
            <a:r>
              <a:rPr lang="pt-BR" b="1" dirty="0"/>
              <a:t>Padrão </a:t>
            </a:r>
          </a:p>
          <a:p>
            <a:r>
              <a:rPr lang="pt-BR" b="1" dirty="0"/>
              <a:t>HTML.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8C9075-0763-7388-9C68-4B54B2D1111E}"/>
              </a:ext>
            </a:extLst>
          </p:cNvPr>
          <p:cNvSpPr txBox="1"/>
          <p:nvPr/>
        </p:nvSpPr>
        <p:spPr>
          <a:xfrm>
            <a:off x="147430" y="3290887"/>
            <a:ext cx="11777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Diretório. </a:t>
            </a:r>
          </a:p>
          <a:p>
            <a:r>
              <a:rPr lang="pt-BR" b="1" dirty="0"/>
              <a:t>Arquivo.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83DBF-1C48-AAC9-D854-4004DDB9F611}"/>
              </a:ext>
            </a:extLst>
          </p:cNvPr>
          <p:cNvCxnSpPr>
            <a:cxnSpLocks/>
          </p:cNvCxnSpPr>
          <p:nvPr/>
        </p:nvCxnSpPr>
        <p:spPr>
          <a:xfrm>
            <a:off x="1340124" y="3442252"/>
            <a:ext cx="1323563" cy="87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67F9D27-C9FF-4E3E-0AC8-9A4F43AB64E7}"/>
              </a:ext>
            </a:extLst>
          </p:cNvPr>
          <p:cNvCxnSpPr>
            <a:cxnSpLocks/>
          </p:cNvCxnSpPr>
          <p:nvPr/>
        </p:nvCxnSpPr>
        <p:spPr>
          <a:xfrm>
            <a:off x="1325216" y="3700608"/>
            <a:ext cx="1470993" cy="107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8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BB926-E7DF-AE93-7EF6-31AFA75004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RENDER_TEMPLATE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89A0BD-A667-CC1B-F3DE-8F2B7A607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7" t="7902" r="46522" b="66772"/>
          <a:stretch/>
        </p:blipFill>
        <p:spPr>
          <a:xfrm>
            <a:off x="838200" y="1958009"/>
            <a:ext cx="10363255" cy="46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9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63665-396C-3D00-B8B4-59C3998B99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TEMPLATE 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8EF986-6E6E-5C3E-29FB-A07DED0AF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7515" r="43152" b="60585"/>
          <a:stretch/>
        </p:blipFill>
        <p:spPr>
          <a:xfrm>
            <a:off x="1709530" y="2335695"/>
            <a:ext cx="8295063" cy="42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3B64E-A00A-B6CC-8804-EDD2D4DBEE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7568D3-88EE-852B-CD45-5922742CF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9" r="65761" b="71991"/>
          <a:stretch/>
        </p:blipFill>
        <p:spPr>
          <a:xfrm>
            <a:off x="1994452" y="2488096"/>
            <a:ext cx="8203096" cy="32812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33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7B26C-1856-202A-4C11-1BD599195F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add_url</a:t>
            </a:r>
            <a:r>
              <a:rPr lang="pt-BR" dirty="0"/>
              <a:t>():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88803-56F3-5019-DF08-8F1977B1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1020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dirty="0"/>
              <a:t>O método é definido com os seguintes parâmetros:</a:t>
            </a:r>
          </a:p>
          <a:p>
            <a:r>
              <a:rPr lang="en-US" dirty="0" err="1"/>
              <a:t>add_url_rule</a:t>
            </a:r>
            <a:r>
              <a:rPr lang="en-US" dirty="0"/>
              <a:t>(rule, endpoint, </a:t>
            </a:r>
            <a:r>
              <a:rPr lang="en-US" dirty="0" err="1"/>
              <a:t>view_func</a:t>
            </a:r>
            <a:r>
              <a:rPr lang="en-US" dirty="0"/>
              <a:t>, methods)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add_url_rule</a:t>
            </a:r>
            <a:r>
              <a:rPr lang="en-US" dirty="0"/>
              <a:t>(‘/home/index’, index, </a:t>
            </a:r>
            <a:r>
              <a:rPr lang="en-US" dirty="0" err="1"/>
              <a:t>funcao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Opcional</a:t>
            </a:r>
            <a:r>
              <a:rPr lang="en-US" dirty="0"/>
              <a:t>: Methods=[‘</a:t>
            </a:r>
            <a:r>
              <a:rPr lang="en-US" dirty="0" err="1"/>
              <a:t>get’,’post</a:t>
            </a:r>
            <a:r>
              <a:rPr lang="en-US" dirty="0"/>
              <a:t>’]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176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4C84B-D860-F6A8-3561-8BDF71C3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D4361A-CA20-B450-0E1E-F08821AB7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t="7709" r="39891" b="50000"/>
          <a:stretch/>
        </p:blipFill>
        <p:spPr>
          <a:xfrm>
            <a:off x="1179443" y="1979543"/>
            <a:ext cx="7288695" cy="45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5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BC3E-39C9-3209-614A-EBC574F9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BE6EE2-C76F-DEB4-B9C7-7D6738B4B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0" r="64130" b="78370"/>
          <a:stretch/>
        </p:blipFill>
        <p:spPr>
          <a:xfrm>
            <a:off x="145774" y="1855304"/>
            <a:ext cx="6301194" cy="17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D6B882-A7F8-C3E4-FFB7-12B5B297B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3" r="63043" b="79917"/>
          <a:stretch/>
        </p:blipFill>
        <p:spPr>
          <a:xfrm>
            <a:off x="145774" y="4287768"/>
            <a:ext cx="6391779" cy="1437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681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36ACD-A0DF-D295-7466-D4585F43B3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As funções URL_FOR e </a:t>
            </a:r>
            <a:r>
              <a:rPr lang="pt-BR" dirty="0" err="1"/>
              <a:t>redirect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934053-57C9-C82A-D8E8-CC31F12C1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3" t="8289" r="38804" b="29072"/>
          <a:stretch/>
        </p:blipFill>
        <p:spPr>
          <a:xfrm>
            <a:off x="1828799" y="2001077"/>
            <a:ext cx="8216349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03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F547C-A0EE-3D8E-92B7-DD323CE3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3B3FCD-0EB9-A583-981E-1317B1AA4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2" r="66848" b="82818"/>
          <a:stretch/>
        </p:blipFill>
        <p:spPr>
          <a:xfrm>
            <a:off x="54778" y="345593"/>
            <a:ext cx="11614100" cy="25742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6855F0-A61B-702F-5748-219EAD8AC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9" r="64022" b="78371"/>
          <a:stretch/>
        </p:blipFill>
        <p:spPr>
          <a:xfrm>
            <a:off x="54778" y="3249229"/>
            <a:ext cx="11614100" cy="32631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737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DCD54-ADC4-B0A9-B755-34E4ED49185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Importando bibliotecas para o curso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15AC288-70E4-D183-86E1-63E90A75B186}"/>
              </a:ext>
            </a:extLst>
          </p:cNvPr>
          <p:cNvSpPr txBox="1">
            <a:spLocks/>
          </p:cNvSpPr>
          <p:nvPr/>
        </p:nvSpPr>
        <p:spPr>
          <a:xfrm>
            <a:off x="838200" y="2425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flask</a:t>
            </a:r>
            <a:r>
              <a:rPr lang="pt-BR" dirty="0"/>
              <a:t>, pandas, </a:t>
            </a:r>
            <a:r>
              <a:rPr lang="pt-BR" dirty="0" err="1"/>
              <a:t>matplotlib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14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FE6C-45D2-290D-0D48-827495BC6A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				FIM</a:t>
            </a:r>
          </a:p>
        </p:txBody>
      </p:sp>
    </p:spTree>
    <p:extLst>
      <p:ext uri="{BB962C8B-B14F-4D97-AF65-F5344CB8AC3E}">
        <p14:creationId xmlns:p14="http://schemas.microsoft.com/office/powerpoint/2010/main" val="21580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CC1B3A-54EE-E51F-5050-B3EB403C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/>
              <a:t>AULA 01 – INTRODUÇÃO AO FLASK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DCA523B-7F79-FFCD-C704-5E07FD42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dirty="0"/>
              <a:t>CONCEITOS FUNDAMENTAIS:</a:t>
            </a:r>
          </a:p>
          <a:p>
            <a:pPr>
              <a:buFontTx/>
              <a:buChar char="-"/>
            </a:pPr>
            <a:r>
              <a:rPr lang="pt-BR" dirty="0"/>
              <a:t>O que é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pPr>
              <a:buFontTx/>
              <a:buChar char="-"/>
            </a:pPr>
            <a:r>
              <a:rPr lang="pt-BR" dirty="0"/>
              <a:t>Quais os principais pacotes do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pPr>
              <a:buFontTx/>
              <a:buChar char="-"/>
            </a:pPr>
            <a:r>
              <a:rPr lang="pt-BR" dirty="0"/>
              <a:t>Instalação do </a:t>
            </a:r>
            <a:r>
              <a:rPr lang="pt-BR" dirty="0" err="1"/>
              <a:t>Flask</a:t>
            </a:r>
            <a:r>
              <a:rPr lang="pt-BR" dirty="0"/>
              <a:t> num software.</a:t>
            </a:r>
          </a:p>
          <a:p>
            <a:pPr>
              <a:buFontTx/>
              <a:buChar char="-"/>
            </a:pPr>
            <a:r>
              <a:rPr lang="pt-BR" dirty="0"/>
              <a:t>Código padrão do app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pPr>
              <a:buFontTx/>
              <a:buChar char="-"/>
            </a:pPr>
            <a:r>
              <a:rPr lang="pt-BR" dirty="0" err="1"/>
              <a:t>Templates</a:t>
            </a:r>
            <a:r>
              <a:rPr lang="pt-BR" dirty="0"/>
              <a:t>.</a:t>
            </a:r>
          </a:p>
          <a:p>
            <a:pPr>
              <a:buFontTx/>
              <a:buChar char="-"/>
            </a:pPr>
            <a:r>
              <a:rPr lang="pt-BR" dirty="0"/>
              <a:t>Dados.</a:t>
            </a:r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3B54-55A2-1543-195D-1F7E54EA33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/>
              <a:t>FLASK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3219603-6C71-FD6F-C5CC-8B50EC55D489}"/>
              </a:ext>
            </a:extLst>
          </p:cNvPr>
          <p:cNvSpPr txBox="1">
            <a:spLocks/>
          </p:cNvSpPr>
          <p:nvPr/>
        </p:nvSpPr>
        <p:spPr>
          <a:xfrm>
            <a:off x="1139687" y="2080592"/>
            <a:ext cx="9144000" cy="461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err="1"/>
              <a:t>Flask</a:t>
            </a:r>
            <a:r>
              <a:rPr lang="pt-BR" sz="3600" dirty="0"/>
              <a:t> é um micro web framework escrito em </a:t>
            </a:r>
            <a:r>
              <a:rPr lang="pt-BR" sz="3600" dirty="0" err="1"/>
              <a:t>python</a:t>
            </a:r>
            <a:r>
              <a:rPr lang="pt-BR" sz="3600" dirty="0"/>
              <a:t>.</a:t>
            </a:r>
          </a:p>
          <a:p>
            <a:r>
              <a:rPr lang="pt-BR" sz="3600" dirty="0"/>
              <a:t>A API do </a:t>
            </a:r>
            <a:r>
              <a:rPr lang="pt-BR" sz="3600" dirty="0" err="1"/>
              <a:t>Flask</a:t>
            </a:r>
            <a:r>
              <a:rPr lang="pt-BR" sz="3600" dirty="0"/>
              <a:t> tem como principais dependências externas: </a:t>
            </a:r>
          </a:p>
          <a:p>
            <a:r>
              <a:rPr lang="pt-BR" sz="3600" dirty="0" err="1"/>
              <a:t>Werkzeug</a:t>
            </a:r>
            <a:r>
              <a:rPr lang="pt-BR" sz="3600" dirty="0"/>
              <a:t> </a:t>
            </a:r>
          </a:p>
          <a:p>
            <a:r>
              <a:rPr lang="pt-BR" sz="3600" dirty="0"/>
              <a:t>Jinja2</a:t>
            </a:r>
          </a:p>
          <a:p>
            <a:r>
              <a:rPr lang="pt-BR" sz="3600" dirty="0"/>
              <a:t>que são pacotes em </a:t>
            </a:r>
            <a:r>
              <a:rPr lang="pt-BR" sz="3600" dirty="0" err="1"/>
              <a:t>python</a:t>
            </a:r>
            <a:r>
              <a:rPr lang="pt-BR" sz="3600" dirty="0"/>
              <a:t>.</a:t>
            </a:r>
            <a:br>
              <a:rPr lang="pt-BR" sz="3600" dirty="0"/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5967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D34FD-AA0C-BD9E-499E-8A491EA264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Werkzeug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374C7-5D59-F191-67AE-FCBF6140ABE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/>
              <a:t>&gt; </a:t>
            </a:r>
            <a:r>
              <a:rPr lang="pt-BR" dirty="0" err="1"/>
              <a:t>Werkzeug</a:t>
            </a:r>
            <a:r>
              <a:rPr lang="pt-BR" dirty="0"/>
              <a:t> é um toolkit para WSGI (</a:t>
            </a:r>
            <a:r>
              <a:rPr lang="pt-BR" sz="1800" b="1" i="0" u="none" strike="noStrike" baseline="0" dirty="0">
                <a:latin typeface="ScalaSansOffcPro-Bold"/>
              </a:rPr>
              <a:t>Web Server Gateway Interface</a:t>
            </a:r>
            <a:r>
              <a:rPr lang="pt-BR" dirty="0"/>
              <a:t>), a interface padrão entre aplicações web Python e servidores HTTP para desenvolvimento e implantação.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 O módulo </a:t>
            </a:r>
            <a:r>
              <a:rPr lang="pt-BR" dirty="0" err="1"/>
              <a:t>Werkzeug</a:t>
            </a:r>
            <a:r>
              <a:rPr lang="pt-BR" dirty="0"/>
              <a:t> define o funcionamento dos objetos de comunicação </a:t>
            </a:r>
            <a:r>
              <a:rPr lang="pt-BR" dirty="0" err="1"/>
              <a:t>request</a:t>
            </a:r>
            <a:r>
              <a:rPr lang="pt-BR" dirty="0"/>
              <a:t> e response.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 As rotas HTTP são definidas no módulo </a:t>
            </a:r>
            <a:r>
              <a:rPr lang="pt-BR" dirty="0" err="1"/>
              <a:t>Wekzeug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21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58A9C-A845-675B-AE3B-0CE25A7754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Jinja2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library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DD459-8CBC-45C2-BE32-D6679A19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/>
              <a:t>- Jinja2 renderiza </a:t>
            </a:r>
            <a:r>
              <a:rPr lang="pt-BR" dirty="0" err="1"/>
              <a:t>templates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O código do </a:t>
            </a:r>
            <a:r>
              <a:rPr lang="pt-BR" dirty="0" err="1"/>
              <a:t>template</a:t>
            </a:r>
            <a:r>
              <a:rPr lang="pt-BR" dirty="0"/>
              <a:t> jinja2 é embutido no código HTML.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918FD8-9AF7-39E1-592A-BB7879354307}"/>
              </a:ext>
            </a:extLst>
          </p:cNvPr>
          <p:cNvSpPr txBox="1"/>
          <p:nvPr/>
        </p:nvSpPr>
        <p:spPr>
          <a:xfrm>
            <a:off x="2040835" y="3574773"/>
            <a:ext cx="2690191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&lt;</a:t>
            </a:r>
            <a:r>
              <a:rPr lang="pt-BR" sz="2000" b="1" i="0" dirty="0" err="1">
                <a:solidFill>
                  <a:srgbClr val="292929"/>
                </a:solidFill>
                <a:effectLst/>
                <a:latin typeface="Menlo"/>
              </a:rPr>
              <a:t>html</a:t>
            </a:r>
            <a:r>
              <a:rPr lang="pt-BR" sz="2000" b="1" dirty="0">
                <a:solidFill>
                  <a:srgbClr val="292929"/>
                </a:solidFill>
                <a:latin typeface="Menlo"/>
              </a:rPr>
              <a:t>&gt;</a:t>
            </a:r>
            <a:endParaRPr lang="pt-BR" sz="2000" b="1" i="0" dirty="0">
              <a:solidFill>
                <a:srgbClr val="292929"/>
              </a:solidFill>
              <a:effectLst/>
              <a:latin typeface="Menlo"/>
            </a:endParaRPr>
          </a:p>
          <a:p>
            <a:pPr algn="l"/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 &lt;body&gt;</a:t>
            </a:r>
          </a:p>
          <a:p>
            <a:pPr algn="l"/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   lista=[0,1,2,3,4,5]</a:t>
            </a:r>
          </a:p>
          <a:p>
            <a:pPr algn="l"/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   {% for n in lista %}</a:t>
            </a:r>
            <a:br>
              <a:rPr lang="pt-BR" sz="2000" b="1" dirty="0"/>
            </a:br>
            <a:r>
              <a:rPr lang="pt-BR" sz="2000" b="1" dirty="0"/>
              <a:t>    </a:t>
            </a:r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{{n}}</a:t>
            </a:r>
            <a:br>
              <a:rPr lang="pt-BR" sz="2000" b="1" dirty="0"/>
            </a:br>
            <a:r>
              <a:rPr lang="pt-BR" sz="2000" b="1" dirty="0"/>
              <a:t>    </a:t>
            </a:r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{% </a:t>
            </a:r>
            <a:r>
              <a:rPr lang="pt-BR" sz="2000" b="1" i="0" dirty="0" err="1">
                <a:solidFill>
                  <a:srgbClr val="292929"/>
                </a:solidFill>
                <a:effectLst/>
                <a:latin typeface="Menlo"/>
              </a:rPr>
              <a:t>endfor</a:t>
            </a:r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%}</a:t>
            </a:r>
          </a:p>
          <a:p>
            <a:pPr algn="l"/>
            <a:r>
              <a:rPr lang="pt-BR" sz="2000" b="1" dirty="0">
                <a:solidFill>
                  <a:srgbClr val="292929"/>
                </a:solidFill>
                <a:latin typeface="Menlo"/>
              </a:rPr>
              <a:t>  &lt;/body&gt;</a:t>
            </a:r>
          </a:p>
          <a:p>
            <a:pPr algn="l"/>
            <a:r>
              <a:rPr lang="pt-BR" sz="2000" b="1" dirty="0">
                <a:solidFill>
                  <a:srgbClr val="292929"/>
                </a:solidFill>
                <a:latin typeface="Menlo"/>
              </a:rPr>
              <a:t>&lt;/</a:t>
            </a:r>
            <a:r>
              <a:rPr lang="pt-BR" sz="2000" b="1" dirty="0" err="1">
                <a:solidFill>
                  <a:srgbClr val="292929"/>
                </a:solidFill>
                <a:latin typeface="Menlo"/>
              </a:rPr>
              <a:t>html</a:t>
            </a:r>
            <a:r>
              <a:rPr lang="pt-BR" sz="2000" b="1" dirty="0">
                <a:solidFill>
                  <a:srgbClr val="292929"/>
                </a:solidFill>
                <a:latin typeface="Menlo"/>
              </a:rPr>
              <a:t>&gt;</a:t>
            </a:r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21228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20718-D216-0424-FE25-1AEFEC7357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 DE ESTRUTURAS Jinja2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93D8FC-D314-F521-FB53-A654213E9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36520" r="20761" b="12832"/>
          <a:stretch/>
        </p:blipFill>
        <p:spPr>
          <a:xfrm>
            <a:off x="2001080" y="2292953"/>
            <a:ext cx="7885044" cy="34717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894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7F677-5B7F-C274-216B-E4050FD0B9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Instalação do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33036-1302-74BA-529D-FA8EB1176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6456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  (no </a:t>
            </a:r>
            <a:r>
              <a:rPr lang="pt-BR" dirty="0" err="1"/>
              <a:t>virtualenv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6089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564</Words>
  <Application>Microsoft Office PowerPoint</Application>
  <PresentationFormat>Widescreen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Menlo</vt:lpstr>
      <vt:lpstr>Roboto Mono</vt:lpstr>
      <vt:lpstr>ScalaSansOffcPro-Bold</vt:lpstr>
      <vt:lpstr>Tema do Office</vt:lpstr>
      <vt:lpstr>AULA 01: INTRODUÇÃO AO FLASK</vt:lpstr>
      <vt:lpstr>Apresentação do PowerPoint</vt:lpstr>
      <vt:lpstr>Importando bibliotecas para o curso</vt:lpstr>
      <vt:lpstr>AULA 01 – INTRODUÇÃO AO FLASK</vt:lpstr>
      <vt:lpstr>FLASK</vt:lpstr>
      <vt:lpstr>Werkzeug</vt:lpstr>
      <vt:lpstr>Jinja2 template library</vt:lpstr>
      <vt:lpstr>EXEMPLO DE ESTRUTURAS Jinja2</vt:lpstr>
      <vt:lpstr>Instalação do Flask</vt:lpstr>
      <vt:lpstr>Estrutura canônica do Flask:</vt:lpstr>
      <vt:lpstr>Explicando a Estrutura:</vt:lpstr>
      <vt:lpstr>Apresentação do PowerPoint</vt:lpstr>
      <vt:lpstr>No Browser:</vt:lpstr>
      <vt:lpstr>EXEMPLO:</vt:lpstr>
      <vt:lpstr>EXEMPLO:</vt:lpstr>
      <vt:lpstr>RESULTADO:</vt:lpstr>
      <vt:lpstr>Explicando o Route Decorator </vt:lpstr>
      <vt:lpstr>Route Decorator </vt:lpstr>
      <vt:lpstr>Integração Flask com HTML</vt:lpstr>
      <vt:lpstr>FLASK RENDER TEMPLATE</vt:lpstr>
      <vt:lpstr>Criando o diretório templates e o arquivo index.html</vt:lpstr>
      <vt:lpstr>RENDER_TEMPLATE</vt:lpstr>
      <vt:lpstr>TEMPLATE HTML</vt:lpstr>
      <vt:lpstr>RESULTADO:</vt:lpstr>
      <vt:lpstr>Método add_url():</vt:lpstr>
      <vt:lpstr>EXEMPLO:</vt:lpstr>
      <vt:lpstr>Resultado:</vt:lpstr>
      <vt:lpstr>As funções URL_FOR e redirect</vt:lpstr>
      <vt:lpstr>Apresentação do PowerPoint</vt:lpstr>
      <vt:lpstr>    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é um microframework escrito em python. A API do flask tem como principais dependências: Werkzeug e jinja que são pacotes python.</dc:title>
  <dc:creator>Dourival Júnior</dc:creator>
  <cp:lastModifiedBy>Dourival Júnior</cp:lastModifiedBy>
  <cp:revision>46</cp:revision>
  <dcterms:created xsi:type="dcterms:W3CDTF">2022-10-23T22:00:38Z</dcterms:created>
  <dcterms:modified xsi:type="dcterms:W3CDTF">2022-10-31T16:22:48Z</dcterms:modified>
</cp:coreProperties>
</file>