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1" r:id="rId3"/>
    <p:sldId id="322" r:id="rId4"/>
    <p:sldId id="343" r:id="rId5"/>
    <p:sldId id="342" r:id="rId6"/>
    <p:sldId id="340" r:id="rId7"/>
    <p:sldId id="323" r:id="rId8"/>
    <p:sldId id="339" r:id="rId9"/>
    <p:sldId id="324" r:id="rId10"/>
    <p:sldId id="362" r:id="rId11"/>
    <p:sldId id="363" r:id="rId12"/>
    <p:sldId id="364" r:id="rId13"/>
    <p:sldId id="365" r:id="rId14"/>
    <p:sldId id="366" r:id="rId15"/>
    <p:sldId id="367" r:id="rId16"/>
    <p:sldId id="368" r:id="rId17"/>
    <p:sldId id="325" r:id="rId18"/>
    <p:sldId id="326" r:id="rId19"/>
    <p:sldId id="327" r:id="rId20"/>
    <p:sldId id="328" r:id="rId21"/>
    <p:sldId id="329" r:id="rId22"/>
    <p:sldId id="330" r:id="rId23"/>
    <p:sldId id="331" r:id="rId24"/>
    <p:sldId id="341" r:id="rId25"/>
    <p:sldId id="332" r:id="rId26"/>
    <p:sldId id="333" r:id="rId27"/>
    <p:sldId id="337" r:id="rId28"/>
    <p:sldId id="334" r:id="rId29"/>
    <p:sldId id="336" r:id="rId30"/>
    <p:sldId id="344" r:id="rId31"/>
    <p:sldId id="345" r:id="rId32"/>
    <p:sldId id="346" r:id="rId33"/>
    <p:sldId id="347" r:id="rId34"/>
    <p:sldId id="348" r:id="rId35"/>
    <p:sldId id="349" r:id="rId36"/>
    <p:sldId id="370" r:id="rId37"/>
    <p:sldId id="369" r:id="rId3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50D559-3C86-E12B-2B6E-E2166E16FA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5AA4EA2-34F6-E103-9AC5-C4E0ECECA8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91E5959-3D44-110D-EB1F-E84BA3C4E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44DD3-3B70-40D4-B7B8-B5A06E6781DE}" type="datetimeFigureOut">
              <a:rPr lang="pt-BR" smtClean="0"/>
              <a:t>21/11/2022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42382CB-260B-DBF0-6B85-6AD9FB56E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9DFA487-558E-99C7-A3F2-6218C4551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3D9BC-839B-4C66-80C5-850CA1468C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695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826C90-2012-BDE7-5A5C-03DACA0F6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9D70724-7ECA-BB0A-480B-E9F1AA95AF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05FEEB8-13AD-C74C-E7E7-2937D177D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44DD3-3B70-40D4-B7B8-B5A06E6781DE}" type="datetimeFigureOut">
              <a:rPr lang="pt-BR" smtClean="0"/>
              <a:t>21/11/2022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6162F0-7928-33F6-1841-810AFB8C6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10EB1CC-55C5-FAA2-4154-A1566AE09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3D9BC-839B-4C66-80C5-850CA1468C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843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D36641F-2244-8134-D5E5-3F6C8158CC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B626EB5-E04E-7481-028E-E5080615E5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B5A297C-8FA6-7232-BC9F-CBA1195F2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44DD3-3B70-40D4-B7B8-B5A06E6781DE}" type="datetimeFigureOut">
              <a:rPr lang="pt-BR" smtClean="0"/>
              <a:t>21/11/2022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007B155-674B-5F19-D705-0C4FFD0A2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C6DCAD4-28AE-4A1B-FC29-D19AD58A0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3D9BC-839B-4C66-80C5-850CA1468C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9516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E6A9B8-963A-D3CE-0FF0-4EFA4FF27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437FBE-E413-3F5D-420C-E74054602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960627B-4B21-331D-777E-06E3C7764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44DD3-3B70-40D4-B7B8-B5A06E6781DE}" type="datetimeFigureOut">
              <a:rPr lang="pt-BR" smtClean="0"/>
              <a:t>21/11/2022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9AA023F-E522-C139-B428-90A2B7938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1A263C7-6DC8-8C71-5DFC-F8266847E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3D9BC-839B-4C66-80C5-850CA1468C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8071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8718FE-B285-21DF-05FF-689366B63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BB447DB-0203-E522-8E00-F9882A4E6F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7C2CC69-C076-B56D-43E7-164C0F15A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44DD3-3B70-40D4-B7B8-B5A06E6781DE}" type="datetimeFigureOut">
              <a:rPr lang="pt-BR" smtClean="0"/>
              <a:t>21/11/2022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AA3FAD-D205-161B-7E7F-CFDF9492C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3DDB2C5-04AD-72FF-D915-20AA04A31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3D9BC-839B-4C66-80C5-850CA1468C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3011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BAC461-E817-A1C4-E3CC-191D8E77B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F7BB06-1904-ED59-7F75-FDDE19C300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91AD402-C29B-A26A-B149-D0308A0225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0C85904-8439-CB2C-4866-7E990C609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44DD3-3B70-40D4-B7B8-B5A06E6781DE}" type="datetimeFigureOut">
              <a:rPr lang="pt-BR" smtClean="0"/>
              <a:t>21/11/2022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E1E78ED-CE69-FE79-B681-64CA7604E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436F1D9-1372-1240-1C64-5B3E15568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3D9BC-839B-4C66-80C5-850CA1468C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2846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549B2D-FD21-F17F-F00D-73E988A6F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616BC7C-E9E3-53D6-DFB2-7CCA5BC883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1D81015-FA4B-228C-0B37-448DDE3CBC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077AE61-692A-754A-F7B1-A458E79C3D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0B84BED-6F44-9F62-4BFD-10F1338458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1737A1B-919D-9758-2FB6-EE2ED9CBE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44DD3-3B70-40D4-B7B8-B5A06E6781DE}" type="datetimeFigureOut">
              <a:rPr lang="pt-BR" smtClean="0"/>
              <a:t>21/11/2022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7C94853-9E31-42A7-3845-9C04DCBD7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A644FB4-6501-2E0A-1626-B9378DE0A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3D9BC-839B-4C66-80C5-850CA1468C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083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2B9EFD-86D4-4C71-4926-0F9BEF20F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1274143-3C89-8A1D-050F-97A1A6613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44DD3-3B70-40D4-B7B8-B5A06E6781DE}" type="datetimeFigureOut">
              <a:rPr lang="pt-BR" smtClean="0"/>
              <a:t>21/11/2022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BFBCB25-959D-8747-627B-CB5980611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2FE545F-7B4B-C674-D9C2-AC9505F17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3D9BC-839B-4C66-80C5-850CA1468C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4861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CC8226D-7EA0-829A-239A-61DBBE4C7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44DD3-3B70-40D4-B7B8-B5A06E6781DE}" type="datetimeFigureOut">
              <a:rPr lang="pt-BR" smtClean="0"/>
              <a:t>21/11/2022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0C27695-5C64-B414-B7CC-2FE8E7C93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57D8800-3F6F-0599-0586-B7B159F5B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3D9BC-839B-4C66-80C5-850CA1468C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8862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255A97-F3F1-F301-824A-8D266BA66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A9A2C0-884A-8003-4316-F60FD4F07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8E28D6D-EE18-9E8E-6C38-96A7059E5D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0E711D0-CD21-3623-BD36-A9EE91B92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44DD3-3B70-40D4-B7B8-B5A06E6781DE}" type="datetimeFigureOut">
              <a:rPr lang="pt-BR" smtClean="0"/>
              <a:t>21/11/2022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9A53900-7FEC-9DCA-4C6F-1E8BBC916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8839D98-E006-6E34-171F-3FC6CA969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3D9BC-839B-4C66-80C5-850CA1468C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2164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4DD594-6E44-2127-ECA6-A7973072C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55C2F82-505F-84BC-40CF-A89AF72A5E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70B42B0-565E-C6AD-5CE8-581AF285A2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08693D1-5C83-7F12-A077-D47244014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44DD3-3B70-40D4-B7B8-B5A06E6781DE}" type="datetimeFigureOut">
              <a:rPr lang="pt-BR" smtClean="0"/>
              <a:t>21/11/2022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BF30F4B-DCD0-0F4E-85E9-79D94DBBC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D218C49-88F8-A087-5C88-2853A5831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3D9BC-839B-4C66-80C5-850CA1468C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8212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7F8FB52-E38A-3ACF-1CE8-E04615D7A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56C503A-6640-1446-F4B0-B23E405C1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5E3CE2E-D326-A549-F51C-3F0738FCF9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44DD3-3B70-40D4-B7B8-B5A06E6781DE}" type="datetimeFigureOut">
              <a:rPr lang="pt-BR" smtClean="0"/>
              <a:t>21/11/2022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DDE1EA6-0AE3-CAED-8FE7-ABB71C1D5D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5982701-518F-0AA1-8359-D84B6F19B4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3D9BC-839B-4C66-80C5-850CA1468C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5055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EE096A-EE9E-DB6B-B613-4C30C458B7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Curso de </a:t>
            </a:r>
            <a:r>
              <a:rPr lang="pt-BR" dirty="0" err="1"/>
              <a:t>Flask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01ECE62-2975-D060-2F17-1CD8A04CF7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Aula 03:</a:t>
            </a:r>
          </a:p>
          <a:p>
            <a:r>
              <a:rPr lang="pt-BR" dirty="0"/>
              <a:t>CONTEÚDO:</a:t>
            </a:r>
          </a:p>
          <a:p>
            <a:pPr marL="342900" indent="-342900">
              <a:buFontTx/>
              <a:buChar char="-"/>
            </a:pPr>
            <a:r>
              <a:rPr lang="pt-BR" dirty="0"/>
              <a:t>Trabalhando com Dados no </a:t>
            </a:r>
            <a:r>
              <a:rPr lang="pt-BR" dirty="0" err="1"/>
              <a:t>Flask</a:t>
            </a:r>
            <a:r>
              <a:rPr lang="pt-BR" dirty="0"/>
              <a:t>: </a:t>
            </a:r>
            <a:r>
              <a:rPr lang="pt-BR" dirty="0" err="1"/>
              <a:t>DataFrame</a:t>
            </a:r>
            <a:r>
              <a:rPr lang="pt-BR" dirty="0"/>
              <a:t>, Gráficos.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34554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D843A6-C779-6CA0-2B55-E1FC607D8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mesmo sem o método Figure do </a:t>
            </a:r>
            <a:r>
              <a:rPr lang="pt-BR" dirty="0" err="1"/>
              <a:t>MatplotLib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406BBBF-F55C-CCB5-E0CB-D00F6E672E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099" t="2645" r="35392" b="23762"/>
          <a:stretch/>
        </p:blipFill>
        <p:spPr>
          <a:xfrm>
            <a:off x="2716695" y="1838877"/>
            <a:ext cx="4781511" cy="465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378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2B1E2B-5705-ACA5-01C0-4B3FF84F3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com 2 gráficos: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9876407-D79D-4BB3-B88A-EA21543FAB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304" t="2875" r="37391" b="33645"/>
          <a:stretch/>
        </p:blipFill>
        <p:spPr>
          <a:xfrm>
            <a:off x="838200" y="1470992"/>
            <a:ext cx="5811850" cy="5021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641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E624D2-4238-C52B-C2C8-CBDA94100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257F22-74EC-D716-5FCC-6110247AF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E25EC22-6585-F86F-ADCD-B5D73F4B2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121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89689A-32DB-D35E-DB75-AB1EC3148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Outra maneira: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55A1962-2181-DAAC-F739-3A85CBCE9E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040" t="3123" r="31347" b="25996"/>
          <a:stretch/>
        </p:blipFill>
        <p:spPr>
          <a:xfrm>
            <a:off x="2266122" y="1825625"/>
            <a:ext cx="5658678" cy="4837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153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5EC421-0AA0-C98E-6D41-FF774B95B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Usando o método </a:t>
            </a:r>
            <a:r>
              <a:rPr lang="pt-BR" dirty="0" err="1"/>
              <a:t>FigureCanvas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7F14A72-DDF2-E20A-CB33-45629A0B46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473" t="2661" r="27699" b="27211"/>
          <a:stretch/>
        </p:blipFill>
        <p:spPr>
          <a:xfrm>
            <a:off x="2133600" y="1585420"/>
            <a:ext cx="6202017" cy="4907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5677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F18042-C830-6C65-3316-6B16F2D28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Template</a:t>
            </a:r>
            <a:r>
              <a:rPr lang="pt-BR" dirty="0"/>
              <a:t>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1901C86-B810-4441-568B-C430118772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33" t="2958" r="44038" b="50750"/>
          <a:stretch/>
        </p:blipFill>
        <p:spPr>
          <a:xfrm>
            <a:off x="3061252" y="1563756"/>
            <a:ext cx="6268277" cy="4954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1597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F9B33B-142A-C305-6BEF-0ED0031B3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617995-7A12-60E3-3B8E-E7A3878D6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E1EF9EB-AA26-D6F8-8AFE-594F07CB6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9305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2F27B4-4107-5E80-2D89-6ABE661D9A0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pt-BR" dirty="0"/>
              <a:t>Exemplo com Pandas DATAFRAME: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FA4F16DA-9EA6-FC75-D11B-708B2954B2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500" t="7902" r="27826" b="51499"/>
          <a:stretch/>
        </p:blipFill>
        <p:spPr>
          <a:xfrm>
            <a:off x="1143986" y="1941789"/>
            <a:ext cx="9904028" cy="4551086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1E5B20FF-D4EA-F4E5-BD6C-7B7866279167}"/>
              </a:ext>
            </a:extLst>
          </p:cNvPr>
          <p:cNvSpPr txBox="1"/>
          <p:nvPr/>
        </p:nvSpPr>
        <p:spPr>
          <a:xfrm>
            <a:off x="1806742" y="3143892"/>
            <a:ext cx="8829174" cy="28510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endParaRPr lang="pt-BR" sz="1100" dirty="0"/>
          </a:p>
        </p:txBody>
      </p:sp>
    </p:spTree>
    <p:extLst>
      <p:ext uri="{BB962C8B-B14F-4D97-AF65-F5344CB8AC3E}">
        <p14:creationId xmlns:p14="http://schemas.microsoft.com/office/powerpoint/2010/main" val="39856615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4D4BF5B3-5242-1331-D1D6-9BBDA7FD75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174" t="16989" r="31522" b="29458"/>
          <a:stretch/>
        </p:blipFill>
        <p:spPr>
          <a:xfrm>
            <a:off x="834887" y="646164"/>
            <a:ext cx="10283687" cy="5767372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0182AE8D-792A-3811-3242-56EB5563AA39}"/>
              </a:ext>
            </a:extLst>
          </p:cNvPr>
          <p:cNvSpPr txBox="1"/>
          <p:nvPr/>
        </p:nvSpPr>
        <p:spPr>
          <a:xfrm>
            <a:off x="1830806" y="3625154"/>
            <a:ext cx="4265194" cy="32120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endParaRPr lang="pt-BR" sz="1100" dirty="0"/>
          </a:p>
        </p:txBody>
      </p:sp>
    </p:spTree>
    <p:extLst>
      <p:ext uri="{BB962C8B-B14F-4D97-AF65-F5344CB8AC3E}">
        <p14:creationId xmlns:p14="http://schemas.microsoft.com/office/powerpoint/2010/main" val="11672318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B8985AC1-E0FE-2DCD-186A-F44E8D06A9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43" r="53043" b="19405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394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E5C65E-49C5-74E7-BE64-888D75C5F13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pt-BR" dirty="0"/>
              <a:t>Adicionando as bibliotecas pandas, </a:t>
            </a:r>
            <a:r>
              <a:rPr lang="pt-BR" dirty="0" err="1"/>
              <a:t>numpy</a:t>
            </a:r>
            <a:r>
              <a:rPr lang="pt-BR" dirty="0"/>
              <a:t>, </a:t>
            </a:r>
            <a:r>
              <a:rPr lang="pt-BR" dirty="0" err="1"/>
              <a:t>matplotlib</a:t>
            </a:r>
            <a:r>
              <a:rPr lang="pt-BR" dirty="0"/>
              <a:t> ao </a:t>
            </a:r>
            <a:r>
              <a:rPr lang="pt-BR" dirty="0" err="1"/>
              <a:t>Flask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212191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575E78-2106-7DCE-AABF-D55FAA46BB9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pt-BR" dirty="0"/>
              <a:t>Usando a função </a:t>
            </a:r>
            <a:r>
              <a:rPr lang="pt-BR" dirty="0" err="1"/>
              <a:t>groupby</a:t>
            </a:r>
            <a:r>
              <a:rPr lang="pt-BR" dirty="0"/>
              <a:t> do Pandas: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108F03D-BF3D-42F8-34EC-684F1AF91F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174" t="7515" r="28152" b="53238"/>
          <a:stretch/>
        </p:blipFill>
        <p:spPr>
          <a:xfrm>
            <a:off x="838200" y="1942479"/>
            <a:ext cx="10515599" cy="4671041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4F3143B2-58AD-1D25-19DA-B2D3F794E6D5}"/>
              </a:ext>
            </a:extLst>
          </p:cNvPr>
          <p:cNvSpPr txBox="1"/>
          <p:nvPr/>
        </p:nvSpPr>
        <p:spPr>
          <a:xfrm>
            <a:off x="1806742" y="3286445"/>
            <a:ext cx="9178090" cy="28693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endParaRPr lang="pt-BR" sz="1100" dirty="0"/>
          </a:p>
        </p:txBody>
      </p:sp>
    </p:spTree>
    <p:extLst>
      <p:ext uri="{BB962C8B-B14F-4D97-AF65-F5344CB8AC3E}">
        <p14:creationId xmlns:p14="http://schemas.microsoft.com/office/powerpoint/2010/main" val="41808804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37E99109-790E-74E7-3043-8B7D755CEE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957" t="7902" r="35326" b="28618"/>
          <a:stretch/>
        </p:blipFill>
        <p:spPr>
          <a:xfrm>
            <a:off x="1205948" y="0"/>
            <a:ext cx="8242852" cy="6886849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219044A1-D7FE-37B0-158F-03B3A24D789E}"/>
              </a:ext>
            </a:extLst>
          </p:cNvPr>
          <p:cNvSpPr txBox="1"/>
          <p:nvPr/>
        </p:nvSpPr>
        <p:spPr>
          <a:xfrm>
            <a:off x="2263942" y="4371113"/>
            <a:ext cx="3318711" cy="2730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endParaRPr lang="pt-BR" sz="1100" dirty="0"/>
          </a:p>
        </p:txBody>
      </p:sp>
    </p:spTree>
    <p:extLst>
      <p:ext uri="{BB962C8B-B14F-4D97-AF65-F5344CB8AC3E}">
        <p14:creationId xmlns:p14="http://schemas.microsoft.com/office/powerpoint/2010/main" val="20901355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F655D0-CDEC-C64D-54AA-093F5C1603A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pt-BR" dirty="0"/>
              <a:t>Resultado do </a:t>
            </a:r>
            <a:r>
              <a:rPr lang="pt-BR" dirty="0" err="1"/>
              <a:t>DataFrame</a:t>
            </a:r>
            <a:r>
              <a:rPr lang="pt-BR" dirty="0"/>
              <a:t>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4D3570D-64EA-F097-0F35-CCB3FE3C31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75" t="26697" r="62283" b="46472"/>
          <a:stretch/>
        </p:blipFill>
        <p:spPr>
          <a:xfrm>
            <a:off x="2317821" y="2459313"/>
            <a:ext cx="5527466" cy="2703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3558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E85C96F1-DA1A-2E94-4FBE-A0258177EB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34" r="52826" b="2056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3417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C358AC-076C-2BAF-E4D9-BD750E2B8E15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r>
              <a:rPr lang="pt-BR" dirty="0"/>
              <a:t>Exercício: Fazer o gráfico de barras para o </a:t>
            </a:r>
            <a:r>
              <a:rPr lang="pt-BR" dirty="0" err="1"/>
              <a:t>DataFrame</a:t>
            </a:r>
            <a:r>
              <a:rPr lang="pt-BR" dirty="0"/>
              <a:t> 2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221E55-E4F0-D401-B397-7882579C6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Com as variáveis ‘</a:t>
            </a:r>
            <a:r>
              <a:rPr lang="pt-BR" dirty="0" err="1"/>
              <a:t>Qualification</a:t>
            </a:r>
            <a:r>
              <a:rPr lang="pt-BR" dirty="0"/>
              <a:t>’ e ‘</a:t>
            </a:r>
            <a:r>
              <a:rPr lang="pt-BR" dirty="0" err="1"/>
              <a:t>Salary</a:t>
            </a:r>
            <a:r>
              <a:rPr lang="pt-BR" dirty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34685801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A0E9A6-E260-9A11-D80F-9C4C8DD8AB7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pt-BR" dirty="0" err="1"/>
              <a:t>DataFrame</a:t>
            </a:r>
            <a:r>
              <a:rPr lang="pt-BR" dirty="0"/>
              <a:t> para Formulário HTML: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D27175-E56F-9696-8A1A-B2D85EED80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84984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@app.route(‘/tabela')</a:t>
            </a:r>
          </a:p>
          <a:p>
            <a:r>
              <a:rPr lang="en-US" dirty="0"/>
              <a:t>def </a:t>
            </a:r>
            <a:r>
              <a:rPr lang="en-US" dirty="0" err="1"/>
              <a:t>tabela</a:t>
            </a:r>
            <a:r>
              <a:rPr lang="en-US" dirty="0"/>
              <a:t>():</a:t>
            </a:r>
          </a:p>
          <a:p>
            <a:r>
              <a:rPr lang="en-US" dirty="0"/>
              <a:t>    return </a:t>
            </a:r>
            <a:r>
              <a:rPr lang="en-US" dirty="0" err="1"/>
              <a:t>render_template</a:t>
            </a:r>
            <a:r>
              <a:rPr lang="en-US" dirty="0"/>
              <a:t>(‘tabela.html’, </a:t>
            </a:r>
            <a:r>
              <a:rPr lang="en-US" dirty="0" err="1"/>
              <a:t>tabela</a:t>
            </a:r>
            <a:r>
              <a:rPr lang="en-US" dirty="0"/>
              <a:t>=[</a:t>
            </a:r>
            <a:r>
              <a:rPr lang="en-US" dirty="0" err="1"/>
              <a:t>df.to_html</a:t>
            </a:r>
            <a:r>
              <a:rPr lang="en-US" dirty="0"/>
              <a:t>()], titles=[''])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76837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8794C7-8F0B-ABF8-33F9-C77F8FB2CFD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pt-BR" dirty="0"/>
              <a:t>Código: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79955F4-622C-5D33-2256-D7EC7A136C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173" t="3185" r="8381" b="54588"/>
          <a:stretch/>
        </p:blipFill>
        <p:spPr>
          <a:xfrm>
            <a:off x="1003469" y="1987826"/>
            <a:ext cx="10001338" cy="4174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7054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BA27D0-8B3C-8DB9-0D3A-A8D9A82BD23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pt-BR" dirty="0" err="1"/>
              <a:t>Template</a:t>
            </a:r>
            <a:r>
              <a:rPr lang="pt-BR" dirty="0"/>
              <a:t>: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C0E9517-3B08-F058-A74D-718F7D2E30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644" t="3131" r="37712" b="47109"/>
          <a:stretch/>
        </p:blipFill>
        <p:spPr>
          <a:xfrm>
            <a:off x="1722782" y="2146851"/>
            <a:ext cx="6469061" cy="4452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6692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299460-1569-EE14-C31D-41A7337E7B4D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pt-BR" dirty="0"/>
              <a:t>Resultado: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6278155-D489-559A-FD9B-DD313FB139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2240" b="68942"/>
          <a:stretch/>
        </p:blipFill>
        <p:spPr>
          <a:xfrm>
            <a:off x="1973179" y="2286123"/>
            <a:ext cx="5527551" cy="3476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4123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583029-FE75-4666-00F1-3E93151DA1E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pt-BR" dirty="0"/>
              <a:t>					FIM</a:t>
            </a:r>
          </a:p>
        </p:txBody>
      </p:sp>
    </p:spTree>
    <p:extLst>
      <p:ext uri="{BB962C8B-B14F-4D97-AF65-F5344CB8AC3E}">
        <p14:creationId xmlns:p14="http://schemas.microsoft.com/office/powerpoint/2010/main" val="711333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423BDF-5F4F-7819-54EE-392D8CADF6F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pt-BR" dirty="0"/>
              <a:t>Exemplo usando o </a:t>
            </a:r>
            <a:r>
              <a:rPr lang="pt-BR" dirty="0" err="1"/>
              <a:t>matplotlib</a:t>
            </a:r>
            <a:r>
              <a:rPr lang="pt-BR" dirty="0"/>
              <a:t> para enviar gráficos para o </a:t>
            </a:r>
            <a:r>
              <a:rPr lang="pt-BR" dirty="0" err="1"/>
              <a:t>template</a:t>
            </a:r>
            <a:r>
              <a:rPr lang="pt-BR" dirty="0"/>
              <a:t>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53EF8C3-FC45-1B3D-7A25-12EBD8F6BE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19708" y="3566685"/>
            <a:ext cx="11155018" cy="224676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 err="1"/>
              <a:t>from</a:t>
            </a:r>
            <a:r>
              <a:rPr lang="pt-BR" altLang="pt-BR" dirty="0"/>
              <a:t> </a:t>
            </a:r>
            <a:r>
              <a:rPr lang="pt-BR" altLang="pt-BR" dirty="0" err="1"/>
              <a:t>flask</a:t>
            </a:r>
            <a:r>
              <a:rPr lang="pt-BR" altLang="pt-BR" dirty="0"/>
              <a:t> </a:t>
            </a:r>
            <a:r>
              <a:rPr lang="pt-BR" altLang="pt-BR" dirty="0" err="1"/>
              <a:t>import</a:t>
            </a:r>
            <a:r>
              <a:rPr lang="pt-BR" altLang="pt-BR" dirty="0"/>
              <a:t> </a:t>
            </a:r>
            <a:r>
              <a:rPr lang="pt-BR" altLang="pt-BR" dirty="0" err="1"/>
              <a:t>Flask</a:t>
            </a:r>
            <a:r>
              <a:rPr lang="pt-BR" altLang="pt-BR" dirty="0"/>
              <a:t>, </a:t>
            </a:r>
            <a:r>
              <a:rPr lang="pt-BR" altLang="pt-BR" dirty="0" err="1"/>
              <a:t>send_file</a:t>
            </a:r>
            <a:r>
              <a:rPr lang="pt-BR" altLang="pt-BR" dirty="0"/>
              <a:t>, </a:t>
            </a:r>
            <a:r>
              <a:rPr lang="pt-BR" altLang="pt-BR" dirty="0" err="1"/>
              <a:t>render_template</a:t>
            </a:r>
            <a:br>
              <a:rPr lang="pt-BR" altLang="pt-BR" dirty="0"/>
            </a:br>
            <a:r>
              <a:rPr lang="pt-BR" altLang="pt-BR" dirty="0" err="1"/>
              <a:t>import</a:t>
            </a:r>
            <a:r>
              <a:rPr lang="pt-BR" altLang="pt-BR" dirty="0"/>
              <a:t> </a:t>
            </a:r>
            <a:r>
              <a:rPr lang="pt-BR" altLang="pt-BR" dirty="0" err="1"/>
              <a:t>io</a:t>
            </a:r>
            <a:br>
              <a:rPr lang="pt-BR" altLang="pt-BR" dirty="0"/>
            </a:br>
            <a:r>
              <a:rPr lang="pt-BR" altLang="pt-BR" dirty="0" err="1"/>
              <a:t>import</a:t>
            </a:r>
            <a:r>
              <a:rPr lang="pt-BR" altLang="pt-BR" dirty="0"/>
              <a:t> </a:t>
            </a:r>
            <a:r>
              <a:rPr lang="pt-BR" altLang="pt-BR" dirty="0" err="1"/>
              <a:t>matplotlib.pyplot</a:t>
            </a:r>
            <a:r>
              <a:rPr lang="pt-BR" altLang="pt-BR" dirty="0"/>
              <a:t> as </a:t>
            </a:r>
            <a:r>
              <a:rPr lang="pt-BR" altLang="pt-BR" dirty="0" err="1"/>
              <a:t>plt</a:t>
            </a:r>
            <a:br>
              <a:rPr lang="pt-BR" altLang="pt-BR" dirty="0"/>
            </a:br>
            <a:r>
              <a:rPr lang="pt-BR" altLang="pt-BR" dirty="0" err="1"/>
              <a:t>from</a:t>
            </a:r>
            <a:r>
              <a:rPr lang="pt-BR" altLang="pt-BR" dirty="0"/>
              <a:t> </a:t>
            </a:r>
            <a:r>
              <a:rPr lang="pt-BR" altLang="pt-BR" dirty="0" err="1"/>
              <a:t>matplotlib.backends.backend_agg</a:t>
            </a:r>
            <a:r>
              <a:rPr lang="pt-BR" altLang="pt-BR" dirty="0"/>
              <a:t> </a:t>
            </a:r>
            <a:r>
              <a:rPr lang="pt-BR" altLang="pt-BR" dirty="0" err="1"/>
              <a:t>import</a:t>
            </a:r>
            <a:r>
              <a:rPr lang="pt-BR" altLang="pt-BR" dirty="0"/>
              <a:t> </a:t>
            </a:r>
            <a:r>
              <a:rPr lang="pt-BR" altLang="pt-BR" dirty="0" err="1"/>
              <a:t>FigureCanvasAgg</a:t>
            </a:r>
            <a:r>
              <a:rPr lang="pt-BR" altLang="pt-BR" dirty="0"/>
              <a:t> as </a:t>
            </a:r>
            <a:r>
              <a:rPr lang="pt-BR" altLang="pt-BR" dirty="0" err="1"/>
              <a:t>FigureCanvas</a:t>
            </a:r>
            <a:endParaRPr lang="pt-BR" altLang="pt-BR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2F711A1F-3602-12BE-C544-8C798F70E4D1}"/>
              </a:ext>
            </a:extLst>
          </p:cNvPr>
          <p:cNvSpPr txBox="1">
            <a:spLocks/>
          </p:cNvSpPr>
          <p:nvPr/>
        </p:nvSpPr>
        <p:spPr>
          <a:xfrm>
            <a:off x="838200" y="182949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Importar as bibliotecas:</a:t>
            </a:r>
          </a:p>
        </p:txBody>
      </p:sp>
    </p:spTree>
    <p:extLst>
      <p:ext uri="{BB962C8B-B14F-4D97-AF65-F5344CB8AC3E}">
        <p14:creationId xmlns:p14="http://schemas.microsoft.com/office/powerpoint/2010/main" val="6303892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099915-8E61-65F3-2898-2866659F4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</a:t>
            </a:r>
            <a:r>
              <a:rPr lang="pt-BR" dirty="0" err="1"/>
              <a:t>imc</a:t>
            </a:r>
            <a:r>
              <a:rPr lang="pt-BR" dirty="0"/>
              <a:t>: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CEF0CC6-533D-AFD5-78CA-EA7CD6D0D6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680" t="3257" r="19561" b="45803"/>
          <a:stretch/>
        </p:blipFill>
        <p:spPr>
          <a:xfrm>
            <a:off x="1709531" y="1815546"/>
            <a:ext cx="8632641" cy="4280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814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A7B5DB-2F80-EFF3-E720-5802F0F3B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Template</a:t>
            </a:r>
            <a:r>
              <a:rPr lang="pt-BR" dirty="0"/>
              <a:t>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7F2ACE4-4CA3-52B5-798B-E636F243AC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964" t="3014" r="34941" b="30031"/>
          <a:stretch/>
        </p:blipFill>
        <p:spPr>
          <a:xfrm>
            <a:off x="1590261" y="1690687"/>
            <a:ext cx="5526156" cy="482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6007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7A415C-770C-4608-815D-EE9497F74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Home Page: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AFC787F-E55D-6920-CBDB-A360219F16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9494" b="49265"/>
          <a:stretch/>
        </p:blipFill>
        <p:spPr>
          <a:xfrm>
            <a:off x="2332383" y="1635492"/>
            <a:ext cx="5194851" cy="4857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5572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39FB04D-D8AE-182C-2D0D-760AF8D3A1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2" r="75652" b="59232"/>
          <a:stretch/>
        </p:blipFill>
        <p:spPr>
          <a:xfrm>
            <a:off x="1550504" y="447260"/>
            <a:ext cx="7220643" cy="5963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3002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64C7F865-A9F6-D717-93AD-4DD046A9C0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283" t="3262" r="23043" b="35258"/>
          <a:stretch/>
        </p:blipFill>
        <p:spPr>
          <a:xfrm>
            <a:off x="954157" y="728870"/>
            <a:ext cx="9130747" cy="5772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1980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54E235F1-03A0-1F1D-0FB8-4AE7513C79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62" r="70000" b="64065"/>
          <a:stretch/>
        </p:blipFill>
        <p:spPr>
          <a:xfrm>
            <a:off x="689113" y="371061"/>
            <a:ext cx="9349606" cy="5724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9619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4BCF57-E955-7084-D88B-B289419FC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Template</a:t>
            </a:r>
            <a:r>
              <a:rPr lang="pt-BR" dirty="0"/>
              <a:t> com Jinja2:</a:t>
            </a:r>
          </a:p>
        </p:txBody>
      </p:sp>
    </p:spTree>
    <p:extLst>
      <p:ext uri="{BB962C8B-B14F-4D97-AF65-F5344CB8AC3E}">
        <p14:creationId xmlns:p14="http://schemas.microsoft.com/office/powerpoint/2010/main" val="2658588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59B1CA03-936A-3DFE-328B-A33162193A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48" t="15637" r="40109" b="30425"/>
          <a:stretch/>
        </p:blipFill>
        <p:spPr>
          <a:xfrm>
            <a:off x="2557668" y="2199861"/>
            <a:ext cx="4638261" cy="369735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060F1A56-4DBA-3884-8572-A754DBA23E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174" t="8482" r="39782" b="66578"/>
          <a:stretch/>
        </p:blipFill>
        <p:spPr>
          <a:xfrm>
            <a:off x="2557667" y="795127"/>
            <a:ext cx="4638262" cy="170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215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64A84EBA-A878-508D-F345-33E0572A9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431084"/>
          </a:xfrm>
          <a:solidFill>
            <a:schemeClr val="accent1"/>
          </a:solidFill>
        </p:spPr>
        <p:txBody>
          <a:bodyPr>
            <a:normAutofit/>
          </a:bodyPr>
          <a:lstStyle/>
          <a:p>
            <a:r>
              <a:rPr lang="pt-BR" dirty="0"/>
              <a:t>Bloco de construção do script </a:t>
            </a:r>
            <a:br>
              <a:rPr lang="pt-BR" dirty="0"/>
            </a:br>
            <a:r>
              <a:rPr lang="pt-BR" dirty="0"/>
              <a:t>para envio de dados para a construção de um gráfico no </a:t>
            </a:r>
            <a:r>
              <a:rPr lang="pt-BR" dirty="0" err="1"/>
              <a:t>matplotlib</a:t>
            </a:r>
            <a:r>
              <a:rPr lang="pt-BR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187509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8D86ADA2-B085-AD89-442A-D014D693C7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675" t="9282" r="42171" b="28982"/>
          <a:stretch/>
        </p:blipFill>
        <p:spPr>
          <a:xfrm>
            <a:off x="225801" y="325132"/>
            <a:ext cx="11396704" cy="5895194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E7C5BC4D-B012-3796-291E-B2AF0175B2F2}"/>
              </a:ext>
            </a:extLst>
          </p:cNvPr>
          <p:cNvSpPr txBox="1"/>
          <p:nvPr/>
        </p:nvSpPr>
        <p:spPr>
          <a:xfrm>
            <a:off x="1684421" y="1515979"/>
            <a:ext cx="6725653" cy="64633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Dados:   </a:t>
            </a:r>
          </a:p>
          <a:p>
            <a:r>
              <a:rPr lang="pt-BR" dirty="0">
                <a:solidFill>
                  <a:schemeClr val="bg1"/>
                </a:solidFill>
              </a:rPr>
              <a:t>Valores de x e y.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19FFCB5-4F3F-75EA-4741-EC1769811486}"/>
              </a:ext>
            </a:extLst>
          </p:cNvPr>
          <p:cNvSpPr txBox="1"/>
          <p:nvPr/>
        </p:nvSpPr>
        <p:spPr>
          <a:xfrm>
            <a:off x="6661481" y="2606793"/>
            <a:ext cx="2518610" cy="3693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       ‘homepage.html’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B0669692-A07F-202A-5F46-05D24D0986C1}"/>
              </a:ext>
            </a:extLst>
          </p:cNvPr>
          <p:cNvSpPr txBox="1"/>
          <p:nvPr/>
        </p:nvSpPr>
        <p:spPr>
          <a:xfrm>
            <a:off x="2053389" y="3580601"/>
            <a:ext cx="6725653" cy="2308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endParaRPr lang="pt-BR" sz="900" dirty="0">
              <a:solidFill>
                <a:schemeClr val="bg1"/>
              </a:solidFill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EBD33259-7723-E0CF-C7D3-703835E0F9D9}"/>
              </a:ext>
            </a:extLst>
          </p:cNvPr>
          <p:cNvSpPr txBox="1"/>
          <p:nvPr/>
        </p:nvSpPr>
        <p:spPr>
          <a:xfrm>
            <a:off x="2053388" y="4065154"/>
            <a:ext cx="8005012" cy="119263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endParaRPr lang="pt-BR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281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2DE23F-503E-653E-218F-A4E72AC7DEF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pt-BR" dirty="0"/>
              <a:t>Exemplo com uma lista:</a:t>
            </a:r>
          </a:p>
        </p:txBody>
      </p:sp>
    </p:spTree>
    <p:extLst>
      <p:ext uri="{BB962C8B-B14F-4D97-AF65-F5344CB8AC3E}">
        <p14:creationId xmlns:p14="http://schemas.microsoft.com/office/powerpoint/2010/main" val="4157131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012FD5-0B0C-9A7B-D8B1-14D70FA6B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E7A60F-7D56-0CD0-F268-1EB40EB99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8F5A110-45E2-9EA5-050A-9376216DB4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204" t="8050" r="31118" b="24023"/>
          <a:stretch/>
        </p:blipFill>
        <p:spPr>
          <a:xfrm>
            <a:off x="405061" y="365125"/>
            <a:ext cx="11217444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540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1801AB0A-B870-0A9B-2C2B-C12400831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accent1"/>
          </a:solidFill>
        </p:spPr>
        <p:txBody>
          <a:bodyPr/>
          <a:lstStyle/>
          <a:p>
            <a:pPr algn="ctr"/>
            <a:r>
              <a:rPr lang="pt-BR" dirty="0" err="1"/>
              <a:t>Template</a:t>
            </a:r>
            <a:r>
              <a:rPr lang="pt-BR" dirty="0"/>
              <a:t>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B2199B1-3E3F-FDC8-CCD1-FA1CC6928A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609" t="8096" r="50000" b="57878"/>
          <a:stretch/>
        </p:blipFill>
        <p:spPr>
          <a:xfrm>
            <a:off x="2332382" y="1788525"/>
            <a:ext cx="7095552" cy="4955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714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C1804F88-6AA0-94AE-15D2-AA5C7BD9FA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89" r="7434" b="12261"/>
          <a:stretch/>
        </p:blipFill>
        <p:spPr>
          <a:xfrm>
            <a:off x="324852" y="288758"/>
            <a:ext cx="11285621" cy="5727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40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892</TotalTime>
  <Words>237</Words>
  <Application>Microsoft Office PowerPoint</Application>
  <PresentationFormat>Widescreen</PresentationFormat>
  <Paragraphs>36</Paragraphs>
  <Slides>37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37</vt:i4>
      </vt:variant>
    </vt:vector>
  </HeadingPairs>
  <TitlesOfParts>
    <vt:vector size="41" baseType="lpstr">
      <vt:lpstr>Arial</vt:lpstr>
      <vt:lpstr>Calibri</vt:lpstr>
      <vt:lpstr>Calibri Light</vt:lpstr>
      <vt:lpstr>Tema do Office</vt:lpstr>
      <vt:lpstr>Curso de Flask</vt:lpstr>
      <vt:lpstr>Adicionando as bibliotecas pandas, numpy, matplotlib ao Flask.</vt:lpstr>
      <vt:lpstr>Exemplo usando o matplotlib para enviar gráficos para o template:</vt:lpstr>
      <vt:lpstr>Bloco de construção do script  para envio de dados para a construção de um gráfico no matplotlib:</vt:lpstr>
      <vt:lpstr>Apresentação do PowerPoint</vt:lpstr>
      <vt:lpstr>Exemplo com uma lista:</vt:lpstr>
      <vt:lpstr>Apresentação do PowerPoint</vt:lpstr>
      <vt:lpstr>Template:</vt:lpstr>
      <vt:lpstr>Apresentação do PowerPoint</vt:lpstr>
      <vt:lpstr>O mesmo sem o método Figure do MatplotLib</vt:lpstr>
      <vt:lpstr>Exemplo com 2 gráficos:</vt:lpstr>
      <vt:lpstr>Apresentação do PowerPoint</vt:lpstr>
      <vt:lpstr>Outra maneira:</vt:lpstr>
      <vt:lpstr>Usando o método FigureCanvas</vt:lpstr>
      <vt:lpstr>Template:</vt:lpstr>
      <vt:lpstr>Apresentação do PowerPoint</vt:lpstr>
      <vt:lpstr>Exemplo com Pandas DATAFRAME:</vt:lpstr>
      <vt:lpstr>Apresentação do PowerPoint</vt:lpstr>
      <vt:lpstr>Apresentação do PowerPoint</vt:lpstr>
      <vt:lpstr>Usando a função groupby do Pandas:</vt:lpstr>
      <vt:lpstr>Apresentação do PowerPoint</vt:lpstr>
      <vt:lpstr>Resultado do DataFrame:</vt:lpstr>
      <vt:lpstr>Apresentação do PowerPoint</vt:lpstr>
      <vt:lpstr>Exercício: Fazer o gráfico de barras para o DataFrame 2</vt:lpstr>
      <vt:lpstr>DataFrame para Formulário HTML:</vt:lpstr>
      <vt:lpstr>Código:</vt:lpstr>
      <vt:lpstr>Template:</vt:lpstr>
      <vt:lpstr>Resultado:</vt:lpstr>
      <vt:lpstr>     FIM</vt:lpstr>
      <vt:lpstr>PROJETO imc:</vt:lpstr>
      <vt:lpstr>Template:</vt:lpstr>
      <vt:lpstr>Home Page:</vt:lpstr>
      <vt:lpstr>Apresentação do PowerPoint</vt:lpstr>
      <vt:lpstr>Apresentação do PowerPoint</vt:lpstr>
      <vt:lpstr>Apresentação do PowerPoint</vt:lpstr>
      <vt:lpstr>Template com Jinja2: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de Flask</dc:title>
  <dc:creator>Dourival Júnior</dc:creator>
  <cp:lastModifiedBy>Dourival Júnior</cp:lastModifiedBy>
  <cp:revision>20</cp:revision>
  <dcterms:created xsi:type="dcterms:W3CDTF">2022-11-14T16:13:10Z</dcterms:created>
  <dcterms:modified xsi:type="dcterms:W3CDTF">2022-11-21T18:07:48Z</dcterms:modified>
</cp:coreProperties>
</file>