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77" r:id="rId5"/>
    <p:sldId id="301" r:id="rId6"/>
    <p:sldId id="302" r:id="rId7"/>
    <p:sldId id="303" r:id="rId8"/>
    <p:sldId id="304" r:id="rId9"/>
    <p:sldId id="305" r:id="rId10"/>
    <p:sldId id="306" r:id="rId11"/>
    <p:sldId id="291" r:id="rId12"/>
    <p:sldId id="278" r:id="rId13"/>
    <p:sldId id="279" r:id="rId14"/>
    <p:sldId id="280" r:id="rId15"/>
    <p:sldId id="292" r:id="rId16"/>
    <p:sldId id="258" r:id="rId17"/>
    <p:sldId id="259" r:id="rId18"/>
    <p:sldId id="260" r:id="rId19"/>
    <p:sldId id="261" r:id="rId20"/>
    <p:sldId id="308" r:id="rId21"/>
    <p:sldId id="310" r:id="rId22"/>
    <p:sldId id="311" r:id="rId23"/>
    <p:sldId id="286" r:id="rId24"/>
    <p:sldId id="293" r:id="rId25"/>
    <p:sldId id="309" r:id="rId26"/>
    <p:sldId id="313" r:id="rId27"/>
    <p:sldId id="312" r:id="rId28"/>
    <p:sldId id="314" r:id="rId29"/>
    <p:sldId id="31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61931-2428-7DEC-1CE7-BE2DAFB2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33624-4CAD-088A-602D-C36E2C28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138BD-04F4-A3F9-8670-4B56175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330C5-604B-51B2-541B-EE74FB0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11FB9-BA6A-FB01-B7BD-BB44AE76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2688-9450-B724-F0EE-21AC8AE4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466659-E4A8-0C09-9420-FB5C5AC9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C08F9-04FC-6217-0D18-783183BD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6653F-AA36-1B6A-D24E-642A5F99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7FB4-5DE3-DB60-1C8B-2FCEE56D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C1BEA-3C5F-C0C8-D1F8-8E49BDC4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D73859-8276-E44C-A270-1B232AED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8CEA3-1A34-EFDA-C09A-06922A69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4988-8136-8E20-991E-3DCB3E6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42451-69D7-A497-16F4-AC6F038E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69E9A-AC3B-A1C7-DC87-2CD67FB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D10E6-1584-DD93-52DA-12E9CC9B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73C87-DAE1-590C-3945-21475807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DC2ECE-833E-BCF8-C6CB-119C85C8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5A567-C571-B089-1ECA-FAACB58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C26F7-6959-FA22-E71B-07E308F6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536AC-3A32-5CBC-A9FD-F6FBF774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8F269-68B2-550E-6A93-EA9C9372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BDF1E-72F3-7489-E3ED-3A069EEF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E1AAD6-2D3B-40A6-F8CC-EE5D99A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E1CE-D293-195F-258C-FD3E1BAE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9668-1F05-BDC9-2689-C5F882954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F438F-2850-5270-08C5-A0F6991F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190FFB-28AF-2D8F-80BB-87BC37F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0DBEF-9A03-2F47-A05B-7C10EC58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2610F-B412-1A78-B5E8-E43AA7C5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157F6-2184-2C2F-8054-F67607F9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CFF79-E775-027A-4FAC-B54692F9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7C12AD-B6B8-F19A-9351-99407799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003DC6-BC0E-64A9-20E0-1231F9008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CBA2AD-BA4B-43FD-2003-26908DC0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03DF9-B51A-5B77-B15A-524D5DF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25BC29-9BE3-83E5-C87D-6AE052FE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9F5978-F4A4-795A-4F80-843F4CF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1104-EC66-B963-4F74-BF45DF4C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4DE274-4CAE-F1DD-5FA3-C69B89F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85C0EE-EC54-3B3F-80DF-BE45B68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EA9EEE-77DA-F6FD-0364-D563D75D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E63C96-501F-9E28-F722-C2DE974A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F0E3A8-ADD2-D9D8-E9CD-A9FB12B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4997C3-DA6A-F913-95EA-FF26441F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0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8BAB-2B7E-0B90-1C51-6B91475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90101-21B0-A992-34FD-3D00398C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E6D13-B6A6-2EB2-C50A-6010625D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FFF3B-CC61-0973-FB29-BA12EC3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47DE9-0F80-6109-B171-69B68516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B1046-CD54-25F3-5759-23761E5E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1934A-DCA2-5397-E5DA-5CA44D5E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0C159F-25F8-5499-6751-4F48A6DB1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EE8E1-17D6-4FC5-D6DE-53A02BD1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B95A6-DDC1-6DB2-7DA5-C6FDBA75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22813-95FE-4780-F854-F0E987C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806AE-19A3-6D7C-7607-0AA7D89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1B65CF-0B3A-72D4-49D6-DB9DA285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28715-D790-E5D8-336C-781A17E1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E6A24-A883-7624-A04D-F12E13954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242C-9C04-406F-A461-D360C88D4EAB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C010D-CAF4-F3FF-433C-66DEC34A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FBCFF-B159-CC21-DFD0-1FEF84243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10D97-6BB9-41E6-8CE1-A921FA793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B0AA5-91A2-5181-876F-4DBE0B241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Curso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CB795-4716-27FA-B9D4-0725DF94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 </a:t>
            </a:r>
          </a:p>
          <a:p>
            <a:r>
              <a:rPr lang="pt-BR" dirty="0" err="1"/>
              <a:t>Matplotlib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8F4C-E152-57BC-C632-CDA795B3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Scatter</a:t>
            </a:r>
            <a:r>
              <a:rPr lang="pt-BR" dirty="0"/>
              <a:t> (pontos)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2EFDD-ABA9-5792-E567-D3923839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Matplotlib Scatter">
            <a:extLst>
              <a:ext uri="{FF2B5EF4-FFF2-40B4-BE49-F238E27FC236}">
                <a16:creationId xmlns:a16="http://schemas.microsoft.com/office/drawing/2014/main" id="{C78944E7-4C0C-F646-1388-FB0BB3A0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854148" cy="43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7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0065A-5974-D186-FCF7-FB88A783E2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Elementos de um gráfico: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BBE4F4-E742-ACCA-5402-056DFDA56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3" t="21435" r="16521" b="19792"/>
          <a:stretch/>
        </p:blipFill>
        <p:spPr>
          <a:xfrm>
            <a:off x="1590260" y="1713879"/>
            <a:ext cx="7421217" cy="49582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36F53BB-2C13-F052-62CD-E8DEDB011C65}"/>
              </a:ext>
            </a:extLst>
          </p:cNvPr>
          <p:cNvSpPr/>
          <p:nvPr/>
        </p:nvSpPr>
        <p:spPr>
          <a:xfrm>
            <a:off x="6705600" y="2279374"/>
            <a:ext cx="1643270" cy="1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1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74DD2-9B09-52C3-B0C4-590C2762C2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Elementos do gráfico: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53A2C-140F-69DC-904B-8EAB3B47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Xlabel</a:t>
            </a:r>
            <a:r>
              <a:rPr lang="pt-BR" i="0" dirty="0">
                <a:solidFill>
                  <a:srgbClr val="000000"/>
                </a:solidFill>
                <a:effectLst/>
                <a:latin typeface="Nunito" pitchFamily="2" charset="0"/>
              </a:rPr>
              <a:t>-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o rótulo do eixo x do eixo atual.</a:t>
            </a:r>
          </a:p>
          <a:p>
            <a:pPr algn="just"/>
            <a:r>
              <a:rPr lang="pt-BR" b="1" dirty="0" err="1">
                <a:solidFill>
                  <a:srgbClr val="000000"/>
                </a:solidFill>
                <a:latin typeface="Nunito" pitchFamily="2" charset="0"/>
              </a:rPr>
              <a:t>Y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label</a:t>
            </a:r>
            <a:r>
              <a:rPr lang="pt-BR" i="0" dirty="0">
                <a:solidFill>
                  <a:srgbClr val="000000"/>
                </a:solidFill>
                <a:effectLst/>
                <a:latin typeface="Nunito" pitchFamily="2" charset="0"/>
              </a:rPr>
              <a:t>-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o rótulo do eixo y do eixo atual.</a:t>
            </a:r>
          </a:p>
          <a:p>
            <a:pPr algn="just"/>
            <a:r>
              <a:rPr lang="pt-BR" b="1" dirty="0" err="1">
                <a:solidFill>
                  <a:srgbClr val="000000"/>
                </a:solidFill>
                <a:latin typeface="Nunito" pitchFamily="2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-Define um título para o gráfico.</a:t>
            </a:r>
          </a:p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Xticks</a:t>
            </a:r>
            <a:r>
              <a:rPr lang="en-US" i="0" dirty="0">
                <a:solidFill>
                  <a:srgbClr val="000000"/>
                </a:solidFill>
                <a:effectLst/>
                <a:latin typeface="Nunito" pitchFamily="2" charset="0"/>
              </a:rPr>
              <a:t>-Define </a:t>
            </a:r>
            <a:r>
              <a:rPr lang="en-US" i="0" dirty="0" err="1">
                <a:solidFill>
                  <a:srgbClr val="000000"/>
                </a:solidFill>
                <a:effectLst/>
                <a:latin typeface="Nunito" pitchFamily="2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escala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x.</a:t>
            </a: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Nunito" pitchFamily="2" charset="0"/>
              </a:rPr>
              <a:t>Y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ticks</a:t>
            </a:r>
            <a:r>
              <a:rPr lang="en-US" i="0" dirty="0">
                <a:solidFill>
                  <a:srgbClr val="000000"/>
                </a:solidFill>
                <a:effectLst/>
                <a:latin typeface="Nunito" pitchFamily="2" charset="0"/>
              </a:rPr>
              <a:t>-Define </a:t>
            </a:r>
            <a:r>
              <a:rPr lang="en-US" i="0" dirty="0" err="1">
                <a:solidFill>
                  <a:srgbClr val="000000"/>
                </a:solidFill>
                <a:effectLst/>
                <a:latin typeface="Nunito" pitchFamily="2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limites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escala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y.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Legend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-Define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uma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legenda para o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gráfico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90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E69A-6C5D-944C-389D-60457D180F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Comandos: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BE35D-3B71-25F0-2F5C-E652F59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Figure-Cria uma figura.</a:t>
            </a:r>
          </a:p>
          <a:p>
            <a:r>
              <a:rPr lang="pt-BR" dirty="0"/>
              <a:t>Show- Mostra a figura.</a:t>
            </a:r>
          </a:p>
          <a:p>
            <a:r>
              <a:rPr lang="pt-BR" dirty="0" err="1"/>
              <a:t>Savefig</a:t>
            </a:r>
            <a:r>
              <a:rPr lang="pt-BR" dirty="0"/>
              <a:t>- Salva a figura.</a:t>
            </a:r>
          </a:p>
          <a:p>
            <a:r>
              <a:rPr lang="pt-BR" dirty="0"/>
              <a:t>Close- Fecha a janela.</a:t>
            </a:r>
          </a:p>
        </p:txBody>
      </p:sp>
    </p:spTree>
    <p:extLst>
      <p:ext uri="{BB962C8B-B14F-4D97-AF65-F5344CB8AC3E}">
        <p14:creationId xmlns:p14="http://schemas.microsoft.com/office/powerpoint/2010/main" val="73978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AF990-40E5-4B7D-8680-D2559D16E8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 Um único gráfico (linha).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A88E7E-6626-877C-CCC0-086CD6588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26075" r="65000" b="6839"/>
          <a:stretch/>
        </p:blipFill>
        <p:spPr>
          <a:xfrm>
            <a:off x="1934816" y="1894370"/>
            <a:ext cx="7354957" cy="45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9318-E638-C039-BDFA-6B6B60B894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 Um único gráfico (pontos).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42A393-8B65-5897-009A-666DA4B9D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" t="27429" r="65000" b="16698"/>
          <a:stretch/>
        </p:blipFill>
        <p:spPr>
          <a:xfrm>
            <a:off x="1285460" y="1921566"/>
            <a:ext cx="8799444" cy="47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F25B9-90DB-CC98-E056-C78948A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Duas funções em um único </a:t>
            </a:r>
            <a:r>
              <a:rPr lang="pt-BR" dirty="0" err="1"/>
              <a:t>plot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C51B3C-7870-7A0D-477C-7A58FB64C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 t="26075" r="60326" b="16699"/>
          <a:stretch/>
        </p:blipFill>
        <p:spPr>
          <a:xfrm>
            <a:off x="1921565" y="1690688"/>
            <a:ext cx="7951304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C930-9ADC-4633-A334-EB2C9D0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 de barras: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575713-544A-AAB3-06BD-059A6DBE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 t="25445" r="65367" b="17488"/>
          <a:stretch/>
        </p:blipFill>
        <p:spPr>
          <a:xfrm>
            <a:off x="1563756" y="1851991"/>
            <a:ext cx="7898296" cy="48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1BC91-E383-5440-A436-35988016FB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 de pizza: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78EF5A-DEAA-89F3-875C-21B42F898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" t="38863" r="57701" b="21669"/>
          <a:stretch/>
        </p:blipFill>
        <p:spPr>
          <a:xfrm>
            <a:off x="1921564" y="2054087"/>
            <a:ext cx="7947819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0D40F-A2EA-A7BD-F466-F87F7E5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Histograma: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D44ED4-6FBF-657B-A5A6-67D173A99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3" t="37998" r="50976" b="10366"/>
          <a:stretch/>
        </p:blipFill>
        <p:spPr>
          <a:xfrm>
            <a:off x="1593574" y="1931503"/>
            <a:ext cx="7272130" cy="47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EE78B-FE10-1832-CE34-2EDA7AEBE1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61A87-1181-3982-AE38-1A6C1B192F4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Matplotlib</a:t>
            </a:r>
            <a:r>
              <a:rPr lang="pt-BR" b="0" i="0" dirty="0">
                <a:solidFill>
                  <a:srgbClr val="000000"/>
                </a:solidFill>
                <a:effectLst/>
                <a:latin typeface="Nunito" pitchFamily="2" charset="0"/>
              </a:rPr>
              <a:t> é um do módulos Python mais usados ​​para visualização de dados.</a:t>
            </a:r>
          </a:p>
          <a:p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Várias funções estão definidas no pacote </a:t>
            </a:r>
            <a:r>
              <a:rPr lang="pt-BR" dirty="0" err="1">
                <a:solidFill>
                  <a:srgbClr val="000000"/>
                </a:solidFill>
                <a:latin typeface="Nunito" pitchFamily="2" charset="0"/>
              </a:rPr>
              <a:t>pyplot</a:t>
            </a:r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.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92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005F-8804-3729-18B4-EAC3599CE7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Boxplot</a:t>
            </a:r>
            <a:r>
              <a:rPr lang="pt-BR" dirty="0"/>
              <a:t>. Gráfico estatístico</a:t>
            </a:r>
          </a:p>
        </p:txBody>
      </p:sp>
      <p:pic>
        <p:nvPicPr>
          <p:cNvPr id="1026" name="Picture 2" descr="matplotlib.pyplot.boxplot — Matplotlib 3.1.2 documentation">
            <a:extLst>
              <a:ext uri="{FF2B5EF4-FFF2-40B4-BE49-F238E27FC236}">
                <a16:creationId xmlns:a16="http://schemas.microsoft.com/office/drawing/2014/main" id="{28D71060-6D18-B735-E567-D14397B5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5625"/>
            <a:ext cx="6874565" cy="481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CA30F91-D6A4-A8F9-A113-ABD6B93C5A1C}"/>
              </a:ext>
            </a:extLst>
          </p:cNvPr>
          <p:cNvCxnSpPr/>
          <p:nvPr/>
        </p:nvCxnSpPr>
        <p:spPr>
          <a:xfrm>
            <a:off x="2199861" y="4267200"/>
            <a:ext cx="73549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ADB59F-920A-116B-1E3C-B1860A9E840E}"/>
              </a:ext>
            </a:extLst>
          </p:cNvPr>
          <p:cNvSpPr txBox="1"/>
          <p:nvPr/>
        </p:nvSpPr>
        <p:spPr>
          <a:xfrm>
            <a:off x="8693426" y="3772870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mediana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E9EEE5-A600-D0D3-0342-847AC65CE768}"/>
              </a:ext>
            </a:extLst>
          </p:cNvPr>
          <p:cNvSpPr txBox="1"/>
          <p:nvPr/>
        </p:nvSpPr>
        <p:spPr>
          <a:xfrm>
            <a:off x="5029200" y="4668084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mínimo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001C23-80FC-3BF1-F2B2-8039048E0007}"/>
              </a:ext>
            </a:extLst>
          </p:cNvPr>
          <p:cNvSpPr txBox="1"/>
          <p:nvPr/>
        </p:nvSpPr>
        <p:spPr>
          <a:xfrm>
            <a:off x="5029200" y="3227920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máximo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305A8CF-FA9C-E0D7-B239-D89C2C3F05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Outliers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FCAFA7F-0128-4C58-BCF4-A63A8F5B6CC5}"/>
              </a:ext>
            </a:extLst>
          </p:cNvPr>
          <p:cNvCxnSpPr/>
          <p:nvPr/>
        </p:nvCxnSpPr>
        <p:spPr>
          <a:xfrm>
            <a:off x="2411896" y="2065690"/>
            <a:ext cx="1815547" cy="52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1E2B802-81A4-6E6B-B869-A524D50FE71A}"/>
              </a:ext>
            </a:extLst>
          </p:cNvPr>
          <p:cNvCxnSpPr>
            <a:cxnSpLocks/>
          </p:cNvCxnSpPr>
          <p:nvPr/>
        </p:nvCxnSpPr>
        <p:spPr>
          <a:xfrm>
            <a:off x="2411896" y="2096670"/>
            <a:ext cx="1941442" cy="351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268C-6523-EB51-BA84-6956CF71FF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1AAFA-72DC-52EE-A40E-9FA8D1B2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determinar a mediana do conjunto de dados.</a:t>
            </a:r>
          </a:p>
          <a:p>
            <a:pPr marL="0" indent="0">
              <a:buNone/>
            </a:pPr>
            <a:r>
              <a:rPr lang="pt-BR" dirty="0"/>
              <a:t>2,2,3,4,6,6,6,7,8,9.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mediana do conjunto de dados é o valor que está no meio.</a:t>
            </a:r>
          </a:p>
          <a:p>
            <a:pPr marL="0" indent="0">
              <a:buNone/>
            </a:pPr>
            <a:r>
              <a:rPr lang="pt-BR" b="1" dirty="0"/>
              <a:t>2,2,3,4</a:t>
            </a:r>
            <a:r>
              <a:rPr lang="pt-BR" dirty="0"/>
              <a:t>, 6,6, </a:t>
            </a:r>
            <a:r>
              <a:rPr lang="pt-BR" b="1" dirty="0"/>
              <a:t>6,7,8,9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Logo a mediana é o valor 6.</a:t>
            </a:r>
          </a:p>
          <a:p>
            <a:pPr marL="0" indent="0">
              <a:buNone/>
            </a:pPr>
            <a:r>
              <a:rPr lang="pt-BR" dirty="0"/>
              <a:t>Observação: A média é 5.3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07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E606-A0EC-32FB-E019-989ECE8B3D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B344-043A-6DD0-489C-D3809D08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determinar a mediana do conjunto de dados.</a:t>
            </a:r>
          </a:p>
          <a:p>
            <a:pPr marL="0" indent="0">
              <a:buNone/>
            </a:pPr>
            <a:r>
              <a:rPr lang="pt-BR" dirty="0"/>
              <a:t>2,2,3,4,6,7,8,9,10.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mediana do conjunto de dados é o valor que está no meio.</a:t>
            </a:r>
          </a:p>
          <a:p>
            <a:pPr marL="0" indent="0">
              <a:buNone/>
            </a:pPr>
            <a:r>
              <a:rPr lang="pt-BR" b="1" dirty="0"/>
              <a:t>2,2,3,4</a:t>
            </a:r>
            <a:r>
              <a:rPr lang="pt-BR" dirty="0"/>
              <a:t>, 6 </a:t>
            </a:r>
            <a:r>
              <a:rPr lang="pt-BR" b="1" dirty="0"/>
              <a:t>,7,8,9,10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Logo a mediana é o valor 6.</a:t>
            </a:r>
          </a:p>
          <a:p>
            <a:pPr marL="0" indent="0">
              <a:buNone/>
            </a:pPr>
            <a:r>
              <a:rPr lang="pt-BR" dirty="0"/>
              <a:t>Observação: A média é 5.7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32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92414-07AF-EC23-7273-43C8194C3E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- Gráfico de caixa (</a:t>
            </a:r>
            <a:r>
              <a:rPr lang="pt-BR" dirty="0" err="1"/>
              <a:t>boxplot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13968-451F-F160-B37C-476E50EA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gráfico de caixa, também conhecido como </a:t>
            </a:r>
            <a:r>
              <a:rPr lang="pt-BR" dirty="0" err="1"/>
              <a:t>boxplot</a:t>
            </a:r>
            <a:r>
              <a:rPr lang="pt-BR" dirty="0"/>
              <a:t>, exibe um resumo de um conjunto de dados contendo o mínimo, o primeiro quartil, a mediana, o terceiro quartil e o máximo.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4144A8-C615-631B-762C-2458FDDA6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1" t="59743" r="40217" b="28657"/>
          <a:stretch/>
        </p:blipFill>
        <p:spPr>
          <a:xfrm>
            <a:off x="1590259" y="3548269"/>
            <a:ext cx="8280515" cy="21369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34ED43-4C1E-FFF8-5ED0-608B011BE43F}"/>
              </a:ext>
            </a:extLst>
          </p:cNvPr>
          <p:cNvSpPr txBox="1"/>
          <p:nvPr/>
        </p:nvSpPr>
        <p:spPr>
          <a:xfrm>
            <a:off x="4306956" y="5746406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25%                   50%                   75%</a:t>
            </a:r>
          </a:p>
        </p:txBody>
      </p:sp>
    </p:spTree>
    <p:extLst>
      <p:ext uri="{BB962C8B-B14F-4D97-AF65-F5344CB8AC3E}">
        <p14:creationId xmlns:p14="http://schemas.microsoft.com/office/powerpoint/2010/main" val="268336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9ACC8-17C8-2FD3-6BFD-8D9F0E0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50989B-272C-3EF4-BC9B-AED0D4A3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1" t="50000" r="66413" b="9159"/>
          <a:stretch/>
        </p:blipFill>
        <p:spPr>
          <a:xfrm>
            <a:off x="2464903" y="1849714"/>
            <a:ext cx="6321288" cy="49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9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4474-0BBD-B895-DBEA-A54DD7329E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Múltiplos </a:t>
            </a:r>
            <a:r>
              <a:rPr lang="pt-BR" dirty="0" err="1"/>
              <a:t>plots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9DA21-B866-F79D-4495-95E68D63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50" name="Picture 2" descr="Master the art of subplots in Python | by Ankit Gupta | Towards Data Science">
            <a:extLst>
              <a:ext uri="{FF2B5EF4-FFF2-40B4-BE49-F238E27FC236}">
                <a16:creationId xmlns:a16="http://schemas.microsoft.com/office/drawing/2014/main" id="{CBB543FD-36A5-DE0B-B9DB-D2E05DDB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40" y="1825626"/>
            <a:ext cx="5605532" cy="45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3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C6E14-EDAC-4A34-8C55-741CBD6D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Plot</a:t>
            </a:r>
            <a:r>
              <a:rPr lang="pt-BR" dirty="0"/>
              <a:t>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C4728-10CD-2BE4-D781-12504D9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#plot 1: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x,y,color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"plot1"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53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1514-9214-9A43-F14E-60D84CC5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Plot</a:t>
            </a:r>
            <a:r>
              <a:rPr lang="pt-BR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50099-992B-87E2-A384-D0EC7139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#plot 2: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x,y,color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"plot2"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50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0F812-50D6-20BE-9EDA-F42EA6C4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</a:t>
            </a:r>
            <a:r>
              <a:rPr lang="pt-BR" dirty="0" err="1"/>
              <a:t>plots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5C54-964C-8756-AE25-4A0768B6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A27EE4-5377-D15A-E312-FD982184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69" y="1430596"/>
            <a:ext cx="6616148" cy="47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9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3ECC-5E90-6914-3A13-02302F5A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75132-27C2-F95A-7252-286D45AF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C805-A0B8-F86D-F3CC-023C76ED3F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8128F-CBA1-1B50-99D7-C8EC3692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latin typeface="Nunito" pitchFamily="2" charset="0"/>
              </a:rPr>
              <a:t>Instalação e Importação: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No terminal digite: 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pip3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install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matplotlib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000000"/>
                </a:solidFill>
                <a:latin typeface="var(--bs-font-monospace)"/>
              </a:rPr>
              <a:t>Abra um arquivo chamado plot.py e digite:</a:t>
            </a: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import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matplotlib.pyplot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as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0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A1AE-F8FA-299D-2135-D5E67F3ADB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Gráficos: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F2EB-7098-447B-5FF0-DA6EF94086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pt-BR" dirty="0"/>
              <a:t>Bar- Faz um gráfico de barras.</a:t>
            </a:r>
          </a:p>
          <a:p>
            <a:pPr algn="just" fontAlgn="t"/>
            <a:r>
              <a:rPr lang="pt-BR" dirty="0" err="1"/>
              <a:t>Boxplot</a:t>
            </a:r>
            <a:r>
              <a:rPr lang="pt-BR" dirty="0"/>
              <a:t>- Faz um gráfico de caixa e bigodes.</a:t>
            </a:r>
          </a:p>
          <a:p>
            <a:pPr algn="just"/>
            <a:r>
              <a:rPr lang="pt-BR" dirty="0" err="1"/>
              <a:t>Hist</a:t>
            </a:r>
            <a:r>
              <a:rPr lang="pt-BR" dirty="0"/>
              <a:t>- </a:t>
            </a:r>
            <a:r>
              <a:rPr lang="pt-BR" dirty="0" err="1"/>
              <a:t>Plot</a:t>
            </a:r>
            <a:r>
              <a:rPr lang="pt-BR" dirty="0"/>
              <a:t> de um histograma.</a:t>
            </a:r>
          </a:p>
          <a:p>
            <a:pPr algn="just" fontAlgn="t"/>
            <a:r>
              <a:rPr lang="pt-BR" dirty="0"/>
              <a:t>Pie- </a:t>
            </a:r>
            <a:r>
              <a:rPr lang="pt-BR" dirty="0" err="1"/>
              <a:t>Plot</a:t>
            </a:r>
            <a:r>
              <a:rPr lang="pt-BR" dirty="0"/>
              <a:t> um gráfico de pizza.</a:t>
            </a:r>
          </a:p>
          <a:p>
            <a:pPr algn="just" fontAlgn="t"/>
            <a:r>
              <a:rPr lang="pt-BR" dirty="0" err="1"/>
              <a:t>Plot</a:t>
            </a:r>
            <a:r>
              <a:rPr lang="pt-BR" dirty="0"/>
              <a:t>- Gráfico de linhas.</a:t>
            </a:r>
          </a:p>
          <a:p>
            <a:pPr algn="just"/>
            <a:r>
              <a:rPr lang="pt-BR" dirty="0" err="1"/>
              <a:t>Scatter</a:t>
            </a:r>
            <a:r>
              <a:rPr lang="pt-BR" dirty="0"/>
              <a:t>-Faz um gráfico de dispersão de pontos de x contra y.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 fontAlgn="t"/>
            <a:endParaRPr lang="pt-BR" dirty="0">
              <a:solidFill>
                <a:srgbClr val="000000"/>
              </a:solidFill>
              <a:effectLst/>
            </a:endParaRP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FFB5-90E6-83AA-608A-2BF673B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Bar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9ADFA-17EB-A23A-4B41-422D8AE5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ow fast do you want to go today?">
            <a:extLst>
              <a:ext uri="{FF2B5EF4-FFF2-40B4-BE49-F238E27FC236}">
                <a16:creationId xmlns:a16="http://schemas.microsoft.com/office/drawing/2014/main" id="{7684F90A-38D4-91AA-9032-D6F9669B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363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9AD1-2750-5CB2-5CD7-CDF76FC2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DCE5C-0544-48ED-6359-CD206BA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Matplotlib: How to Create Boxplots by Group">
            <a:extLst>
              <a:ext uri="{FF2B5EF4-FFF2-40B4-BE49-F238E27FC236}">
                <a16:creationId xmlns:a16="http://schemas.microsoft.com/office/drawing/2014/main" id="{89EA7800-2F25-52E9-9D46-680FABFB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397487" cy="45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5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195AA-A671-0E2F-A03A-C34C0F28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Gráficos: </a:t>
            </a:r>
            <a:r>
              <a:rPr lang="pt-BR" dirty="0" err="1"/>
              <a:t>Hist</a:t>
            </a:r>
            <a:r>
              <a:rPr lang="pt-BR" dirty="0"/>
              <a:t> (histograma)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465DF-5684-8B43-2B3E-BE99F84C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ow to plot a histogram using Matplotlib in Python with a list of data? -  Stack Overflow">
            <a:extLst>
              <a:ext uri="{FF2B5EF4-FFF2-40B4-BE49-F238E27FC236}">
                <a16:creationId xmlns:a16="http://schemas.microsoft.com/office/drawing/2014/main" id="{C12CE064-4E15-2B25-0E97-E2525632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b="6174"/>
          <a:stretch/>
        </p:blipFill>
        <p:spPr bwMode="auto">
          <a:xfrm>
            <a:off x="838200" y="1825625"/>
            <a:ext cx="6477000" cy="43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3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8B27-C08B-8717-3410-40CBEF1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Gráficos: Pie (Pizza)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1C1E7-C262-F40F-8A3D-EFA9B47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Basic pie chart — Matplotlib 3.1.2 documentation">
            <a:extLst>
              <a:ext uri="{FF2B5EF4-FFF2-40B4-BE49-F238E27FC236}">
                <a16:creationId xmlns:a16="http://schemas.microsoft.com/office/drawing/2014/main" id="{4B641FDF-176F-F47A-58C0-CCD56EC4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8092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4952-A12D-D4DD-1A7B-C42C176B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Gráficos: </a:t>
            </a:r>
            <a:r>
              <a:rPr lang="pt-BR" dirty="0" err="1"/>
              <a:t>Plot</a:t>
            </a:r>
            <a:r>
              <a:rPr lang="pt-BR" dirty="0"/>
              <a:t> (linha)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346DB-CC9E-6D54-C321-CCCD308D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line plot with data points">
            <a:extLst>
              <a:ext uri="{FF2B5EF4-FFF2-40B4-BE49-F238E27FC236}">
                <a16:creationId xmlns:a16="http://schemas.microsoft.com/office/drawing/2014/main" id="{5B15AB0E-EB46-F072-CBEE-59E2FE4B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33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537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Nunito</vt:lpstr>
      <vt:lpstr>var(--bs-font-monospace)</vt:lpstr>
      <vt:lpstr>Tema do Office</vt:lpstr>
      <vt:lpstr>Curso Data Science</vt:lpstr>
      <vt:lpstr>Matplotlib:</vt:lpstr>
      <vt:lpstr>Matplotlib:</vt:lpstr>
      <vt:lpstr>Gráficos:</vt:lpstr>
      <vt:lpstr>Gráficos: Bar</vt:lpstr>
      <vt:lpstr>Gráficos: Boxplot</vt:lpstr>
      <vt:lpstr>Gráficos: Hist (histograma)</vt:lpstr>
      <vt:lpstr>Gráficos: Pie (Pizza) </vt:lpstr>
      <vt:lpstr>Gráficos: Plot (linha)</vt:lpstr>
      <vt:lpstr>Gráficos: Scatter (pontos)</vt:lpstr>
      <vt:lpstr>Elementos de um gráfico:</vt:lpstr>
      <vt:lpstr>Elementos do gráfico:</vt:lpstr>
      <vt:lpstr>Comandos:</vt:lpstr>
      <vt:lpstr>Exemplo: Um único gráfico (linha).</vt:lpstr>
      <vt:lpstr>Exemplo: Um único gráfico (pontos).</vt:lpstr>
      <vt:lpstr>Duas funções em um único plot:</vt:lpstr>
      <vt:lpstr>Gráfico de barras:</vt:lpstr>
      <vt:lpstr>Gráfico de pizza:</vt:lpstr>
      <vt:lpstr>Histograma:</vt:lpstr>
      <vt:lpstr>Boxplot. Gráfico estatístico</vt:lpstr>
      <vt:lpstr>Mediana</vt:lpstr>
      <vt:lpstr>Mediana</vt:lpstr>
      <vt:lpstr>Matplotlib - Gráfico de caixa (boxplot)</vt:lpstr>
      <vt:lpstr>Exemplo:</vt:lpstr>
      <vt:lpstr>Múltiplos plots:</vt:lpstr>
      <vt:lpstr>Plot 1</vt:lpstr>
      <vt:lpstr>Plot 2</vt:lpstr>
      <vt:lpstr>Múltiplos plots</vt:lpstr>
      <vt:lpstr>FIM: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33</cp:revision>
  <dcterms:created xsi:type="dcterms:W3CDTF">2022-11-18T18:20:32Z</dcterms:created>
  <dcterms:modified xsi:type="dcterms:W3CDTF">2023-01-31T15:24:09Z</dcterms:modified>
</cp:coreProperties>
</file>