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81" r:id="rId15"/>
    <p:sldId id="282" r:id="rId16"/>
    <p:sldId id="268" r:id="rId17"/>
    <p:sldId id="270" r:id="rId18"/>
    <p:sldId id="271" r:id="rId19"/>
    <p:sldId id="272" r:id="rId20"/>
    <p:sldId id="283" r:id="rId21"/>
    <p:sldId id="285" r:id="rId22"/>
    <p:sldId id="284" r:id="rId23"/>
    <p:sldId id="286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4CBB9-0D06-0620-3EC8-74618F91E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A27F7-A328-DF4E-F0E8-96A0D945C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798306-A1E2-ED84-5272-DE0BF8E7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88BC-40F8-47C6-8F1D-13CF48F40940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ACE101-BC92-A101-4AEE-06B0A3AB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20C06-A585-7B74-BEE7-5BE121DA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EF0-3590-4134-9482-E1721231E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3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29C69-3CFD-CF8F-14FE-27AC17B2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EFA8A4-E122-B225-52D2-B60CEBFE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A7FBDA-1F3F-1C0C-23F5-2BAF87B4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88BC-40F8-47C6-8F1D-13CF48F40940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AB2E16-1E8D-ACD4-CDF8-6BCD4559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C06125-AD9F-2702-B3EF-E2BE0360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EF0-3590-4134-9482-E1721231E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2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ABFECD-5F3A-4081-3E1E-C4AFD1E89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4F6FFA-DCF3-6E37-1FCC-CD8640958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D066F8-5348-35A8-385B-CAF87979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88BC-40F8-47C6-8F1D-13CF48F40940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3BB821-980F-FCD2-30DA-1BC86B0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ECF1A-BECF-C28D-A540-D4E834AF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EF0-3590-4134-9482-E1721231E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0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3FBA1-7E1E-8E26-C79C-C849B838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14890B-F788-7FDA-F5B7-7F3BAA84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D2139-8197-C73C-7FDF-C55043E5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88BC-40F8-47C6-8F1D-13CF48F40940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1CA222-6805-E03D-3FF9-C886EB91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BAA571-D9E9-8DB3-2582-12632C28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EF0-3590-4134-9482-E1721231E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2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68720-74E4-D7C6-B645-2886FBEB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53259A-9960-E847-CBC3-DED6596E1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16F4B-BD50-8669-8D38-24868134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88BC-40F8-47C6-8F1D-13CF48F40940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E7870-06E4-D464-BAE2-7F1C5707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D22A35-D2A0-F8D1-9851-DA0BAD8F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EF0-3590-4134-9482-E1721231E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62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AFD7F-4E7F-2472-7377-E80A24E7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3B4695-9442-07F3-B919-F27E6A51A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EBCE48-7B46-5DF7-B680-8DCF15F76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A9863F-070C-CAF2-C337-25E49DC5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88BC-40F8-47C6-8F1D-13CF48F40940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00B5FA-9DA5-352F-B7BF-0BB29A2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2E0D40-9F78-5767-90A3-024B87BF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EF0-3590-4134-9482-E1721231E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7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348C8-7C8A-1E25-D886-D621918A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A411E4-D17E-ABBC-6F06-7D0E4B875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22AF22-789C-995D-3084-A06463FBE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DC7EAA-7FEA-0234-731B-873368A5D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C31AD8-9CA3-6C53-F47D-ACA606B2E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E35C6E-5A35-D352-72A4-6F6F778A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88BC-40F8-47C6-8F1D-13CF48F40940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9D55F5-3934-CB48-2D2C-DC91A119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25AA34-B458-F7D3-E6CC-FD6E6C46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EF0-3590-4134-9482-E1721231E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2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022AE-667E-CA18-32F3-88B94F89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199948-477E-F29F-0F66-0E64AD27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88BC-40F8-47C6-8F1D-13CF48F40940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EBD972-C92D-34A8-6044-23E13DEA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BAF071-E2B7-D945-B773-A58041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EF0-3590-4134-9482-E1721231E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6164E5-169A-0EB0-DD90-9B982AC1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88BC-40F8-47C6-8F1D-13CF48F40940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723B98-0F90-4233-7AB8-46C7FFEC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AFD146-782A-A148-A068-411D5CF2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EF0-3590-4134-9482-E1721231E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12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929D6-FC8F-E00D-8D9E-8E04DE97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7CB26-AA01-E1F4-ADD1-C325BDDE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22E282-B66D-E08C-22AE-D767849B2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80514-271F-ACF3-FB2E-9BBDC900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88BC-40F8-47C6-8F1D-13CF48F40940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8A4BC3-F681-47A3-4731-79CA67BF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0FCEF0-0E71-276B-64F3-1A2A03B8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EF0-3590-4134-9482-E1721231E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02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1C0DD-1A22-4025-64B8-4A5BEDE2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7EF9C0-F3CC-9512-62E5-D704F94F8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3196E1-B71A-FFD4-95A9-491E9EBAC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F86A58-0352-C352-2237-4D30EF98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788BC-40F8-47C6-8F1D-13CF48F40940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158F49-1491-119C-4177-CFBA9A88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49208B-AD13-F4CA-589C-E1E4E312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EF0-3590-4134-9482-E1721231E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29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1BC0B9-D96B-8CAE-0B08-BD93BC04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512334-5920-8F73-A337-730C239C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09BAD8-59D3-230B-3746-C90CAFEC5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788BC-40F8-47C6-8F1D-13CF48F40940}" type="datetimeFigureOut">
              <a:rPr lang="pt-BR" smtClean="0"/>
              <a:t>02/01/2023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03A52-1FD1-7F48-51C0-C9D57BBE7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79951-ACBA-8715-9505-658515BF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DEF0-3590-4134-9482-E1721231E3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7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74EED-76D7-8AD8-BA31-438296B16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Módulo e </a:t>
            </a:r>
            <a:r>
              <a:rPr lang="pt-BR" dirty="0" err="1"/>
              <a:t>Bibioteca</a:t>
            </a:r>
            <a:r>
              <a:rPr lang="pt-BR" dirty="0"/>
              <a:t>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1E8312-FC6B-2CCD-DC4F-37FF288B3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34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91D31-E749-0A5F-C4E0-F1D023FF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todos os conteúdos de um módulo: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BDD48F-6AB8-4D08-A4E7-7F7E3EA55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math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*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sqrt</a:t>
            </a:r>
            <a:r>
              <a:rPr lang="pt-BR" dirty="0"/>
              <a:t>(16))</a:t>
            </a:r>
          </a:p>
        </p:txBody>
      </p:sp>
    </p:spTree>
    <p:extLst>
      <p:ext uri="{BB962C8B-B14F-4D97-AF65-F5344CB8AC3E}">
        <p14:creationId xmlns:p14="http://schemas.microsoft.com/office/powerpoint/2010/main" val="328414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6BA73-F6FB-89FC-759B-7359DC06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Library </a:t>
            </a:r>
            <a:r>
              <a:rPr lang="pt-BR" dirty="0" err="1"/>
              <a:t>Matplotlib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C1898-DC6D-D509-CC00-D4DF6DE5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Matplotlib</a:t>
            </a:r>
            <a:r>
              <a:rPr lang="pt-BR" dirty="0"/>
              <a:t> biblioteca gráfica do </a:t>
            </a:r>
            <a:r>
              <a:rPr lang="pt-BR" dirty="0" err="1"/>
              <a:t>python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No </a:t>
            </a:r>
            <a:r>
              <a:rPr lang="pt-BR" dirty="0" err="1"/>
              <a:t>shell</a:t>
            </a:r>
            <a:r>
              <a:rPr lang="pt-BR" dirty="0"/>
              <a:t> do </a:t>
            </a:r>
            <a:r>
              <a:rPr lang="pt-BR" dirty="0" err="1"/>
              <a:t>python</a:t>
            </a:r>
            <a:r>
              <a:rPr lang="pt-BR" dirty="0"/>
              <a:t> temos que digitar: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matplotlib.pyplot</a:t>
            </a:r>
            <a:r>
              <a:rPr lang="pt-BR" dirty="0"/>
              <a:t> as </a:t>
            </a:r>
            <a:r>
              <a:rPr lang="pt-BR" dirty="0" err="1"/>
              <a:t>plt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859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DEB61-368C-CAD5-0A35-8E5A15E1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 biblioteca </a:t>
            </a:r>
            <a:r>
              <a:rPr lang="pt-BR" dirty="0" err="1"/>
              <a:t>matplotlib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90672A-1525-750E-AC48-9EE0A279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matplotlib.pyplot</a:t>
            </a:r>
            <a:r>
              <a:rPr lang="pt-BR" dirty="0"/>
              <a:t> as </a:t>
            </a:r>
            <a:r>
              <a:rPr lang="pt-BR" dirty="0" err="1"/>
              <a:t>plt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x=[1,2,3]</a:t>
            </a:r>
          </a:p>
          <a:p>
            <a:pPr marL="0" indent="0">
              <a:buNone/>
            </a:pPr>
            <a:r>
              <a:rPr lang="pt-BR" dirty="0"/>
              <a:t>y=[2,4,6]</a:t>
            </a:r>
          </a:p>
          <a:p>
            <a:pPr marL="0" indent="0">
              <a:buNone/>
            </a:pPr>
            <a:r>
              <a:rPr lang="pt-BR" dirty="0" err="1"/>
              <a:t>plt.plot</a:t>
            </a:r>
            <a:r>
              <a:rPr lang="pt-BR" dirty="0"/>
              <a:t>(</a:t>
            </a:r>
            <a:r>
              <a:rPr lang="pt-BR" dirty="0" err="1"/>
              <a:t>x,y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plt.show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28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8659C-05CB-14F2-F909-F82BF00C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 biblioteca </a:t>
            </a:r>
            <a:r>
              <a:rPr lang="pt-BR" dirty="0" err="1"/>
              <a:t>numpy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410FE3-D8FA-1CFA-74E6-F107C169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NumPy</a:t>
            </a:r>
            <a:r>
              <a:rPr lang="pt-BR" dirty="0"/>
              <a:t>, que significa </a:t>
            </a:r>
            <a:r>
              <a:rPr lang="pt-BR" dirty="0" err="1"/>
              <a:t>Numerical</a:t>
            </a:r>
            <a:r>
              <a:rPr lang="pt-BR" dirty="0"/>
              <a:t> Python, é uma poderosa biblioteca da linguagem de programação Python, que consiste em objetos chamados de </a:t>
            </a:r>
            <a:r>
              <a:rPr lang="pt-BR" dirty="0" err="1"/>
              <a:t>arrays</a:t>
            </a:r>
            <a:r>
              <a:rPr lang="pt-BR" dirty="0"/>
              <a:t> (matrizes), que são multidimensionais. Além disso, essa biblioteca vem com uma coleção de rotinas para processar esses </a:t>
            </a:r>
            <a:r>
              <a:rPr lang="pt-BR" dirty="0" err="1"/>
              <a:t>arrays</a:t>
            </a:r>
            <a:r>
              <a:rPr lang="pt-BR" dirty="0"/>
              <a:t>.</a:t>
            </a:r>
          </a:p>
          <a:p>
            <a:r>
              <a:rPr lang="pt-BR" dirty="0"/>
              <a:t>No prompt de comando digite: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as </a:t>
            </a:r>
            <a:r>
              <a:rPr lang="pt-BR" dirty="0" err="1"/>
              <a:t>np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26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2EF06-B964-0FA4-13A1-32853628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F20831-00D8-F78A-1F30-F8AE85F3BD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76" y="2186781"/>
            <a:ext cx="6667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63166-FF20-B018-51C1-01944865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array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1D5EF-681C-59BE-31C1-AD66D54A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import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numpy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as np </a:t>
            </a:r>
            <a:br>
              <a:rPr lang="en-US" dirty="0"/>
            </a:b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my_array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=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np.array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([1, 2, 3, 4, 5]) </a:t>
            </a:r>
            <a:br>
              <a:rPr lang="en-US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print(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my_array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48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254B9-3CBB-E559-585C-23802FBF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 biblioteca </a:t>
            </a:r>
            <a:r>
              <a:rPr lang="pt-BR" dirty="0" err="1"/>
              <a:t>numpy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ED7F7-D09C-A08C-99A2-8FB3738E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np.linspace</a:t>
            </a:r>
            <a:r>
              <a:rPr lang="en-US" dirty="0"/>
              <a:t>(0, 2.0*</a:t>
            </a:r>
            <a:r>
              <a:rPr lang="en-US" dirty="0" err="1"/>
              <a:t>np.pi</a:t>
            </a:r>
            <a:r>
              <a:rPr lang="en-US" dirty="0"/>
              <a:t>, 101)</a:t>
            </a:r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71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4365A-5753-ADEF-547B-243C327F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ambas as bibliotecas </a:t>
            </a:r>
            <a:r>
              <a:rPr lang="pt-BR" dirty="0" err="1"/>
              <a:t>numpy</a:t>
            </a:r>
            <a:r>
              <a:rPr lang="pt-BR" dirty="0"/>
              <a:t> e </a:t>
            </a:r>
            <a:r>
              <a:rPr lang="pt-BR" dirty="0" err="1"/>
              <a:t>matplotlib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A643B-E153-77E8-EADA-B6C40A587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numpy</a:t>
            </a:r>
            <a:r>
              <a:rPr lang="pt-BR" dirty="0"/>
              <a:t> as </a:t>
            </a:r>
            <a:r>
              <a:rPr lang="pt-BR" dirty="0" err="1"/>
              <a:t>np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matplotlib.pyplot</a:t>
            </a:r>
            <a:r>
              <a:rPr lang="pt-BR" dirty="0"/>
              <a:t> as </a:t>
            </a:r>
            <a:r>
              <a:rPr lang="pt-BR" dirty="0" err="1"/>
              <a:t>plt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x = </a:t>
            </a:r>
            <a:r>
              <a:rPr lang="pt-BR" dirty="0" err="1"/>
              <a:t>np.linspace</a:t>
            </a:r>
            <a:r>
              <a:rPr lang="pt-BR" dirty="0"/>
              <a:t>(0, 2.0*</a:t>
            </a:r>
            <a:r>
              <a:rPr lang="pt-BR" dirty="0" err="1"/>
              <a:t>np.pi</a:t>
            </a:r>
            <a:r>
              <a:rPr lang="pt-BR" dirty="0"/>
              <a:t>, 101)</a:t>
            </a:r>
          </a:p>
          <a:p>
            <a:pPr marL="0" indent="0">
              <a:buNone/>
            </a:pPr>
            <a:r>
              <a:rPr lang="pt-BR" dirty="0"/>
              <a:t>y = </a:t>
            </a:r>
            <a:r>
              <a:rPr lang="pt-BR" dirty="0" err="1"/>
              <a:t>np.sin</a:t>
            </a:r>
            <a:r>
              <a:rPr lang="pt-BR" dirty="0"/>
              <a:t>(x)</a:t>
            </a:r>
          </a:p>
          <a:p>
            <a:pPr marL="0" indent="0">
              <a:buNone/>
            </a:pPr>
            <a:r>
              <a:rPr lang="pt-BR" dirty="0" err="1"/>
              <a:t>plt.plot</a:t>
            </a:r>
            <a:r>
              <a:rPr lang="pt-BR" dirty="0"/>
              <a:t>(</a:t>
            </a:r>
            <a:r>
              <a:rPr lang="pt-BR" dirty="0" err="1"/>
              <a:t>x,y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plt.show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88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44119-0D0A-7BF9-820A-E9AFD54B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Library </a:t>
            </a:r>
            <a:r>
              <a:rPr lang="pt-BR" dirty="0" err="1"/>
              <a:t>Numpy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2ABCA-0FBF-5BF8-8E4F-030246B4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br>
              <a:rPr lang="en-US" dirty="0"/>
            </a:br>
            <a:r>
              <a:rPr lang="en-US" dirty="0"/>
              <a:t>array = </a:t>
            </a:r>
            <a:r>
              <a:rPr lang="en-US" dirty="0" err="1"/>
              <a:t>np.array</a:t>
            </a:r>
            <a:r>
              <a:rPr lang="en-US" dirty="0"/>
              <a:t>([ [3, 7, 1],   [10, 3, 2],    [5, 6, 7] ])</a:t>
            </a:r>
          </a:p>
          <a:p>
            <a:pPr marL="0" indent="0">
              <a:buNone/>
            </a:pPr>
            <a:r>
              <a:rPr lang="en-US" dirty="0"/>
              <a:t>print(array)</a:t>
            </a:r>
          </a:p>
        </p:txBody>
      </p:sp>
    </p:spTree>
    <p:extLst>
      <p:ext uri="{BB962C8B-B14F-4D97-AF65-F5344CB8AC3E}">
        <p14:creationId xmlns:p14="http://schemas.microsoft.com/office/powerpoint/2010/main" val="278097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A30F-D38E-8111-23D9-71399C3E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Library Pandas: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1221AF-591D-18A7-ED44-253FC487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Bilioteca</a:t>
            </a:r>
            <a:r>
              <a:rPr lang="pt-BR" dirty="0"/>
              <a:t> mais usada em </a:t>
            </a:r>
            <a:r>
              <a:rPr lang="pt-BR" dirty="0" err="1"/>
              <a:t>python</a:t>
            </a:r>
            <a:r>
              <a:rPr lang="pt-BR" dirty="0"/>
              <a:t>.</a:t>
            </a:r>
          </a:p>
          <a:p>
            <a:r>
              <a:rPr lang="pt-BR" dirty="0"/>
              <a:t>Vamos trabalhar inicialmente com </a:t>
            </a:r>
            <a:r>
              <a:rPr lang="pt-BR" dirty="0" err="1"/>
              <a:t>dataframes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shell</a:t>
            </a:r>
            <a:r>
              <a:rPr lang="pt-BR" dirty="0"/>
              <a:t> do </a:t>
            </a:r>
            <a:r>
              <a:rPr lang="pt-BR" dirty="0" err="1"/>
              <a:t>python</a:t>
            </a:r>
            <a:r>
              <a:rPr lang="pt-BR" dirty="0"/>
              <a:t> digite </a:t>
            </a: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pandas</a:t>
            </a:r>
          </a:p>
        </p:txBody>
      </p:sp>
    </p:spTree>
    <p:extLst>
      <p:ext uri="{BB962C8B-B14F-4D97-AF65-F5344CB8AC3E}">
        <p14:creationId xmlns:p14="http://schemas.microsoft.com/office/powerpoint/2010/main" val="39801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B73E7-0E41-F491-2C56-644FC6A6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e Biblioteca: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6FC22-C319-5DC1-32BD-FDD2E4926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Um módulo nada mais é do que um arquivo  com extensão .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py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com instruções e definições em Python. </a:t>
            </a:r>
            <a:endParaRPr lang="pt-BR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Uma biblioteca é formada por um conjunto de módulos.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97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03B48-F3DE-C784-294A-0D298B7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15954-02CF-0F15-763A-7455F2A0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 </a:t>
            </a:r>
            <a:r>
              <a:rPr lang="pt-BR" dirty="0" err="1"/>
              <a:t>dataframe</a:t>
            </a:r>
            <a:r>
              <a:rPr lang="pt-BR" dirty="0"/>
              <a:t> a partir de uma lista.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altLang="pt-BR" dirty="0" err="1"/>
              <a:t>import</a:t>
            </a:r>
            <a:r>
              <a:rPr lang="pt-BR" altLang="pt-BR" dirty="0"/>
              <a:t> pandas as </a:t>
            </a:r>
            <a:r>
              <a:rPr lang="pt-BR" altLang="pt-BR" dirty="0" err="1"/>
              <a:t>pd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r>
              <a:rPr lang="pt-BR" altLang="pt-BR" dirty="0" err="1"/>
              <a:t>lst</a:t>
            </a:r>
            <a:r>
              <a:rPr lang="pt-BR" altLang="pt-BR" dirty="0"/>
              <a:t> = [“João","</a:t>
            </a:r>
            <a:r>
              <a:rPr lang="pt-BR" altLang="pt-BR" dirty="0" err="1"/>
              <a:t>Rai</a:t>
            </a:r>
            <a:r>
              <a:rPr lang="pt-BR" altLang="pt-BR" dirty="0"/>
              <a:t>","Jack"] </a:t>
            </a:r>
          </a:p>
          <a:p>
            <a:pPr marL="0" indent="0">
              <a:buNone/>
            </a:pPr>
            <a:r>
              <a:rPr lang="pt-BR" altLang="pt-BR" dirty="0" err="1"/>
              <a:t>df</a:t>
            </a:r>
            <a:r>
              <a:rPr lang="pt-BR" altLang="pt-BR" dirty="0"/>
              <a:t> = </a:t>
            </a:r>
            <a:r>
              <a:rPr lang="pt-BR" altLang="pt-BR" dirty="0" err="1"/>
              <a:t>pd.DataFrame</a:t>
            </a:r>
            <a:r>
              <a:rPr lang="pt-BR" altLang="pt-BR" dirty="0"/>
              <a:t>(</a:t>
            </a:r>
            <a:r>
              <a:rPr lang="pt-BR" altLang="pt-BR" dirty="0" err="1"/>
              <a:t>lst</a:t>
            </a:r>
            <a:r>
              <a:rPr lang="pt-BR" altLang="pt-BR" dirty="0"/>
              <a:t>, </a:t>
            </a:r>
            <a:r>
              <a:rPr lang="pt-BR" altLang="pt-BR" dirty="0" err="1"/>
              <a:t>columns</a:t>
            </a:r>
            <a:r>
              <a:rPr lang="pt-BR" altLang="pt-BR" dirty="0"/>
              <a:t> = [‘Nome’]) </a:t>
            </a:r>
          </a:p>
          <a:p>
            <a:pPr marL="0" indent="0">
              <a:buNone/>
            </a:pPr>
            <a:r>
              <a:rPr lang="pt-BR" altLang="pt-BR" dirty="0"/>
              <a:t>print(</a:t>
            </a:r>
            <a:r>
              <a:rPr lang="pt-BR" altLang="pt-BR" dirty="0" err="1"/>
              <a:t>df</a:t>
            </a:r>
            <a:r>
              <a:rPr lang="pt-BR" altLang="pt-BR" dirty="0"/>
              <a:t>)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625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F119C-F513-84E8-FEF8-FCDA45E8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zip: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AD758E-9EF1-B0BC-3289-8475B6B8D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09727"/>
            <a:ext cx="10094844" cy="4238547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 função zip combina os valores de duas listas em uma única lista agrupando os valores das listas pelo índice.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Exemplo: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a = ['1', '2', '3’]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b = ['4', '5', '6’]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 = zip(</a:t>
            </a:r>
            <a:r>
              <a:rPr lang="pt-BR" altLang="pt-BR" dirty="0" err="1"/>
              <a:t>a,b</a:t>
            </a:r>
            <a:r>
              <a:rPr lang="pt-BR" altLang="pt-BR" dirty="0"/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list1 = </a:t>
            </a:r>
            <a:r>
              <a:rPr lang="pt-BR" altLang="pt-BR" dirty="0" err="1"/>
              <a:t>list</a:t>
            </a:r>
            <a:r>
              <a:rPr lang="pt-BR" altLang="pt-BR" dirty="0"/>
              <a:t>(c)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print(list1) </a:t>
            </a:r>
          </a:p>
        </p:txBody>
      </p:sp>
    </p:spTree>
    <p:extLst>
      <p:ext uri="{BB962C8B-B14F-4D97-AF65-F5344CB8AC3E}">
        <p14:creationId xmlns:p14="http://schemas.microsoft.com/office/powerpoint/2010/main" val="210867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A6F08-3736-153E-A793-BF0E499F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 a partir de várias listas: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C7F57-ADF0-EC0D-1359-61050FAF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list1 = ["João","</a:t>
            </a:r>
            <a:r>
              <a:rPr lang="pt-BR" dirty="0" err="1"/>
              <a:t>Rai</a:t>
            </a:r>
            <a:r>
              <a:rPr lang="pt-BR" dirty="0"/>
              <a:t>","Jack"] </a:t>
            </a:r>
          </a:p>
          <a:p>
            <a:pPr marL="0" indent="0">
              <a:buNone/>
            </a:pPr>
            <a:r>
              <a:rPr lang="pt-BR" dirty="0"/>
              <a:t>list2 = [95, 76, 88] 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pd.DataFrame</a:t>
            </a:r>
            <a:r>
              <a:rPr lang="pt-BR" dirty="0"/>
              <a:t>(zip(list1,list2), </a:t>
            </a:r>
            <a:r>
              <a:rPr lang="pt-BR" dirty="0" err="1"/>
              <a:t>columns</a:t>
            </a:r>
            <a:r>
              <a:rPr lang="pt-BR" dirty="0"/>
              <a:t> = ['Nome', 'Nota'])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43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85A5B-7F37-2105-46BF-4E118C0B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 a partir de um dicionário: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645C0B-56FB-F454-00D3-85C4750E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 err="1"/>
              <a:t>obj</a:t>
            </a:r>
            <a:r>
              <a:rPr lang="pt-BR" dirty="0"/>
              <a:t> = {'col1': [1, 2], 'col2': [3, 4]}</a:t>
            </a:r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pd.DataFrame</a:t>
            </a:r>
            <a:r>
              <a:rPr lang="pt-BR" dirty="0"/>
              <a:t>(data=</a:t>
            </a:r>
            <a:r>
              <a:rPr lang="pt-BR" dirty="0" err="1"/>
              <a:t>obj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210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17D27-3356-9D20-A011-4C6B745E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70A2D-7DC2-CBDA-F378-1AD3066E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 </a:t>
            </a:r>
            <a:r>
              <a:rPr lang="pt-BR" dirty="0" err="1"/>
              <a:t>dataframe</a:t>
            </a:r>
            <a:r>
              <a:rPr lang="pt-BR" dirty="0"/>
              <a:t> a partir de um dicionário.</a:t>
            </a:r>
          </a:p>
          <a:p>
            <a:pPr marL="0" indent="0">
              <a:buNone/>
            </a:pPr>
            <a:r>
              <a:rPr lang="pt-BR" altLang="pt-BR" dirty="0" err="1"/>
              <a:t>import</a:t>
            </a:r>
            <a:r>
              <a:rPr lang="pt-BR" altLang="pt-BR" dirty="0"/>
              <a:t> pandas as </a:t>
            </a:r>
            <a:r>
              <a:rPr lang="pt-BR" altLang="pt-BR" dirty="0" err="1"/>
              <a:t>pd</a:t>
            </a:r>
            <a:r>
              <a:rPr lang="pt-BR" altLang="pt-BR" dirty="0"/>
              <a:t> </a:t>
            </a:r>
          </a:p>
          <a:p>
            <a:pPr marL="0" indent="0">
              <a:buNone/>
            </a:pPr>
            <a:r>
              <a:rPr lang="pt-BR" altLang="pt-BR" dirty="0" err="1"/>
              <a:t>dataframe</a:t>
            </a:r>
            <a:r>
              <a:rPr lang="pt-BR" altLang="pt-BR" dirty="0"/>
              <a:t>=</a:t>
            </a:r>
            <a:r>
              <a:rPr lang="pt-BR" altLang="pt-BR" dirty="0" err="1"/>
              <a:t>pd.DataFrame</a:t>
            </a:r>
            <a:r>
              <a:rPr lang="pt-BR" altLang="pt-BR" dirty="0"/>
              <a:t>({</a:t>
            </a:r>
          </a:p>
          <a:p>
            <a:pPr marL="0" indent="0">
              <a:buNone/>
            </a:pPr>
            <a:r>
              <a:rPr lang="pt-BR" altLang="pt-BR" dirty="0"/>
              <a:t>‘Nome': {0: 'Olivia', 1: ‘João', 2: 'Laura',3: ‘Benito',4: 'Kevin’}, </a:t>
            </a:r>
          </a:p>
          <a:p>
            <a:pPr marL="0" indent="0">
              <a:buNone/>
            </a:pPr>
            <a:r>
              <a:rPr lang="pt-BR" altLang="pt-BR" dirty="0"/>
              <a:t>‘Nota': {0: 90, 1: 75, 2: 82, 3: 64, 4: 45}</a:t>
            </a:r>
          </a:p>
          <a:p>
            <a:pPr marL="0" indent="0">
              <a:buNone/>
            </a:pPr>
            <a:r>
              <a:rPr lang="pt-BR" altLang="pt-BR" dirty="0"/>
              <a:t>}) </a:t>
            </a:r>
          </a:p>
          <a:p>
            <a:pPr marL="0" indent="0">
              <a:buNone/>
            </a:pPr>
            <a:r>
              <a:rPr lang="pt-BR" altLang="pt-BR" dirty="0"/>
              <a:t>print("Data frame: \n") </a:t>
            </a:r>
          </a:p>
          <a:p>
            <a:pPr marL="0" indent="0">
              <a:buNone/>
            </a:pPr>
            <a:r>
              <a:rPr lang="pt-BR" altLang="pt-BR" dirty="0"/>
              <a:t>print(</a:t>
            </a:r>
            <a:r>
              <a:rPr lang="pt-BR" altLang="pt-BR" dirty="0" err="1"/>
              <a:t>dataframe</a:t>
            </a:r>
            <a:r>
              <a:rPr lang="pt-BR" altLang="pt-BR" dirty="0"/>
              <a:t>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1894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4D5B0-7A90-A365-907A-88BC4F8A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2DC99-E417-6FB8-3373-38B72F2F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1) Crie um </a:t>
            </a:r>
            <a:r>
              <a:rPr lang="pt-BR" dirty="0" err="1"/>
              <a:t>dataframe</a:t>
            </a:r>
            <a:r>
              <a:rPr lang="pt-BR" dirty="0"/>
              <a:t> a partir das listas:</a:t>
            </a:r>
          </a:p>
          <a:p>
            <a:pPr marL="0" indent="0">
              <a:buNone/>
            </a:pPr>
            <a:r>
              <a:rPr lang="pt-BR" altLang="pt-BR" dirty="0"/>
              <a:t>nomes = [ ‘Tommy', ‘</a:t>
            </a:r>
            <a:r>
              <a:rPr lang="pt-BR" altLang="pt-BR" dirty="0" err="1"/>
              <a:t>Luara</a:t>
            </a:r>
            <a:r>
              <a:rPr lang="pt-BR" altLang="pt-BR" dirty="0"/>
              <a:t>', 'Tony’ ] </a:t>
            </a:r>
          </a:p>
          <a:p>
            <a:pPr marL="0" indent="0">
              <a:buNone/>
            </a:pPr>
            <a:r>
              <a:rPr lang="pt-BR" altLang="pt-BR" dirty="0"/>
              <a:t>idades = [ '15', '11', '12' ] </a:t>
            </a:r>
          </a:p>
          <a:p>
            <a:pPr marL="0" indent="0">
              <a:buNone/>
            </a:pPr>
            <a:r>
              <a:rPr lang="pt-BR" dirty="0"/>
              <a:t>2) Crie um </a:t>
            </a:r>
            <a:r>
              <a:rPr lang="pt-BR" dirty="0" err="1"/>
              <a:t>dataframe</a:t>
            </a:r>
            <a:r>
              <a:rPr lang="pt-BR" dirty="0"/>
              <a:t> a partir da lista:</a:t>
            </a:r>
          </a:p>
          <a:p>
            <a:pPr marL="0" indent="0">
              <a:buNone/>
            </a:pPr>
            <a:r>
              <a:rPr lang="pt-BR" altLang="pt-BR" dirty="0" err="1"/>
              <a:t>info</a:t>
            </a:r>
            <a:r>
              <a:rPr lang="pt-BR" altLang="pt-BR" dirty="0"/>
              <a:t> = [ [ ‘Claudia', 18 ], [ ‘Marcos, 25 ], [ ‘Bete', 68 ] ] comas colunas nomeadas como nome e idade.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824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3E0C5-2FFD-9A3F-5CC9-0822918B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154FA-A947-6595-53F0-4E1F8BCD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3) A partir do dicionário </a:t>
            </a:r>
            <a:r>
              <a:rPr lang="pt-BR" altLang="pt-BR" dirty="0" err="1"/>
              <a:t>obj</a:t>
            </a:r>
            <a:r>
              <a:rPr lang="pt-BR" altLang="pt-BR" dirty="0"/>
              <a:t> = {‘</a:t>
            </a:r>
            <a:r>
              <a:rPr lang="pt-BR" altLang="pt-BR" dirty="0" err="1"/>
              <a:t>rg</a:t>
            </a:r>
            <a:r>
              <a:rPr lang="pt-BR" altLang="pt-BR" dirty="0"/>
              <a:t>': [123321, 2123321], ‘</a:t>
            </a:r>
            <a:r>
              <a:rPr lang="pt-BR" altLang="pt-BR" dirty="0" err="1"/>
              <a:t>cpf</a:t>
            </a:r>
            <a:r>
              <a:rPr lang="pt-BR" altLang="pt-BR" dirty="0"/>
              <a:t>': [312321, 412321]} crie um </a:t>
            </a:r>
            <a:r>
              <a:rPr lang="pt-BR" altLang="pt-BR" dirty="0" err="1"/>
              <a:t>dataframe</a:t>
            </a:r>
            <a:r>
              <a:rPr lang="pt-BR" alt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4) A partir do dicionário:  </a:t>
            </a:r>
            <a:r>
              <a:rPr lang="pt-BR" altLang="pt-BR" dirty="0"/>
              <a:t>‘Nome': {0: 'Olivia', 1: ‘João', 2: 'Laura',3: ‘Benito',4: 'Kevin’}, ‘RG': {0: 12290, 1: 12375, 2: 12382, 3: 12364, 4: 12345} gere um </a:t>
            </a:r>
            <a:r>
              <a:rPr lang="pt-BR" altLang="pt-BR" dirty="0" err="1"/>
              <a:t>dataframe</a:t>
            </a:r>
            <a:r>
              <a:rPr lang="pt-BR" altLang="pt-BR" dirty="0"/>
              <a:t>.</a:t>
            </a:r>
          </a:p>
          <a:p>
            <a:pPr marL="0" indent="0">
              <a:buNone/>
            </a:pPr>
            <a:r>
              <a:rPr lang="pt-BR" altLang="pt-BR" dirty="0"/>
              <a:t>})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794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48572-0EDE-D7E4-4C5A-8D03153E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um </a:t>
            </a:r>
            <a:r>
              <a:rPr lang="pt-BR" dirty="0" err="1"/>
              <a:t>dataframe</a:t>
            </a:r>
            <a:r>
              <a:rPr lang="pt-BR" dirty="0"/>
              <a:t> com a biblioteca 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D9689-B05E-22AD-5580-CB7C3A25C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Crie um arquivo chamado dados.csv no </a:t>
            </a:r>
            <a:r>
              <a:rPr lang="pt-BR" dirty="0" err="1"/>
              <a:t>vscode</a:t>
            </a:r>
            <a:r>
              <a:rPr lang="pt-BR" dirty="0"/>
              <a:t>.</a:t>
            </a:r>
          </a:p>
          <a:p>
            <a:r>
              <a:rPr lang="pt-BR" dirty="0"/>
              <a:t>Insira os dados:</a:t>
            </a:r>
          </a:p>
          <a:p>
            <a:pPr marL="0" indent="0">
              <a:buNone/>
            </a:pPr>
            <a:r>
              <a:rPr lang="pt-BR" dirty="0"/>
              <a:t>nome, </a:t>
            </a:r>
            <a:r>
              <a:rPr lang="pt-BR" dirty="0" err="1"/>
              <a:t>rg</a:t>
            </a:r>
            <a:r>
              <a:rPr lang="pt-BR" dirty="0"/>
              <a:t>, </a:t>
            </a:r>
            <a:r>
              <a:rPr lang="pt-BR" dirty="0" err="1"/>
              <a:t>cpf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João, 123321, 123321123</a:t>
            </a:r>
          </a:p>
          <a:p>
            <a:pPr marL="0" indent="0">
              <a:buNone/>
            </a:pPr>
            <a:r>
              <a:rPr lang="pt-BR" dirty="0"/>
              <a:t>Paulo, 234432, 234432345</a:t>
            </a:r>
          </a:p>
          <a:p>
            <a:pPr marL="0" indent="0">
              <a:buNone/>
            </a:pPr>
            <a:r>
              <a:rPr lang="pt-BR" dirty="0"/>
              <a:t>No </a:t>
            </a:r>
            <a:r>
              <a:rPr lang="pt-BR" dirty="0" err="1"/>
              <a:t>vscode</a:t>
            </a:r>
            <a:r>
              <a:rPr lang="pt-BR" dirty="0"/>
              <a:t> digite: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dataframe</a:t>
            </a:r>
            <a:r>
              <a:rPr lang="pt-BR" dirty="0"/>
              <a:t>=</a:t>
            </a:r>
            <a:r>
              <a:rPr lang="pt-BR" dirty="0" err="1"/>
              <a:t>pd.read_csv</a:t>
            </a:r>
            <a:r>
              <a:rPr lang="pt-BR" dirty="0"/>
              <a:t>('dados.csv')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dataframe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591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D32CA-F1CA-10A1-6A5F-68949CF6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85B271-3890-6FD5-59E3-9B83AC218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arquivo .</a:t>
            </a:r>
            <a:r>
              <a:rPr lang="pt-BR" dirty="0" err="1"/>
              <a:t>csv</a:t>
            </a:r>
            <a:r>
              <a:rPr lang="pt-BR" dirty="0"/>
              <a:t> partir dos dados.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Id, produto, valor</a:t>
            </a:r>
          </a:p>
          <a:p>
            <a:pPr marL="0" indent="0">
              <a:buNone/>
            </a:pPr>
            <a:r>
              <a:rPr lang="pt-BR" dirty="0"/>
              <a:t>1, skate, 2500</a:t>
            </a:r>
          </a:p>
          <a:p>
            <a:pPr marL="0" indent="0">
              <a:buNone/>
            </a:pPr>
            <a:r>
              <a:rPr lang="pt-BR" dirty="0"/>
              <a:t>2, camisa, 80</a:t>
            </a:r>
          </a:p>
          <a:p>
            <a:pPr marL="0" indent="0">
              <a:buNone/>
            </a:pPr>
            <a:r>
              <a:rPr lang="pt-BR" dirty="0"/>
              <a:t>3, smartphone, 1250</a:t>
            </a:r>
          </a:p>
          <a:p>
            <a:pPr marL="0" indent="0">
              <a:buNone/>
            </a:pPr>
            <a:r>
              <a:rPr lang="pt-BR" dirty="0"/>
              <a:t>4, bike, 2350</a:t>
            </a:r>
          </a:p>
          <a:p>
            <a:pPr marL="0" indent="0">
              <a:buNone/>
            </a:pPr>
            <a:r>
              <a:rPr lang="pt-BR" dirty="0"/>
              <a:t>5, </a:t>
            </a:r>
            <a:r>
              <a:rPr lang="pt-BR" dirty="0" err="1"/>
              <a:t>pendrive</a:t>
            </a:r>
            <a:r>
              <a:rPr lang="pt-BR" dirty="0"/>
              <a:t>, 45</a:t>
            </a:r>
          </a:p>
        </p:txBody>
      </p:sp>
    </p:spTree>
    <p:extLst>
      <p:ext uri="{BB962C8B-B14F-4D97-AF65-F5344CB8AC3E}">
        <p14:creationId xmlns:p14="http://schemas.microsoft.com/office/powerpoint/2010/main" val="340570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4019A-0BFD-56BC-36CF-E0830363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0287-BEBB-6462-8079-13FB139B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a leitura deste </a:t>
            </a:r>
            <a:r>
              <a:rPr lang="pt-BR" dirty="0" err="1"/>
              <a:t>dataframe</a:t>
            </a:r>
            <a:r>
              <a:rPr lang="pt-BR" dirty="0"/>
              <a:t> com o pandas.</a:t>
            </a:r>
          </a:p>
        </p:txBody>
      </p:sp>
    </p:spTree>
    <p:extLst>
      <p:ext uri="{BB962C8B-B14F-4D97-AF65-F5344CB8AC3E}">
        <p14:creationId xmlns:p14="http://schemas.microsoft.com/office/powerpoint/2010/main" val="319741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C7261-5BBC-28E7-CC8E-5C595D18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módulo: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26BBC4-B224-FC78-933B-7735801E6A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3958" y="1828562"/>
            <a:ext cx="9666429" cy="181588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No exemplo a seguir criaremos um módulo que representa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o cálculo da área de um círculo.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Para isso, criamos um arquivo chamado modulo_area.py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/>
              <a:t>com o seguinte conteúdo: </a:t>
            </a:r>
          </a:p>
        </p:txBody>
      </p:sp>
    </p:spTree>
    <p:extLst>
      <p:ext uri="{BB962C8B-B14F-4D97-AF65-F5344CB8AC3E}">
        <p14:creationId xmlns:p14="http://schemas.microsoft.com/office/powerpoint/2010/main" val="33441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F2C5A-4657-0324-5CE7-1094AA24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do </a:t>
            </a:r>
            <a:r>
              <a:rPr lang="pt-BR" dirty="0" err="1"/>
              <a:t>excel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22C10-CC7A-647F-6B8A-7B40753B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Instale a biblioteca </a:t>
            </a:r>
            <a:r>
              <a:rPr lang="pt-BR" dirty="0" err="1"/>
              <a:t>openpyxl</a:t>
            </a:r>
            <a:r>
              <a:rPr lang="pt-BR" dirty="0"/>
              <a:t>.</a:t>
            </a:r>
          </a:p>
          <a:p>
            <a:r>
              <a:rPr lang="pt-BR" dirty="0"/>
              <a:t>Crie um arquivo no </a:t>
            </a:r>
            <a:r>
              <a:rPr lang="pt-BR" dirty="0" err="1"/>
              <a:t>excel</a:t>
            </a:r>
            <a:r>
              <a:rPr lang="pt-BR" dirty="0"/>
              <a:t> com extensão .</a:t>
            </a:r>
            <a:r>
              <a:rPr lang="pt-BR" dirty="0" err="1"/>
              <a:t>xlsx</a:t>
            </a:r>
            <a:endParaRPr lang="pt-BR" dirty="0"/>
          </a:p>
          <a:p>
            <a:r>
              <a:rPr lang="pt-BR" dirty="0"/>
              <a:t>Execute o script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dataframe</a:t>
            </a:r>
            <a:r>
              <a:rPr lang="pt-BR" dirty="0"/>
              <a:t>=</a:t>
            </a:r>
            <a:r>
              <a:rPr lang="pt-BR" dirty="0" err="1"/>
              <a:t>pd.read_excel</a:t>
            </a:r>
            <a:r>
              <a:rPr lang="pt-BR" dirty="0"/>
              <a:t>('dados.xlsx')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dataframe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716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5A057-0CE2-3E88-4838-AC54A716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F9890-67A0-C06D-080F-CC0DAF13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6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53698-20AD-C779-D112-C4AB4BC1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Módulo: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1D8FD-A3A9-28C5-966F-4D11569A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SFMono-Regular"/>
              </a:rPr>
              <a:t>Pi = </a:t>
            </a:r>
            <a:r>
              <a:rPr lang="pt-BR" b="0" i="0" dirty="0">
                <a:solidFill>
                  <a:srgbClr val="1C00CF"/>
                </a:solidFill>
                <a:effectLst/>
                <a:latin typeface="SFMono-Regular"/>
              </a:rPr>
              <a:t>3.14159</a:t>
            </a:r>
            <a:r>
              <a:rPr lang="pt-BR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AA0D91"/>
                </a:solidFill>
                <a:effectLst/>
                <a:latin typeface="SFMono-Regular"/>
              </a:rPr>
              <a:t>def</a:t>
            </a:r>
            <a:r>
              <a:rPr lang="pt-BR" b="0" i="0" dirty="0"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lang="pt-BR" b="0" i="0" dirty="0" err="1">
                <a:solidFill>
                  <a:srgbClr val="CA454C"/>
                </a:solidFill>
                <a:effectLst/>
                <a:latin typeface="SFMono-Regular"/>
              </a:rPr>
              <a:t>area</a:t>
            </a:r>
            <a:r>
              <a:rPr lang="pt-BR" b="0" i="0" dirty="0"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lang="pt-BR" b="0" i="0" dirty="0">
                <a:solidFill>
                  <a:srgbClr val="5C2699"/>
                </a:solidFill>
                <a:effectLst/>
                <a:latin typeface="SFMono-Regular"/>
              </a:rPr>
              <a:t>raio</a:t>
            </a:r>
            <a:r>
              <a:rPr lang="pt-BR" b="0" i="0" dirty="0">
                <a:solidFill>
                  <a:srgbClr val="000000"/>
                </a:solidFill>
                <a:effectLst/>
                <a:latin typeface="SFMono-Regular"/>
              </a:rPr>
              <a:t>):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SFMono-Regular"/>
              </a:rPr>
              <a:t>  </a:t>
            </a:r>
            <a:r>
              <a:rPr lang="pt-BR" b="0" i="0" dirty="0">
                <a:solidFill>
                  <a:srgbClr val="AA0D91"/>
                </a:solidFill>
                <a:effectLst/>
                <a:latin typeface="SFMono-Regular"/>
              </a:rPr>
              <a:t>área=</a:t>
            </a:r>
            <a:r>
              <a:rPr lang="pt-BR" b="0" i="0" dirty="0">
                <a:solidFill>
                  <a:srgbClr val="000000"/>
                </a:solidFill>
                <a:effectLst/>
                <a:latin typeface="SFMono-Regular"/>
              </a:rPr>
              <a:t>Pi * (raio ** </a:t>
            </a:r>
            <a:r>
              <a:rPr lang="pt-BR" b="0" i="0" dirty="0">
                <a:solidFill>
                  <a:srgbClr val="1C00CF"/>
                </a:solidFill>
                <a:effectLst/>
                <a:latin typeface="SFMono-Regular"/>
              </a:rPr>
              <a:t>2</a:t>
            </a:r>
            <a:r>
              <a:rPr lang="pt-BR" b="0" i="0" dirty="0">
                <a:solidFill>
                  <a:srgbClr val="000000"/>
                </a:solidFill>
                <a:effectLst/>
                <a:latin typeface="SFMono-Regular"/>
              </a:rPr>
              <a:t>)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SFMono-Regular"/>
              </a:rPr>
              <a:t>  </a:t>
            </a:r>
            <a:r>
              <a:rPr lang="pt-BR" b="0" i="0" dirty="0" err="1">
                <a:solidFill>
                  <a:srgbClr val="AA0D91"/>
                </a:solidFill>
                <a:effectLst/>
                <a:latin typeface="SFMono-Regular"/>
              </a:rPr>
              <a:t>return</a:t>
            </a:r>
            <a:r>
              <a:rPr lang="pt-BR" b="0" i="0" dirty="0">
                <a:solidFill>
                  <a:srgbClr val="AA0D91"/>
                </a:solidFill>
                <a:effectLst/>
                <a:latin typeface="SFMono-Regular"/>
              </a:rPr>
              <a:t> área</a:t>
            </a:r>
            <a:endParaRPr lang="pt-BR" b="0" i="0" dirty="0">
              <a:solidFill>
                <a:srgbClr val="000000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4742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00E7F-F48C-22DB-7D45-17CBB796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o módulo: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29767-1FA7-6646-28E2-98FAFF6B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usar o módulo criado, podemos fazer como mostrado abaixo: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modulo_area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modulo_area.Pi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modulo_area.area</a:t>
            </a:r>
            <a:r>
              <a:rPr lang="pt-BR" dirty="0"/>
              <a:t>(5))</a:t>
            </a:r>
          </a:p>
        </p:txBody>
      </p:sp>
    </p:spTree>
    <p:extLst>
      <p:ext uri="{BB962C8B-B14F-4D97-AF65-F5344CB8AC3E}">
        <p14:creationId xmlns:p14="http://schemas.microsoft.com/office/powerpoint/2010/main" val="323645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B58A3-6120-C024-BFF5-0FC54C64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C1F26-8D70-6C13-4888-BFF4EA51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Módulo para gerar um número aleatório: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random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random.randint</a:t>
            </a:r>
            <a:r>
              <a:rPr lang="pt-BR" dirty="0"/>
              <a:t>(1, 100))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25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31E02-D0C6-B708-33B6-69C8D2C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Rebatizando um Módulo: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7CC2E-7BFD-B31F-0E22-7233A288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as </a:t>
            </a:r>
            <a:r>
              <a:rPr lang="pt-BR" dirty="0" err="1"/>
              <a:t>rn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rn.randint</a:t>
            </a:r>
            <a:r>
              <a:rPr lang="pt-BR" dirty="0"/>
              <a:t>(1, 100))</a:t>
            </a:r>
          </a:p>
        </p:txBody>
      </p:sp>
    </p:spTree>
    <p:extLst>
      <p:ext uri="{BB962C8B-B14F-4D97-AF65-F5344CB8AC3E}">
        <p14:creationId xmlns:p14="http://schemas.microsoft.com/office/powerpoint/2010/main" val="207410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1BCE5-5AF6-F92B-49B5-688D0E98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um função de um módulo: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598F6-B46D-45A0-925C-157BC606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math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sin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sin</a:t>
            </a:r>
            <a:r>
              <a:rPr lang="pt-BR" dirty="0"/>
              <a:t>(1.5))</a:t>
            </a:r>
          </a:p>
        </p:txBody>
      </p:sp>
    </p:spTree>
    <p:extLst>
      <p:ext uri="{BB962C8B-B14F-4D97-AF65-F5344CB8AC3E}">
        <p14:creationId xmlns:p14="http://schemas.microsoft.com/office/powerpoint/2010/main" val="2788352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CDE90-22C6-F013-CC7D-E72A356A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várias funções de um módulo: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75D1D-8D5F-87CB-CC43-D4360361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math import pi, e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pi,e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187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1137</Words>
  <Application>Microsoft Office PowerPoint</Application>
  <PresentationFormat>Widescreen</PresentationFormat>
  <Paragraphs>147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SFMono-Regular</vt:lpstr>
      <vt:lpstr>source-code-pro</vt:lpstr>
      <vt:lpstr>Tema do Office</vt:lpstr>
      <vt:lpstr>Módulo e Bibioteca em Python</vt:lpstr>
      <vt:lpstr>Módulo e Biblioteca:</vt:lpstr>
      <vt:lpstr>Exemplo de módulo:</vt:lpstr>
      <vt:lpstr>Definindo o Módulo:</vt:lpstr>
      <vt:lpstr>Chamando o módulo:</vt:lpstr>
      <vt:lpstr>Módulos:</vt:lpstr>
      <vt:lpstr>Rebatizando um Módulo:</vt:lpstr>
      <vt:lpstr>Importando um função de um módulo:</vt:lpstr>
      <vt:lpstr>Importando várias funções de um módulo:</vt:lpstr>
      <vt:lpstr>Importando todos os conteúdos de um módulo:</vt:lpstr>
      <vt:lpstr>Library Matplotlib:</vt:lpstr>
      <vt:lpstr>Usando a biblioteca matplotlib.</vt:lpstr>
      <vt:lpstr>Usando a biblioteca numpy.</vt:lpstr>
      <vt:lpstr>array</vt:lpstr>
      <vt:lpstr>Exemplo de array:</vt:lpstr>
      <vt:lpstr>Usando a biblioteca numpy:</vt:lpstr>
      <vt:lpstr>Usando ambas as bibliotecas numpy e matplotlib:</vt:lpstr>
      <vt:lpstr>Library Numpy:</vt:lpstr>
      <vt:lpstr>Library Pandas:</vt:lpstr>
      <vt:lpstr>Dataframes:</vt:lpstr>
      <vt:lpstr>A função zip:</vt:lpstr>
      <vt:lpstr>Dataframe a partir de várias listas:</vt:lpstr>
      <vt:lpstr>DataFrame a partir de um dicionário:</vt:lpstr>
      <vt:lpstr>Dataframes:</vt:lpstr>
      <vt:lpstr>Exercícios:</vt:lpstr>
      <vt:lpstr>Exercícios:</vt:lpstr>
      <vt:lpstr>Importando um dataframe com a biblioteca pandas</vt:lpstr>
      <vt:lpstr>Exercício:</vt:lpstr>
      <vt:lpstr>Continuação:</vt:lpstr>
      <vt:lpstr>Arquivos do excel</vt:lpstr>
      <vt:lpstr>FIM: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e Bibioteca em Python</dc:title>
  <dc:creator>Dourival Júnior</dc:creator>
  <cp:lastModifiedBy>Dourival Júnior</cp:lastModifiedBy>
  <cp:revision>26</cp:revision>
  <dcterms:created xsi:type="dcterms:W3CDTF">2023-01-02T10:11:08Z</dcterms:created>
  <dcterms:modified xsi:type="dcterms:W3CDTF">2023-01-02T12:48:53Z</dcterms:modified>
</cp:coreProperties>
</file>